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59" r:id="rId11"/>
    <p:sldId id="267" r:id="rId12"/>
    <p:sldId id="26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28C"/>
    <a:srgbClr val="B5C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70"/>
    <p:restoredTop sz="94213"/>
  </p:normalViewPr>
  <p:slideViewPr>
    <p:cSldViewPr snapToGrid="0" snapToObjects="1">
      <p:cViewPr>
        <p:scale>
          <a:sx n="52" d="100"/>
          <a:sy n="52" d="100"/>
        </p:scale>
        <p:origin x="14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12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Section 3.5: </a:t>
            </a:r>
            <a:r>
              <a:rPr lang="en-US" sz="1600" dirty="0">
                <a:solidFill>
                  <a:schemeClr val="accent5"/>
                </a:solidFill>
              </a:rPr>
              <a:t>Energy transfers in and between organisms 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3.5.1 Photosynthesis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3.5.2 Respiration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3.5.3 Energy and ecosystems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3.5.4 Nutrient cycles</a:t>
            </a:r>
          </a:p>
          <a:p>
            <a:pPr lvl="0"/>
            <a:endParaRPr lang="en-US" sz="1600" dirty="0" smtClean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A2 Level Paper 2 and 3 - Topics 5-8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845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/>
              <a:t>Section 3.7: </a:t>
            </a:r>
            <a:r>
              <a:rPr lang="en-US" sz="1600" dirty="0"/>
              <a:t>Genetics, populations, evolution and ecosystems </a:t>
            </a:r>
          </a:p>
          <a:p>
            <a:pPr lvl="0"/>
            <a:r>
              <a:rPr lang="en-US" sz="1600" dirty="0" smtClean="0"/>
              <a:t>3.7.1 Inheritance</a:t>
            </a:r>
          </a:p>
          <a:p>
            <a:pPr lvl="0"/>
            <a:r>
              <a:rPr lang="en-US" sz="1600" dirty="0" smtClean="0"/>
              <a:t>3.7.2 Populations</a:t>
            </a:r>
          </a:p>
          <a:p>
            <a:pPr lvl="0"/>
            <a:r>
              <a:rPr lang="en-US" sz="1600" dirty="0" smtClean="0"/>
              <a:t>3.7.3 Evolution may lead to speciation</a:t>
            </a:r>
          </a:p>
          <a:p>
            <a:pPr lvl="0"/>
            <a:r>
              <a:rPr lang="en-US" sz="1600" dirty="0" smtClean="0"/>
              <a:t>3.7.4 Populations in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66" y="2327566"/>
            <a:ext cx="5325497" cy="43537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/>
              <a:t>Section 3.6 </a:t>
            </a:r>
            <a:r>
              <a:rPr lang="en-US" sz="1600" dirty="0"/>
              <a:t>Organisms respond to changes in their internal and external environments </a:t>
            </a:r>
          </a:p>
          <a:p>
            <a:r>
              <a:rPr lang="en-US" sz="1600" dirty="0" smtClean="0"/>
              <a:t>3.6.1 </a:t>
            </a:r>
            <a:r>
              <a:rPr lang="en-US" sz="1600" dirty="0"/>
              <a:t>Stimuli, both internal and external, are detected and lead to a response </a:t>
            </a:r>
          </a:p>
          <a:p>
            <a:r>
              <a:rPr lang="en-US" sz="1600" dirty="0" smtClean="0"/>
              <a:t>3.6.1.1 Survival and response</a:t>
            </a:r>
          </a:p>
          <a:p>
            <a:r>
              <a:rPr lang="en-US" sz="1600" dirty="0" smtClean="0"/>
              <a:t>3.6.1.2 Receptors</a:t>
            </a:r>
          </a:p>
          <a:p>
            <a:r>
              <a:rPr lang="en-US" sz="1600" dirty="0" smtClean="0"/>
              <a:t>3.6.1.3 Control of heart rate</a:t>
            </a:r>
          </a:p>
          <a:p>
            <a:r>
              <a:rPr lang="en-US" sz="1600" dirty="0" smtClean="0"/>
              <a:t>3.6.2 Nervous co-ordination</a:t>
            </a:r>
          </a:p>
          <a:p>
            <a:r>
              <a:rPr lang="en-US" sz="1600" dirty="0" smtClean="0"/>
              <a:t>3.6.2.1 Nerve impulses</a:t>
            </a:r>
          </a:p>
          <a:p>
            <a:r>
              <a:rPr lang="en-US" sz="1600" dirty="0" smtClean="0"/>
              <a:t>3.6.2.2 Synaptic transmission </a:t>
            </a:r>
          </a:p>
          <a:p>
            <a:r>
              <a:rPr lang="en-US" sz="1600" dirty="0" smtClean="0"/>
              <a:t>3.6.3 Skeletal muscles </a:t>
            </a:r>
            <a:r>
              <a:rPr lang="en-US" sz="1600" dirty="0"/>
              <a:t>are stimulated to contract by nerves and act as effectors </a:t>
            </a:r>
          </a:p>
          <a:p>
            <a:r>
              <a:rPr lang="en-US" sz="1600" dirty="0" smtClean="0"/>
              <a:t>3.6.4 Homeostasis </a:t>
            </a:r>
            <a:r>
              <a:rPr lang="en-US" sz="1600" dirty="0"/>
              <a:t>is the maintenance of a stable internal environment </a:t>
            </a:r>
          </a:p>
          <a:p>
            <a:r>
              <a:rPr lang="en-US" sz="1600" dirty="0" smtClean="0"/>
              <a:t>3.6.4.1 Principles of homeostasis </a:t>
            </a:r>
          </a:p>
          <a:p>
            <a:r>
              <a:rPr lang="en-US" sz="1600" dirty="0" smtClean="0"/>
              <a:t>3.6.4.2 Control of blood glucose</a:t>
            </a:r>
            <a:r>
              <a:rPr lang="en-US" sz="1600" dirty="0"/>
              <a:t> </a:t>
            </a:r>
            <a:r>
              <a:rPr lang="en-US" sz="1600" dirty="0" smtClean="0"/>
              <a:t>concentration </a:t>
            </a:r>
          </a:p>
          <a:p>
            <a:r>
              <a:rPr lang="en-US" sz="1600" dirty="0" smtClean="0"/>
              <a:t>3.6.4.3 Control of blood water potential</a:t>
            </a:r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55327" y="2327566"/>
            <a:ext cx="5424054" cy="4343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/>
              <a:t>Section 3.8 The control of gene expression</a:t>
            </a:r>
          </a:p>
          <a:p>
            <a:r>
              <a:rPr lang="en-US" sz="1600" dirty="0" smtClean="0"/>
              <a:t>3.8.1 </a:t>
            </a:r>
            <a:r>
              <a:rPr lang="en-US" sz="1600" dirty="0"/>
              <a:t>Alteration of the sequence of bases in DNA can alter the structure of proteins </a:t>
            </a:r>
          </a:p>
          <a:p>
            <a:r>
              <a:rPr lang="en-US" sz="1600" dirty="0" smtClean="0"/>
              <a:t>3.8.2 Gene expression is controlled by a number of features</a:t>
            </a:r>
          </a:p>
          <a:p>
            <a:r>
              <a:rPr lang="en-US" sz="1600" dirty="0" smtClean="0"/>
              <a:t>3.8.2.1 </a:t>
            </a:r>
            <a:r>
              <a:rPr lang="en-US" sz="1600" dirty="0"/>
              <a:t>Most of a cell’s DNA is not translated </a:t>
            </a:r>
          </a:p>
          <a:p>
            <a:r>
              <a:rPr lang="en-US" sz="1600" dirty="0" smtClean="0"/>
              <a:t>3.8.2.2 Regulation </a:t>
            </a:r>
            <a:r>
              <a:rPr lang="en-US" sz="1600" dirty="0"/>
              <a:t>of transcription and translation </a:t>
            </a:r>
            <a:endParaRPr lang="en-US" sz="1600" dirty="0" smtClean="0"/>
          </a:p>
          <a:p>
            <a:r>
              <a:rPr lang="en-US" sz="1600" dirty="0" smtClean="0"/>
              <a:t>3.8.2.3 Gene expression and cancer</a:t>
            </a:r>
          </a:p>
          <a:p>
            <a:r>
              <a:rPr lang="en-US" sz="1600" dirty="0" smtClean="0"/>
              <a:t>3.8.3 Using genome projects</a:t>
            </a:r>
          </a:p>
          <a:p>
            <a:r>
              <a:rPr lang="en-US" sz="1600" dirty="0" smtClean="0"/>
              <a:t>3.8.4 </a:t>
            </a:r>
            <a:r>
              <a:rPr lang="en-US" sz="1600" dirty="0"/>
              <a:t>Gene technologies allow the study and alteration of gene function allowing a better understanding of organism function and the design of new industrial and medical processes </a:t>
            </a:r>
          </a:p>
          <a:p>
            <a:r>
              <a:rPr lang="en-US" sz="1600" dirty="0" smtClean="0"/>
              <a:t>3.8.4.1 Recombinant DNA technology</a:t>
            </a:r>
          </a:p>
          <a:p>
            <a:r>
              <a:rPr lang="en-US" sz="1600" dirty="0" smtClean="0"/>
              <a:t>3.8.4.2 </a:t>
            </a:r>
            <a:r>
              <a:rPr lang="en-US" sz="1600" dirty="0"/>
              <a:t>Differences in DNA between individuals of the same species can be exploited </a:t>
            </a:r>
            <a:r>
              <a:rPr lang="en-US" sz="1600"/>
              <a:t>for </a:t>
            </a:r>
            <a:r>
              <a:rPr lang="en-US" sz="1600" smtClean="0"/>
              <a:t>identification and </a:t>
            </a:r>
            <a:r>
              <a:rPr lang="en-US" sz="1600" dirty="0"/>
              <a:t>diagnosis of heritable conditions </a:t>
            </a:r>
          </a:p>
          <a:p>
            <a:r>
              <a:rPr lang="en-US" sz="1600" dirty="0" smtClean="0"/>
              <a:t>3.8.4.3 Genetic fingerprinting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59"/>
            <a:ext cx="5878873" cy="18619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</a:t>
            </a:r>
            <a:r>
              <a:rPr lang="en-US" sz="1400" b="1" dirty="0" smtClean="0"/>
              <a:t>explain how energy enters an ecosystem?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3.5.3 Energy and ecosystems (p298)</a:t>
            </a:r>
          </a:p>
          <a:p>
            <a:pPr algn="ctr"/>
            <a:endParaRPr lang="en-US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4554" y="2847109"/>
            <a:ext cx="5878873" cy="19119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</a:t>
            </a:r>
            <a:r>
              <a:rPr lang="en-US" sz="1400" b="1" dirty="0" smtClean="0"/>
              <a:t>you explain how the following organisms obtain their energy and nutrients:</a:t>
            </a:r>
            <a:endParaRPr lang="en-US" sz="1400" b="1" dirty="0"/>
          </a:p>
          <a:p>
            <a:r>
              <a:rPr lang="en-US" sz="1400" b="1" dirty="0" smtClean="0"/>
              <a:t>Producers:</a:t>
            </a:r>
          </a:p>
          <a:p>
            <a:endParaRPr lang="en-US" sz="1400" b="1" dirty="0"/>
          </a:p>
          <a:p>
            <a:r>
              <a:rPr lang="en-US" sz="1400" b="1" dirty="0" smtClean="0"/>
              <a:t>Consumers:</a:t>
            </a:r>
          </a:p>
          <a:p>
            <a:endParaRPr lang="en-US" sz="1400" b="1" dirty="0"/>
          </a:p>
          <a:p>
            <a:r>
              <a:rPr lang="en-US" sz="1400" b="1" dirty="0" err="1" smtClean="0"/>
              <a:t>Saprobionts</a:t>
            </a:r>
            <a:r>
              <a:rPr lang="en-US" sz="1400" b="1" dirty="0" smtClean="0"/>
              <a:t>: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4555" y="4987636"/>
            <a:ext cx="5878873" cy="172489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</a:t>
            </a:r>
            <a:r>
              <a:rPr lang="en-US" sz="1400" b="1" dirty="0" smtClean="0"/>
              <a:t>you explain what is meant by the following terms:</a:t>
            </a:r>
            <a:endParaRPr lang="en-US" sz="1400" b="1" dirty="0"/>
          </a:p>
          <a:p>
            <a:r>
              <a:rPr lang="en-US" sz="1400" b="1" dirty="0" smtClean="0"/>
              <a:t>Food chain: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Trophic level:</a:t>
            </a:r>
          </a:p>
          <a:p>
            <a:endParaRPr lang="en-US" sz="1400" b="1" dirty="0"/>
          </a:p>
          <a:p>
            <a:r>
              <a:rPr lang="en-US" sz="1400" b="1" dirty="0" smtClean="0"/>
              <a:t>Food webs: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55327" y="756560"/>
            <a:ext cx="5729844" cy="2880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</a:t>
            </a:r>
            <a:r>
              <a:rPr lang="en-US" sz="1400" b="1" dirty="0" smtClean="0"/>
              <a:t>explain what biomass is? And how it is measured?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55327" y="3803073"/>
            <a:ext cx="5729844" cy="290945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energy transferred between the organisms in the ecosystem?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79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04555" y="756560"/>
            <a:ext cx="5878873" cy="595596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What percentage of energy is transferred from one trophic level to the next: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Can you explain how energy is lost along a food chain?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Why are food chains usually limited to 5 trophic levels?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3.5.3 Energy and ecosystems (p298)</a:t>
            </a:r>
          </a:p>
          <a:p>
            <a:pPr algn="ctr"/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55327" y="756560"/>
            <a:ext cx="5729844" cy="16541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can you calculate the efficiency of energy transfers?</a:t>
            </a:r>
            <a:endParaRPr lang="en-GB" sz="1400" b="1" dirty="0"/>
          </a:p>
          <a:p>
            <a:endParaRPr lang="en-GB" sz="1400" b="1" dirty="0" smtClean="0"/>
          </a:p>
          <a:p>
            <a:r>
              <a:rPr lang="en-GB" sz="1400" b="1" dirty="0" smtClean="0"/>
              <a:t>Percentage efficiency = </a:t>
            </a:r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55327" y="2563094"/>
            <a:ext cx="5729844" cy="23829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Gross Primary Productivity (GPP) and Net Primary Productivity (NPP)? How can they be calculated? 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8" y="4135582"/>
            <a:ext cx="5687355" cy="2318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5327" y="5056907"/>
            <a:ext cx="5729844" cy="16556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farming processes like intensive rearing reduce energy losses?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23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3.5.4 Nutrient cycles (p306)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1" t="10625" r="53874" b="15548"/>
          <a:stretch/>
        </p:blipFill>
        <p:spPr>
          <a:xfrm>
            <a:off x="703461" y="1601085"/>
            <a:ext cx="2681296" cy="251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685" y="808040"/>
            <a:ext cx="4034935" cy="388865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basis of all nutrient cycles using </a:t>
            </a:r>
            <a:r>
              <a:rPr lang="en-US" sz="1400" b="1" smtClean="0"/>
              <a:t>the following diagram?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18440" y="808040"/>
            <a:ext cx="7666731" cy="388865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use this diagram to explain what happens in the Nitrogen cycle?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45" t="8657" r="30077" b="15547"/>
          <a:stretch/>
        </p:blipFill>
        <p:spPr>
          <a:xfrm>
            <a:off x="5551156" y="1255942"/>
            <a:ext cx="5201297" cy="320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686" y="4696691"/>
            <a:ext cx="11778526" cy="201583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what happens in each stage of the nitrogen cycle:</a:t>
            </a:r>
            <a:endParaRPr lang="en-US" sz="1400" b="1" dirty="0"/>
          </a:p>
          <a:p>
            <a:r>
              <a:rPr lang="en-US" sz="1400" b="1" dirty="0" smtClean="0"/>
              <a:t>Ammonification:					Nitrogen fixation:</a:t>
            </a:r>
          </a:p>
          <a:p>
            <a:r>
              <a:rPr lang="en-US" sz="1400" b="1" dirty="0" smtClean="0"/>
              <a:t>	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GB" sz="1400" b="1" dirty="0" smtClean="0"/>
              <a:t>Nitrification:					</a:t>
            </a:r>
            <a:r>
              <a:rPr lang="en-GB" sz="1400" b="1" dirty="0" err="1" smtClean="0"/>
              <a:t>Denitification</a:t>
            </a:r>
            <a:r>
              <a:rPr lang="en-GB" sz="1400" b="1" dirty="0" smtClean="0"/>
              <a:t>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47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3.5.4 Nutrient cycles (p309)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686" y="831273"/>
            <a:ext cx="5502422" cy="41855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happens in </a:t>
            </a:r>
            <a:r>
              <a:rPr lang="en-US" sz="1400" b="1" smtClean="0"/>
              <a:t>the phosphorus cycle? </a:t>
            </a:r>
            <a:endParaRPr lang="en-US" sz="1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349120" y="1220514"/>
            <a:ext cx="3167553" cy="3113387"/>
            <a:chOff x="934889" y="1673513"/>
            <a:chExt cx="3699455" cy="34774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9" y="1673513"/>
              <a:ext cx="3699455" cy="347748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13791" y="1759226"/>
              <a:ext cx="805070" cy="437322"/>
            </a:xfrm>
            <a:prstGeom prst="rect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3791" y="4038600"/>
              <a:ext cx="805070" cy="437322"/>
            </a:xfrm>
            <a:prstGeom prst="rect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26365" y="2683564"/>
              <a:ext cx="894522" cy="874644"/>
            </a:xfrm>
            <a:prstGeom prst="ellipse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28391" y="3730484"/>
              <a:ext cx="983974" cy="911090"/>
            </a:xfrm>
            <a:prstGeom prst="ellipse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05941" y="1759226"/>
              <a:ext cx="628874" cy="606287"/>
            </a:xfrm>
            <a:prstGeom prst="ellipse">
              <a:avLst/>
            </a:prstGeom>
            <a:solidFill>
              <a:srgbClr val="DFC28C"/>
            </a:solidFill>
            <a:ln>
              <a:solidFill>
                <a:srgbClr val="DFC2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3009" y="822153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role of mycorrhizae in nutrient cycles?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63009" y="2777208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why </a:t>
            </a:r>
            <a:r>
              <a:rPr lang="en-US" sz="1400" b="1" dirty="0" err="1" smtClean="0"/>
              <a:t>fertilisers</a:t>
            </a:r>
            <a:r>
              <a:rPr lang="en-US" sz="1400" b="1" dirty="0" smtClean="0"/>
              <a:t> are needed in agricultural systems? 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63009" y="4732263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different types of </a:t>
            </a:r>
            <a:r>
              <a:rPr lang="en-US" sz="1400" b="1" dirty="0" err="1" smtClean="0"/>
              <a:t>fertilisers</a:t>
            </a:r>
            <a:r>
              <a:rPr lang="en-US" sz="1400" b="1" dirty="0" smtClean="0"/>
              <a:t>?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1684" y="5093582"/>
            <a:ext cx="5502423" cy="15768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role of </a:t>
            </a:r>
            <a:r>
              <a:rPr lang="en-US" sz="1400" b="1" dirty="0" err="1" smtClean="0"/>
              <a:t>saprobionts</a:t>
            </a:r>
            <a:r>
              <a:rPr lang="en-US" sz="1400" b="1" dirty="0" smtClean="0"/>
              <a:t> in decomposition?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89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3.5.4 Nutrient cycles (p313)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685" y="778101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do </a:t>
            </a:r>
            <a:r>
              <a:rPr lang="en-US" sz="1400" b="1" dirty="0" err="1" smtClean="0"/>
              <a:t>fertilisers</a:t>
            </a:r>
            <a:r>
              <a:rPr lang="en-US" sz="1400" b="1" dirty="0" smtClean="0"/>
              <a:t> increase productivity?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1684" y="2813455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some environmental effects of adding </a:t>
            </a:r>
            <a:r>
              <a:rPr lang="en-US" sz="1400" b="1" dirty="0" err="1" smtClean="0"/>
              <a:t>fertilisers</a:t>
            </a:r>
            <a:r>
              <a:rPr lang="en-US" sz="1400" b="1" dirty="0" smtClean="0"/>
              <a:t>?  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1684" y="4787088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happens </a:t>
            </a:r>
            <a:r>
              <a:rPr lang="en-US" sz="1400" b="1" smtClean="0"/>
              <a:t>during leaching?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6604" y="778100"/>
            <a:ext cx="5398568" cy="5870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happens during eutrophication? How would this affect the environment?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58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56560"/>
            <a:ext cx="6613969" cy="58520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the structure of a leaf adapted for efficient photosynthesis?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3.5.1 Photosynthesis (p269)</a:t>
            </a:r>
          </a:p>
          <a:p>
            <a:pPr algn="ctr"/>
            <a:endParaRPr lang="en-US" sz="24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636959" y="1724843"/>
            <a:ext cx="3849441" cy="3844684"/>
            <a:chOff x="2771800" y="2060848"/>
            <a:chExt cx="4119060" cy="432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44" t="7672" r="53874" b="7672"/>
            <a:stretch/>
          </p:blipFill>
          <p:spPr>
            <a:xfrm>
              <a:off x="2771800" y="2060848"/>
              <a:ext cx="4119060" cy="4320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71800" y="2060848"/>
              <a:ext cx="410445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41672" y="756560"/>
            <a:ext cx="5043499" cy="2880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give an outline of what happens during photosynthesis?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41671" y="3728360"/>
            <a:ext cx="5043499" cy="2880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you would use chromatography to investigate pigments separated from leaves of different plants?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17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7" y="756561"/>
            <a:ext cx="4639696" cy="111380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oxidation and reduction? 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3.5.1 Photosynthesis – Light Dependent Reaction (p271)</a:t>
            </a:r>
          </a:p>
          <a:p>
            <a:pPr algn="ctr"/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1685" y="2022769"/>
            <a:ext cx="4639697" cy="261009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ATP produced?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8417" y="2812477"/>
            <a:ext cx="6976753" cy="201435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</a:t>
            </a:r>
            <a:r>
              <a:rPr lang="en-US" sz="1400" b="1" dirty="0" err="1" smtClean="0"/>
              <a:t>chemiosmotic</a:t>
            </a:r>
            <a:r>
              <a:rPr lang="en-US" sz="1400" b="1" dirty="0" smtClean="0"/>
              <a:t> theory?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60" y="2958390"/>
            <a:ext cx="2428009" cy="1722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685" y="4826829"/>
            <a:ext cx="4639697" cy="18619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happens during photolysis?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8417" y="756561"/>
            <a:ext cx="6976753" cy="190351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chloroplasts adapted to carry out the light-dependent reaction?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8416" y="4972742"/>
            <a:ext cx="6976753" cy="171603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carry out an investigation into a named factor on the rate of dehydrogenase activity in extracts of chloroplasts?</a:t>
            </a:r>
          </a:p>
          <a:p>
            <a:endParaRPr lang="en-US" sz="1400" b="1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429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7" y="756560"/>
            <a:ext cx="5574877" cy="58728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the steps of the Calvin cycle. Draw a diagram in your answer: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3.5.1 Photosynthesis – Light Independent Reaction (p275)</a:t>
            </a:r>
          </a:p>
          <a:p>
            <a:pPr algn="ctr"/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30881" y="756560"/>
            <a:ext cx="6054290" cy="2381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the link between the Calvin cycle and light-dependent reaction: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30882" y="3290458"/>
            <a:ext cx="6054289" cy="159326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the chloroplast adapted to carry out the light independent reaction?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0881" y="5036130"/>
            <a:ext cx="6054290" cy="159326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</a:t>
            </a:r>
            <a:r>
              <a:rPr lang="en-US" sz="1400" b="1" smtClean="0"/>
              <a:t>how Calvin </a:t>
            </a:r>
            <a:r>
              <a:rPr lang="en-US" sz="1400" b="1" dirty="0" smtClean="0"/>
              <a:t>used a lollipop to figure out the </a:t>
            </a:r>
            <a:r>
              <a:rPr lang="en-US" sz="1400" b="1" smtClean="0"/>
              <a:t>light independent reaction: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446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3.5.1 Photosynthesis (p277)</a:t>
            </a:r>
          </a:p>
          <a:p>
            <a:pPr algn="ctr"/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1685" y="775856"/>
            <a:ext cx="5043497" cy="18426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light intensity affect the rate of photosynthesis? Draw a sketch graph.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65619" y="806875"/>
            <a:ext cx="6519552" cy="29046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Can you explain the law of limiting factors?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1685" y="2790207"/>
            <a:ext cx="5043497" cy="18426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light intensity affect the rate </a:t>
            </a:r>
            <a:r>
              <a:rPr lang="en-US" sz="1400" b="1" dirty="0"/>
              <a:t>of photosynthesis? Draw a sketch graph.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685" y="4765966"/>
            <a:ext cx="5043497" cy="18426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light intensity affect the rate </a:t>
            </a:r>
            <a:r>
              <a:rPr lang="en-US" sz="1400" b="1" dirty="0"/>
              <a:t>of photosynthesis? Draw a sketch graph.</a:t>
            </a: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7" y="978573"/>
            <a:ext cx="2998777" cy="2586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65619" y="3914250"/>
            <a:ext cx="6519552" cy="269436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investigate the effect of a factor on the rate </a:t>
            </a:r>
            <a:r>
              <a:rPr lang="en-US" sz="1400" b="1" smtClean="0"/>
              <a:t>of photosynthesis?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9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59"/>
            <a:ext cx="7611497" cy="59351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main stages of glycolysis?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3.5.2 Respiration – Glycolysis (p283)</a:t>
            </a:r>
          </a:p>
          <a:p>
            <a:pPr algn="ctr"/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8" t="13579" r="59408" b="9641"/>
          <a:stretch/>
        </p:blipFill>
        <p:spPr>
          <a:xfrm>
            <a:off x="3482955" y="1517073"/>
            <a:ext cx="4143971" cy="45525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38656" y="756560"/>
            <a:ext cx="4046516" cy="394013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Where does glycolysis fit into the whole process of respiration?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38655" y="4849095"/>
            <a:ext cx="4046516" cy="184265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products of glycolysis?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890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49947" y="756560"/>
            <a:ext cx="2951423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happens during the link reaction?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3.5.2 Respiration – Link Reaction and Krebs Cycle (p286)</a:t>
            </a:r>
          </a:p>
          <a:p>
            <a:pPr algn="ctr"/>
            <a:endParaRPr lang="en-US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73636" y="756560"/>
            <a:ext cx="4711535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happens during Krebs cycle?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18909" y="4433458"/>
            <a:ext cx="6166262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coenzymes and why are </a:t>
            </a:r>
            <a:r>
              <a:rPr lang="en-US" sz="1400" b="1" smtClean="0"/>
              <a:t>they important?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5" y="4433458"/>
            <a:ext cx="5548452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is the </a:t>
            </a:r>
            <a:r>
              <a:rPr lang="en-US" sz="1400" b="1" dirty="0" err="1" smtClean="0"/>
              <a:t>Kreb’s</a:t>
            </a:r>
            <a:r>
              <a:rPr lang="en-US" sz="1400" b="1" dirty="0" smtClean="0"/>
              <a:t> cycle so significant?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1336" y="756560"/>
            <a:ext cx="3834481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9" y="1167413"/>
            <a:ext cx="3673228" cy="26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49947" y="756560"/>
            <a:ext cx="5580190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the mitochondria in respiration?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3.5.2 Respiration – Oxidative Phosphorylation (p289)</a:t>
            </a:r>
          </a:p>
          <a:p>
            <a:pPr algn="ctr"/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18909" y="756560"/>
            <a:ext cx="6166262" cy="18203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oxygen in aerobic respiration?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5" y="3153396"/>
            <a:ext cx="5548452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ATP </a:t>
            </a:r>
            <a:r>
              <a:rPr lang="en-US" sz="1400" b="1" dirty="0" err="1" smtClean="0"/>
              <a:t>synthesised</a:t>
            </a:r>
            <a:r>
              <a:rPr lang="en-US" sz="1400" b="1" dirty="0" smtClean="0"/>
              <a:t> in the electron transport chain?</a:t>
            </a:r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5649" t="26375" r="27310" b="23422"/>
          <a:stretch/>
        </p:blipFill>
        <p:spPr>
          <a:xfrm>
            <a:off x="2955911" y="4913620"/>
            <a:ext cx="2571301" cy="1542780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18909" y="2669186"/>
            <a:ext cx="6166262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</a:t>
            </a:r>
            <a:r>
              <a:rPr lang="en-US" sz="1400" b="1" dirty="0" err="1" smtClean="0"/>
              <a:t>chemiosmotic</a:t>
            </a:r>
            <a:r>
              <a:rPr lang="en-US" sz="1400" b="1" dirty="0" smtClean="0"/>
              <a:t> theory?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928479"/>
            <a:ext cx="2529444" cy="17636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18909" y="4951421"/>
            <a:ext cx="6166262" cy="172647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some alternative respiratory substrates?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67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04981" y="2280561"/>
            <a:ext cx="5580190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contrast the energy yields from aerobic and anaerobic respiration?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5: Energy Transfers – 3.5.2 Respiration – Anaerobic Respiration &amp; Practical (p293)</a:t>
            </a:r>
          </a:p>
          <a:p>
            <a:pPr algn="ctr"/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1685" y="3683823"/>
            <a:ext cx="6052860" cy="29940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ethanol and </a:t>
            </a:r>
            <a:r>
              <a:rPr lang="en-US" sz="1400" b="1" smtClean="0"/>
              <a:t>carbon dioxide produced in plants and some micro-organisms?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4981" y="4675909"/>
            <a:ext cx="5580190" cy="200198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investigate the effect of a named variable on the rate of respiration of cultures of single-celled organisms?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4981" y="755072"/>
            <a:ext cx="5580190" cy="137457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energy is released by anaerobic respiration? 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685" y="755072"/>
            <a:ext cx="6052860" cy="277783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lactate produced in animals?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32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1091</Words>
  <Application>Microsoft Macintosh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Miss J M Booth</cp:lastModifiedBy>
  <cp:revision>61</cp:revision>
  <cp:lastPrinted>2016-06-03T18:23:18Z</cp:lastPrinted>
  <dcterms:created xsi:type="dcterms:W3CDTF">2016-03-19T16:01:33Z</dcterms:created>
  <dcterms:modified xsi:type="dcterms:W3CDTF">2016-06-03T18:23:18Z</dcterms:modified>
</cp:coreProperties>
</file>