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2" r:id="rId4"/>
    <p:sldId id="273" r:id="rId5"/>
    <p:sldId id="262" r:id="rId6"/>
    <p:sldId id="263" r:id="rId7"/>
    <p:sldId id="265" r:id="rId8"/>
    <p:sldId id="274" r:id="rId9"/>
    <p:sldId id="275" r:id="rId10"/>
    <p:sldId id="276" r:id="rId11"/>
    <p:sldId id="266" r:id="rId12"/>
    <p:sldId id="277" r:id="rId13"/>
    <p:sldId id="267" r:id="rId14"/>
    <p:sldId id="278" r:id="rId15"/>
    <p:sldId id="269" r:id="rId16"/>
    <p:sldId id="279" r:id="rId17"/>
    <p:sldId id="270" r:id="rId18"/>
    <p:sldId id="280" r:id="rId19"/>
    <p:sldId id="281" r:id="rId20"/>
    <p:sldId id="27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40"/>
    <p:restoredTop sz="94213"/>
  </p:normalViewPr>
  <p:slideViewPr>
    <p:cSldViewPr snapToGrid="0" snapToObjects="1">
      <p:cViewPr>
        <p:scale>
          <a:sx n="49" d="100"/>
          <a:sy n="49" d="100"/>
        </p:scale>
        <p:origin x="8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12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Section 3.5: </a:t>
            </a:r>
            <a:r>
              <a:rPr lang="en-US" sz="1600" dirty="0">
                <a:solidFill>
                  <a:schemeClr val="tx1"/>
                </a:solidFill>
              </a:rPr>
              <a:t>Energy transfers in and between organisms 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3.5.1 Photosynthesis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3.5.2 Respiration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3.5.3 Energy and ecosystems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3.5.4 Nutrient cycles</a:t>
            </a:r>
          </a:p>
          <a:p>
            <a:pPr lvl="0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A2 Level Paper 2 and 3 – Topics 5-8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845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/>
              <a:t>Section 3.7: </a:t>
            </a:r>
            <a:r>
              <a:rPr lang="en-US" sz="1600" dirty="0"/>
              <a:t>Genetics, populations, evolution and ecosystems </a:t>
            </a:r>
          </a:p>
          <a:p>
            <a:pPr lvl="0"/>
            <a:r>
              <a:rPr lang="en-US" sz="1600" dirty="0" smtClean="0"/>
              <a:t>3.7.1 Inheritance</a:t>
            </a:r>
          </a:p>
          <a:p>
            <a:pPr lvl="0"/>
            <a:r>
              <a:rPr lang="en-US" sz="1600" dirty="0" smtClean="0"/>
              <a:t>3.7.2 Populations</a:t>
            </a:r>
          </a:p>
          <a:p>
            <a:pPr lvl="0"/>
            <a:r>
              <a:rPr lang="en-US" sz="1600" dirty="0" smtClean="0"/>
              <a:t>3.7.3 Evolution may lead to speciation</a:t>
            </a:r>
          </a:p>
          <a:p>
            <a:pPr lvl="0"/>
            <a:r>
              <a:rPr lang="en-US" sz="1600" dirty="0" smtClean="0"/>
              <a:t>3.7.4 Populations in ecosystems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066" y="2327566"/>
            <a:ext cx="5325497" cy="43537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Section 3.6 </a:t>
            </a:r>
            <a:r>
              <a:rPr lang="en-US" sz="1600" dirty="0">
                <a:solidFill>
                  <a:schemeClr val="accent5"/>
                </a:solidFill>
              </a:rPr>
              <a:t>Organisms respond to changes in their internal and external environments 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3.6.1 </a:t>
            </a:r>
            <a:r>
              <a:rPr lang="en-US" sz="1600" dirty="0">
                <a:solidFill>
                  <a:schemeClr val="accent5"/>
                </a:solidFill>
              </a:rPr>
              <a:t>Stimuli, both internal and external, are detected and lead to a response 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3.6.1.1 Survival and response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3.6.1.2 Receptors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3.6.1.3 Control of heart rate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3.6.2 Nervous co-ordination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3.6.2.1 Nerve impulses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3.6.2.2 Synaptic transmission 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3.6.3 Skeletal muscles </a:t>
            </a:r>
            <a:r>
              <a:rPr lang="en-US" sz="1600" dirty="0">
                <a:solidFill>
                  <a:schemeClr val="accent5"/>
                </a:solidFill>
              </a:rPr>
              <a:t>are stimulated to contract by nerves and act as effectors 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3.6.4 Homeostasis </a:t>
            </a:r>
            <a:r>
              <a:rPr lang="en-US" sz="1600" dirty="0">
                <a:solidFill>
                  <a:schemeClr val="accent5"/>
                </a:solidFill>
              </a:rPr>
              <a:t>is the maintenance of a stable internal environment 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3.6.4.1 Principles of homeostasis 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3.6.4.2 Control of blood glucose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smtClean="0">
                <a:solidFill>
                  <a:schemeClr val="accent5"/>
                </a:solidFill>
              </a:rPr>
              <a:t>concentration 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3.6.4.3 Control of blood water potential</a:t>
            </a:r>
          </a:p>
          <a:p>
            <a:endParaRPr lang="en-US" sz="1600" dirty="0" smtClean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327" y="2327566"/>
            <a:ext cx="5424054" cy="4343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/>
              <a:t>Section 3.8 The control of gene expression</a:t>
            </a:r>
          </a:p>
          <a:p>
            <a:r>
              <a:rPr lang="en-US" sz="1600" dirty="0" smtClean="0"/>
              <a:t>3.8.1 </a:t>
            </a:r>
            <a:r>
              <a:rPr lang="en-US" sz="1600" dirty="0"/>
              <a:t>Alteration of the sequence of bases in DNA can alter the structure of proteins </a:t>
            </a:r>
          </a:p>
          <a:p>
            <a:r>
              <a:rPr lang="en-US" sz="1600" dirty="0" smtClean="0"/>
              <a:t>3.8.2 Gene expression is controlled by a number of features</a:t>
            </a:r>
          </a:p>
          <a:p>
            <a:r>
              <a:rPr lang="en-US" sz="1600" dirty="0" smtClean="0"/>
              <a:t>3.8.2.1 </a:t>
            </a:r>
            <a:r>
              <a:rPr lang="en-US" sz="1600" dirty="0"/>
              <a:t>Most of a cell’s DNA is not translated </a:t>
            </a:r>
          </a:p>
          <a:p>
            <a:r>
              <a:rPr lang="en-US" sz="1600" dirty="0" smtClean="0"/>
              <a:t>3.8.2.2 Regulation </a:t>
            </a:r>
            <a:r>
              <a:rPr lang="en-US" sz="1600" dirty="0"/>
              <a:t>of transcription and translation </a:t>
            </a:r>
            <a:endParaRPr lang="en-US" sz="1600" dirty="0" smtClean="0"/>
          </a:p>
          <a:p>
            <a:r>
              <a:rPr lang="en-US" sz="1600" dirty="0" smtClean="0"/>
              <a:t>3.8.2.3 Gene expression and cancer</a:t>
            </a:r>
          </a:p>
          <a:p>
            <a:r>
              <a:rPr lang="en-US" sz="1600" dirty="0" smtClean="0"/>
              <a:t>3.8.3 Using genome projects</a:t>
            </a:r>
          </a:p>
          <a:p>
            <a:r>
              <a:rPr lang="en-US" sz="1600" dirty="0" smtClean="0"/>
              <a:t>3.8.4 </a:t>
            </a:r>
            <a:r>
              <a:rPr lang="en-US" sz="1600" dirty="0"/>
              <a:t>Gene technologies allow the study and alteration of gene function allowing a better understanding of organism function and the design of new industrial and medical processes </a:t>
            </a:r>
          </a:p>
          <a:p>
            <a:r>
              <a:rPr lang="en-US" sz="1600" dirty="0" smtClean="0"/>
              <a:t>3.8.4.1 Recombinant DNA technology</a:t>
            </a:r>
          </a:p>
          <a:p>
            <a:r>
              <a:rPr lang="en-US" sz="1600" dirty="0" smtClean="0"/>
              <a:t>3.8.4.2 </a:t>
            </a:r>
            <a:r>
              <a:rPr lang="en-US" sz="1600" dirty="0"/>
              <a:t>Differences in DNA between individuals of the same species can be exploited </a:t>
            </a:r>
            <a:r>
              <a:rPr lang="en-US" sz="1600"/>
              <a:t>for </a:t>
            </a:r>
            <a:r>
              <a:rPr lang="en-US" sz="1600" smtClean="0"/>
              <a:t>identification and </a:t>
            </a:r>
            <a:r>
              <a:rPr lang="en-US" sz="1600" dirty="0"/>
              <a:t>diagnosis of heritable conditions </a:t>
            </a:r>
          </a:p>
          <a:p>
            <a:r>
              <a:rPr lang="en-US" sz="1600" dirty="0" smtClean="0"/>
              <a:t>3.8.4.3 Genetic fingerprinting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3.6.2.1 </a:t>
            </a:r>
            <a:r>
              <a:rPr lang="en-US" sz="2000" b="1" dirty="0">
                <a:solidFill>
                  <a:schemeClr val="tx1"/>
                </a:solidFill>
              </a:rPr>
              <a:t>Nerve </a:t>
            </a:r>
            <a:r>
              <a:rPr lang="en-US" sz="2000" b="1" dirty="0" smtClean="0">
                <a:solidFill>
                  <a:schemeClr val="tx1"/>
                </a:solidFill>
              </a:rPr>
              <a:t>impulses (p354)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4" y="655600"/>
            <a:ext cx="5574880" cy="310590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factors affect the speed </a:t>
            </a:r>
            <a:r>
              <a:rPr lang="en-US" sz="1400" b="1" smtClean="0"/>
              <a:t>of conductance of an action potential and how?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64382" y="3812950"/>
            <a:ext cx="6020789" cy="28372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the all or </a:t>
            </a:r>
            <a:r>
              <a:rPr lang="en-US" sz="1400" b="1" smtClean="0"/>
              <a:t>nothing principle?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4" y="3812951"/>
            <a:ext cx="5574880" cy="28372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the refractory period?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64381" y="655600"/>
            <a:ext cx="6020789" cy="310590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purposes of the refractory period?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325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6" y="777341"/>
            <a:ext cx="6011296" cy="59351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is the structure of a synapse?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3.6.2.2 </a:t>
            </a:r>
            <a:r>
              <a:rPr lang="en-US" sz="2000" b="1" dirty="0">
                <a:solidFill>
                  <a:schemeClr val="tx1"/>
                </a:solidFill>
              </a:rPr>
              <a:t>Synaptic </a:t>
            </a:r>
            <a:r>
              <a:rPr lang="en-US" sz="2000" b="1" dirty="0" smtClean="0">
                <a:solidFill>
                  <a:schemeClr val="tx1"/>
                </a:solidFill>
              </a:rPr>
              <a:t>transmission (p360)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73" y="1503427"/>
            <a:ext cx="2955992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6439" y="5266481"/>
            <a:ext cx="5588732" cy="14210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functions </a:t>
            </a:r>
            <a:r>
              <a:rPr lang="en-US" sz="1400" b="1" smtClean="0"/>
              <a:t>do synapses perform?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96439" y="777341"/>
            <a:ext cx="5588732" cy="438496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features of synapses? </a:t>
            </a:r>
          </a:p>
          <a:p>
            <a:endParaRPr lang="en-US" sz="1400" b="1" dirty="0"/>
          </a:p>
          <a:p>
            <a:r>
              <a:rPr lang="en-US" sz="1400" b="1" dirty="0" err="1" smtClean="0"/>
              <a:t>Unidirectionality</a:t>
            </a:r>
            <a:r>
              <a:rPr lang="en-US" sz="1400" b="1" dirty="0" smtClean="0"/>
              <a:t>:</a:t>
            </a:r>
          </a:p>
          <a:p>
            <a:endParaRPr lang="en-US" sz="1400" b="1" dirty="0"/>
          </a:p>
          <a:p>
            <a:r>
              <a:rPr lang="en-US" sz="1400" b="1" dirty="0" smtClean="0"/>
              <a:t>Summation:</a:t>
            </a:r>
          </a:p>
          <a:p>
            <a:endParaRPr lang="en-US" sz="1400" b="1" dirty="0"/>
          </a:p>
          <a:p>
            <a:r>
              <a:rPr lang="en-US" sz="1400" b="1" dirty="0" smtClean="0"/>
              <a:t>	Spatial:</a:t>
            </a:r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	Temporal: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Inhibition: </a:t>
            </a:r>
            <a:endParaRPr lang="en-US" sz="1400" b="1" dirty="0"/>
          </a:p>
          <a:p>
            <a:endParaRPr lang="en-US" sz="1400" b="1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085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4" y="812800"/>
            <a:ext cx="6777915" cy="572654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information is transmitted across a synapse? Draw diagrams to help you explain.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3.6.2.2 </a:t>
            </a:r>
            <a:r>
              <a:rPr lang="en-US" sz="2000" b="1" dirty="0">
                <a:solidFill>
                  <a:schemeClr val="tx1"/>
                </a:solidFill>
              </a:rPr>
              <a:t>Synaptic </a:t>
            </a:r>
            <a:r>
              <a:rPr lang="en-US" sz="2000" b="1" dirty="0" smtClean="0">
                <a:solidFill>
                  <a:schemeClr val="tx1"/>
                </a:solidFill>
              </a:rPr>
              <a:t>transmission (p364)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8199" y="812799"/>
            <a:ext cx="4796971" cy="152400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 cholinergic synapse? Where would you expect to find them?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88199" y="2520041"/>
            <a:ext cx="4796971" cy="401930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Give some examples of ways drugs could affect synapses: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476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692223" cy="589525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gross and microscopic structure of a skeletal muscle?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 smtClean="0"/>
              <a:t>Why do the myofibrils appear striped? How are actin and myosin arranged within a myofibril? Why do the light bands appear lighter and dark bands appear darker? 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3.6.3 </a:t>
            </a:r>
            <a:r>
              <a:rPr lang="en-US" sz="2000" b="1" dirty="0">
                <a:solidFill>
                  <a:schemeClr val="tx1"/>
                </a:solidFill>
              </a:rPr>
              <a:t>Skeletal muscles are stimulated to contract by nerves and act as </a:t>
            </a:r>
            <a:r>
              <a:rPr lang="en-US" sz="2000" b="1" dirty="0" smtClean="0">
                <a:solidFill>
                  <a:schemeClr val="tx1"/>
                </a:solidFill>
              </a:rPr>
              <a:t>effectors (p367)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5836" y="1294095"/>
            <a:ext cx="5523920" cy="2700790"/>
            <a:chOff x="349988" y="1171963"/>
            <a:chExt cx="5523920" cy="27007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58" b="11038"/>
            <a:stretch/>
          </p:blipFill>
          <p:spPr>
            <a:xfrm>
              <a:off x="349988" y="1324365"/>
              <a:ext cx="5523920" cy="254838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9988" y="1324365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5376" y="1324365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03927" y="1324365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96524" y="2462882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39901" y="2334964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45252" y="2247729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2210" y="2160494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10852" y="2334964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60676" y="1188934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57336" y="1171963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95091" y="1745362"/>
              <a:ext cx="478817" cy="2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32975" y="756560"/>
            <a:ext cx="6066650" cy="209980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neuromuscular junction and explain how it is adapted to its function?  </a:t>
            </a:r>
            <a:endParaRPr lang="en-GB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298" t="13579" r="49445" b="32282"/>
          <a:stretch/>
        </p:blipFill>
        <p:spPr>
          <a:xfrm>
            <a:off x="9654991" y="1286833"/>
            <a:ext cx="2330180" cy="144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58059" y="2994426"/>
            <a:ext cx="6041566" cy="183755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 compare and contrast the neuromuscular junction with a synapse?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059" y="4970037"/>
            <a:ext cx="6027112" cy="168177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adaptations of slow-twitch muscle </a:t>
            </a:r>
            <a:r>
              <a:rPr lang="en-US" sz="1400" b="1" dirty="0" err="1" smtClean="0"/>
              <a:t>fibres</a:t>
            </a:r>
            <a:r>
              <a:rPr lang="en-US" sz="1400" b="1" dirty="0" smtClean="0"/>
              <a:t>?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Can you explain the adaptations of fast-twitch muscle </a:t>
            </a:r>
            <a:r>
              <a:rPr lang="en-US" sz="1400" b="1" dirty="0" err="1" smtClean="0"/>
              <a:t>fibres</a:t>
            </a:r>
            <a:r>
              <a:rPr lang="en-US" sz="1400" b="1" dirty="0" smtClean="0"/>
              <a:t>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406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3.6.3 </a:t>
            </a:r>
            <a:r>
              <a:rPr lang="en-US" sz="2000" b="1" dirty="0">
                <a:solidFill>
                  <a:schemeClr val="tx1"/>
                </a:solidFill>
              </a:rPr>
              <a:t>Skeletal muscles are stimulated to contract by nerves and act as </a:t>
            </a:r>
            <a:r>
              <a:rPr lang="en-US" sz="2000" b="1" dirty="0" smtClean="0">
                <a:solidFill>
                  <a:schemeClr val="tx1"/>
                </a:solidFill>
              </a:rPr>
              <a:t>effectors (p370)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901" y="756561"/>
            <a:ext cx="5860527" cy="16666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what is meant by antagonistic muscles and how they operate?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124644" y="756559"/>
            <a:ext cx="5860527" cy="440980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the sliding filament theory of muscle contraction. Use diagrams in your answer: 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2900" y="2575564"/>
            <a:ext cx="5860527" cy="40995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</a:t>
            </a:r>
            <a:r>
              <a:rPr lang="en-US" sz="1400" b="1" dirty="0" err="1" smtClean="0"/>
              <a:t>summarise</a:t>
            </a:r>
            <a:r>
              <a:rPr lang="en-US" sz="1400" b="1" dirty="0" smtClean="0"/>
              <a:t> the evidence that supports the sliding filament mechanism of muscles contraction?</a:t>
            </a:r>
            <a:r>
              <a:rPr lang="en-US" sz="1400" b="1" dirty="0"/>
              <a:t> </a:t>
            </a:r>
            <a:r>
              <a:rPr lang="en-US" sz="1400" b="1" dirty="0" smtClean="0"/>
              <a:t>Draw a diagram of the sarcomere of a relaxed and contracted muscle to help your answer.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24644" y="5166360"/>
            <a:ext cx="5860527" cy="1508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energy needed for in muscle contraction?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How is this greater demand for ATP met?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0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150836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homeostasis?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- 3.6.4.1 Principles of homeostasis (p378)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84" y="2417326"/>
            <a:ext cx="5878873" cy="150836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is it important?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106298" y="756560"/>
            <a:ext cx="5878873" cy="58957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Draw a flow diagram  to explain how control mechanisms work: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1683" y="4078092"/>
            <a:ext cx="5878873" cy="257416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control mechanisms are </a:t>
            </a:r>
            <a:r>
              <a:rPr lang="en-US" sz="1400" b="1" dirty="0" err="1" smtClean="0"/>
              <a:t>co-ordinated</a:t>
            </a:r>
            <a:r>
              <a:rPr lang="en-US" sz="1400" b="1" dirty="0" smtClean="0"/>
              <a:t>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Negative feedback: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Positive feedback: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845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12779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body temperature is regulated in ectotherms: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- 3.6.4.1 Principles of homeostasis (p380)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6298" y="756560"/>
            <a:ext cx="5878873" cy="28324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endotherms conserve and gain heat in response to a cold environment: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06297" y="3741422"/>
            <a:ext cx="5878873" cy="293369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endotherms lose heat in response to a warm environment: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1684" y="2172790"/>
            <a:ext cx="5878873" cy="12779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body temperature is regulated in endotherms: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4554" y="3589020"/>
            <a:ext cx="5856004" cy="30861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Draw a diagram to </a:t>
            </a:r>
            <a:r>
              <a:rPr lang="en-US" sz="1400" b="1" dirty="0" err="1" smtClean="0"/>
              <a:t>summarise</a:t>
            </a:r>
            <a:r>
              <a:rPr lang="en-US" sz="1400" b="1" dirty="0" smtClean="0"/>
              <a:t> how body temperature is regulated in endotherms: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43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376972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hormones work? </a:t>
            </a:r>
          </a:p>
          <a:p>
            <a:r>
              <a:rPr lang="en-US" sz="1400" b="1" dirty="0" smtClean="0"/>
              <a:t>Explain the second messenger model – use diagrams to help you explain and adrenaline as an example hormone.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- 3.6.4.2 Control of blood glucose concentration (p386)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6298" y="756560"/>
            <a:ext cx="5878873" cy="28781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role of the pancreas in regulating blood glucose concentration?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106298" y="3787142"/>
            <a:ext cx="5878873" cy="28422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role of the liver in regulating blood glucose concentration?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1684" y="4678682"/>
            <a:ext cx="5878873" cy="195071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factors influence blood glucose concentration?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068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7512125" cy="196371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insulin and the </a:t>
            </a:r>
            <a:r>
              <a:rPr lang="en-US" sz="1400" b="1" dirty="0" err="1" smtClean="0"/>
              <a:t>ℬ</a:t>
            </a:r>
            <a:r>
              <a:rPr lang="en-US" sz="1400" b="1" dirty="0" smtClean="0"/>
              <a:t> cells of the pancreas regulate blood glucose concentration?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- 3.6.4.2 Control of blood glucose concentration (p386)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0758" y="756560"/>
            <a:ext cx="4124413" cy="34954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glucagon and the ⍺ cells of the pancreas regulate blood glucose concentration?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822659" y="4415206"/>
            <a:ext cx="4162512" cy="22331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adrenaline regulate blood glucose concentration? 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56449" y="4904942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Normal blood glucose level</a:t>
            </a:r>
          </a:p>
          <a:p>
            <a:pPr algn="ctr"/>
            <a:r>
              <a:rPr lang="en-GB" sz="1200" dirty="0" smtClean="0"/>
              <a:t>90mg100cm</a:t>
            </a:r>
            <a:r>
              <a:rPr lang="en-GB" sz="1200" baseline="30000" dirty="0" smtClean="0"/>
              <a:t>-3</a:t>
            </a:r>
            <a:r>
              <a:rPr lang="en-GB" sz="1200" dirty="0" smtClean="0"/>
              <a:t> blood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004321" y="2882713"/>
            <a:ext cx="100811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To increase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2633" y="2882713"/>
            <a:ext cx="108012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To decrease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4840" y="3953543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Blood glucose</a:t>
            </a:r>
          </a:p>
          <a:p>
            <a:pPr algn="ctr"/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20545" y="3953542"/>
            <a:ext cx="11521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Blood glucose </a:t>
            </a:r>
          </a:p>
          <a:p>
            <a:pPr algn="ctr"/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4321" y="3314761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GB" sz="1200" dirty="0" smtClean="0"/>
              <a:t>Detected by…</a:t>
            </a:r>
          </a:p>
          <a:p>
            <a:pPr algn="ctr"/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3114" y="3322146"/>
            <a:ext cx="11521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GB" sz="1200" dirty="0" smtClean="0"/>
              <a:t>Detected by…</a:t>
            </a:r>
          </a:p>
          <a:p>
            <a:pPr algn="ctr"/>
            <a:endParaRPr lang="en-GB" sz="1200" dirty="0"/>
          </a:p>
        </p:txBody>
      </p:sp>
      <p:cxnSp>
        <p:nvCxnSpPr>
          <p:cNvPr id="16" name="Straight Arrow Connector 15"/>
          <p:cNvCxnSpPr>
            <a:stCxn id="10" idx="0"/>
            <a:endCxn id="17" idx="2"/>
          </p:cNvCxnSpPr>
          <p:nvPr/>
        </p:nvCxnSpPr>
        <p:spPr>
          <a:xfrm flipH="1" flipV="1">
            <a:off x="3260904" y="4415208"/>
            <a:ext cx="687633" cy="489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18" idx="2"/>
          </p:cNvCxnSpPr>
          <p:nvPr/>
        </p:nvCxnSpPr>
        <p:spPr>
          <a:xfrm flipV="1">
            <a:off x="3948537" y="4415207"/>
            <a:ext cx="648072" cy="48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9" idx="3"/>
          </p:cNvCxnSpPr>
          <p:nvPr/>
        </p:nvCxnSpPr>
        <p:spPr>
          <a:xfrm rot="10800000">
            <a:off x="3156450" y="3545594"/>
            <a:ext cx="680519" cy="4079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20" idx="1"/>
          </p:cNvCxnSpPr>
          <p:nvPr/>
        </p:nvCxnSpPr>
        <p:spPr>
          <a:xfrm flipV="1">
            <a:off x="4020545" y="3552979"/>
            <a:ext cx="692569" cy="4005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84840" y="6093456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Blood glucose </a:t>
            </a:r>
          </a:p>
          <a:p>
            <a:pPr algn="ctr"/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20545" y="6093455"/>
            <a:ext cx="11521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 smtClean="0"/>
              <a:t>Blood glucose </a:t>
            </a:r>
          </a:p>
          <a:p>
            <a:pPr algn="ctr"/>
            <a:endParaRPr lang="en-GB" sz="1200" dirty="0"/>
          </a:p>
        </p:txBody>
      </p:sp>
      <p:cxnSp>
        <p:nvCxnSpPr>
          <p:cNvPr id="22" name="Straight Arrow Connector 21"/>
          <p:cNvCxnSpPr>
            <a:endCxn id="10" idx="2"/>
          </p:cNvCxnSpPr>
          <p:nvPr/>
        </p:nvCxnSpPr>
        <p:spPr>
          <a:xfrm flipV="1">
            <a:off x="3260904" y="5551273"/>
            <a:ext cx="687633" cy="542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2"/>
          </p:cNvCxnSpPr>
          <p:nvPr/>
        </p:nvCxnSpPr>
        <p:spPr>
          <a:xfrm flipH="1" flipV="1">
            <a:off x="3948537" y="5551273"/>
            <a:ext cx="648072" cy="542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84640" y="4538897"/>
            <a:ext cx="236195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Response…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98461" y="4538897"/>
            <a:ext cx="221397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Response…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</p:txBody>
      </p:sp>
      <p:cxnSp>
        <p:nvCxnSpPr>
          <p:cNvPr id="26" name="Elbow Connector 25"/>
          <p:cNvCxnSpPr>
            <a:stCxn id="19" idx="2"/>
          </p:cNvCxnSpPr>
          <p:nvPr/>
        </p:nvCxnSpPr>
        <p:spPr>
          <a:xfrm rot="5400000">
            <a:off x="2145144" y="4103655"/>
            <a:ext cx="762471" cy="1080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0" idx="2"/>
          </p:cNvCxnSpPr>
          <p:nvPr/>
        </p:nvCxnSpPr>
        <p:spPr>
          <a:xfrm rot="16200000" flipH="1">
            <a:off x="4979396" y="4093592"/>
            <a:ext cx="755086" cy="1355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2378408" y="6017856"/>
            <a:ext cx="400397" cy="2124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5098489" y="5998076"/>
            <a:ext cx="400396" cy="2520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1685" y="2837724"/>
            <a:ext cx="7512125" cy="388814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Complete this </a:t>
            </a:r>
          </a:p>
          <a:p>
            <a:r>
              <a:rPr lang="en-US" sz="1400" b="1" dirty="0"/>
              <a:t>t</a:t>
            </a:r>
            <a:r>
              <a:rPr lang="en-US" sz="1400" b="1" dirty="0" smtClean="0"/>
              <a:t>o </a:t>
            </a:r>
            <a:r>
              <a:rPr lang="en-US" sz="1400" b="1" dirty="0" err="1" smtClean="0"/>
              <a:t>summarise</a:t>
            </a:r>
            <a:r>
              <a:rPr lang="en-US" sz="1400" b="1" dirty="0" smtClean="0"/>
              <a:t> how</a:t>
            </a:r>
          </a:p>
          <a:p>
            <a:r>
              <a:rPr lang="en-US" sz="1400" b="1" dirty="0"/>
              <a:t>b</a:t>
            </a:r>
            <a:r>
              <a:rPr lang="en-US" sz="1400" b="1" dirty="0" smtClean="0"/>
              <a:t>lood glucose </a:t>
            </a:r>
          </a:p>
          <a:p>
            <a:r>
              <a:rPr lang="en-US" sz="1400" b="1" dirty="0"/>
              <a:t>c</a:t>
            </a:r>
            <a:r>
              <a:rPr lang="en-US" sz="1400" b="1" dirty="0" smtClean="0"/>
              <a:t>oncentration is kept</a:t>
            </a:r>
          </a:p>
          <a:p>
            <a:r>
              <a:rPr lang="en-US" sz="1400" b="1" dirty="0"/>
              <a:t>c</a:t>
            </a:r>
            <a:r>
              <a:rPr lang="en-US" sz="1400" b="1" dirty="0" smtClean="0"/>
              <a:t>onstant: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68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533315" cy="4089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diabetes?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What are the two main types of diabetes?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Type 1 (insulin __________________):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Type 2 </a:t>
            </a:r>
            <a:r>
              <a:rPr lang="en-US" sz="1400" b="1" dirty="0"/>
              <a:t>insulin </a:t>
            </a:r>
            <a:r>
              <a:rPr lang="en-US" sz="1400" b="1" dirty="0" smtClean="0"/>
              <a:t>__________________):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 smtClean="0"/>
              <a:t>How do they differ?</a:t>
            </a:r>
            <a:endParaRPr lang="en-US" sz="1400" b="1" dirty="0"/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- 3.6.4.2 Control of blood glucose concentration (p391)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0740" y="756561"/>
            <a:ext cx="6064431" cy="29010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each type of diabetes controlled?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Type 1: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Type 2: 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81685" y="4998722"/>
            <a:ext cx="5533315" cy="163067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some symptoms of diabetes?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0739" y="3810005"/>
            <a:ext cx="6064431" cy="28193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would you produce a dilution series of a glucose solution and use colorimetric techniques to produce a calibration curve which you could then use to identify the concentration of glucose in an </a:t>
            </a:r>
            <a:r>
              <a:rPr lang="en-US" sz="1400" b="1" smtClean="0"/>
              <a:t>unknown urine sample?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923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761915" cy="15502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 smtClean="0"/>
              <a:t>Can you define a stimulus and response? </a:t>
            </a:r>
          </a:p>
          <a:p>
            <a:endParaRPr lang="en-GB" sz="1400" b="1" dirty="0">
              <a:effectLst/>
            </a:endParaRPr>
          </a:p>
          <a:p>
            <a:endParaRPr lang="en-GB" sz="1400" b="1" dirty="0" smtClean="0">
              <a:effectLst/>
            </a:endParaRPr>
          </a:p>
          <a:p>
            <a:endParaRPr lang="en-GB" sz="1400" b="1" dirty="0">
              <a:effectLst/>
            </a:endParaRPr>
          </a:p>
          <a:p>
            <a:endParaRPr lang="en-GB" sz="1400" dirty="0"/>
          </a:p>
          <a:p>
            <a:r>
              <a:rPr lang="en-GB" sz="1400" dirty="0"/>
              <a:t>Stimulus </a:t>
            </a:r>
            <a:r>
              <a:rPr lang="en-GB" sz="1400" dirty="0">
                <a:sym typeface="Wingdings" panose="05000000000000000000" pitchFamily="2" charset="2"/>
              </a:rPr>
              <a:t> __________  __________  __________  response</a:t>
            </a:r>
            <a:endParaRPr lang="en-GB" sz="1400" dirty="0"/>
          </a:p>
          <a:p>
            <a:r>
              <a:rPr lang="en-US" sz="1400" dirty="0" smtClean="0">
                <a:effectLst/>
              </a:rPr>
              <a:t>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- 3.6.1.1 </a:t>
            </a:r>
            <a:r>
              <a:rPr lang="en-US" sz="2000" b="1" dirty="0">
                <a:solidFill>
                  <a:schemeClr val="tx1"/>
                </a:solidFill>
              </a:rPr>
              <a:t>Survival and </a:t>
            </a:r>
            <a:r>
              <a:rPr lang="en-US" sz="2000" b="1" dirty="0" smtClean="0">
                <a:solidFill>
                  <a:schemeClr val="tx1"/>
                </a:solidFill>
              </a:rPr>
              <a:t>response (p326)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56" y="2473035"/>
            <a:ext cx="4367444" cy="403167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 taxis?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Can you explain the difference between a positive and negative taxis, some different examples and give an example of an organism that has each one and why?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21139" y="2473034"/>
            <a:ext cx="2573279" cy="403167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</a:t>
            </a:r>
            <a:r>
              <a:rPr lang="en-US" sz="1400" b="1" smtClean="0"/>
              <a:t>a kinesis?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443557" y="2473033"/>
            <a:ext cx="4541614" cy="403167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 tropism?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What are the different types of tropism?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GB" sz="1400" dirty="0" smtClean="0"/>
              <a:t>Can you explain the difference between a positive and negative tropism?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98565" y="756560"/>
            <a:ext cx="5886606" cy="15502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would you investigate the effect of an environmental variable on the movement of an animal using either a choice chamber of a maze?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2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802280"/>
            <a:ext cx="5901743" cy="56899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structure of </a:t>
            </a:r>
            <a:r>
              <a:rPr lang="en-US" sz="1400" b="1" smtClean="0"/>
              <a:t>the mammalian kidney?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- 3.6.4.3 </a:t>
            </a:r>
            <a:r>
              <a:rPr lang="en-US" sz="2000" b="1" dirty="0">
                <a:solidFill>
                  <a:schemeClr val="tx1"/>
                </a:solidFill>
              </a:rPr>
              <a:t>Control of blood water </a:t>
            </a:r>
            <a:r>
              <a:rPr lang="en-US" sz="2000" b="1" dirty="0" smtClean="0">
                <a:solidFill>
                  <a:schemeClr val="tx1"/>
                </a:solidFill>
              </a:rPr>
              <a:t>potential (p394)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6329" y="802280"/>
            <a:ext cx="5758842" cy="56899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structure of a nephron?</a:t>
            </a:r>
            <a:endParaRPr lang="en-GB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7884" y="1298406"/>
            <a:ext cx="5682641" cy="3197396"/>
            <a:chOff x="257884" y="1298406"/>
            <a:chExt cx="5682641" cy="31973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85" y="1298406"/>
              <a:ext cx="5615940" cy="319739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4586" y="1298406"/>
              <a:ext cx="793014" cy="403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4586" y="1835152"/>
              <a:ext cx="361214" cy="576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7884" y="3278507"/>
              <a:ext cx="450114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4585" y="2701925"/>
              <a:ext cx="341299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10585" y="2734944"/>
              <a:ext cx="475515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10585" y="3413126"/>
              <a:ext cx="326317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59783" y="1718947"/>
              <a:ext cx="326317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17903" y="3219575"/>
              <a:ext cx="315660" cy="463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40302" y="4264089"/>
              <a:ext cx="679397" cy="231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25987" y="1866330"/>
              <a:ext cx="485928" cy="1240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22989" y="1159436"/>
            <a:ext cx="5013852" cy="4196659"/>
            <a:chOff x="6722989" y="1159436"/>
            <a:chExt cx="5013852" cy="41966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989" y="1298406"/>
              <a:ext cx="4765521" cy="405768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61088" y="1651383"/>
              <a:ext cx="679397" cy="59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32892" y="1159436"/>
              <a:ext cx="757008" cy="277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32197" y="1159436"/>
              <a:ext cx="757008" cy="277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508684" y="1237139"/>
              <a:ext cx="680016" cy="312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13485" y="3188280"/>
              <a:ext cx="1113039" cy="494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91500" y="4495844"/>
              <a:ext cx="757008" cy="277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979833" y="3174808"/>
              <a:ext cx="757008" cy="277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93332" y="3420964"/>
              <a:ext cx="490199" cy="262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18933" y="3817620"/>
              <a:ext cx="389752" cy="421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1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4" y="802280"/>
            <a:ext cx="5901743" cy="27638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ultrafiltration and how does it produce glomerular filtrate?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- 3.6.4.3 </a:t>
            </a:r>
            <a:r>
              <a:rPr lang="en-US" sz="2000" b="1" dirty="0">
                <a:solidFill>
                  <a:schemeClr val="tx1"/>
                </a:solidFill>
              </a:rPr>
              <a:t>Control of blood water </a:t>
            </a:r>
            <a:r>
              <a:rPr lang="en-US" sz="2000" b="1" dirty="0" smtClean="0">
                <a:solidFill>
                  <a:schemeClr val="tx1"/>
                </a:solidFill>
              </a:rPr>
              <a:t>potential (p394)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684" y="3764282"/>
            <a:ext cx="5901743" cy="291083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water reabsorbed by </a:t>
            </a:r>
            <a:r>
              <a:rPr lang="en-US" sz="1400" b="1" smtClean="0"/>
              <a:t>the proximal convoluted tubule?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90258" y="802280"/>
            <a:ext cx="5694914" cy="27638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a gradient of sodium ions in the medulla of the loop of Henle maintained?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0257" y="3764282"/>
            <a:ext cx="5694914" cy="291083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role of the distal convoluted tubule and collecting duct?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77" y="2184220"/>
            <a:ext cx="1680950" cy="1242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77" y="5590540"/>
            <a:ext cx="1641727" cy="1084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220" y="2184220"/>
            <a:ext cx="1636123" cy="12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802280"/>
            <a:ext cx="5716196" cy="58957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the water potential of the blood regulated?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- 3.6.4.3 </a:t>
            </a:r>
            <a:r>
              <a:rPr lang="en-US" sz="2000" b="1" dirty="0">
                <a:solidFill>
                  <a:schemeClr val="tx1"/>
                </a:solidFill>
              </a:rPr>
              <a:t>Control of blood water </a:t>
            </a:r>
            <a:r>
              <a:rPr lang="en-US" sz="2000" b="1" dirty="0" smtClean="0">
                <a:solidFill>
                  <a:schemeClr val="tx1"/>
                </a:solidFill>
              </a:rPr>
              <a:t>potential (p394)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3427" y="802280"/>
            <a:ext cx="5901745" cy="32668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role of the hypothalamus, posterior pituitary and antidiuretic hormone (ADH) in osmoregulation</a:t>
            </a:r>
            <a:r>
              <a:rPr lang="en-US" sz="1400" b="1" smtClean="0"/>
              <a:t>? 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Hypothalamus: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Posterior pituitary:</a:t>
            </a:r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Antidiuretic hormone (ADH):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3427" y="4259584"/>
            <a:ext cx="5901743" cy="24383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Draw a diagram to </a:t>
            </a:r>
            <a:r>
              <a:rPr lang="en-US" sz="1400" b="1" dirty="0" err="1" smtClean="0"/>
              <a:t>summarise</a:t>
            </a:r>
            <a:r>
              <a:rPr lang="en-US" sz="1400" b="1" dirty="0" smtClean="0"/>
              <a:t> how water potential of the blood is regulated: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550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123849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stimuli do plants respond to?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- 3.6.1.1 </a:t>
            </a:r>
            <a:r>
              <a:rPr lang="en-US" sz="2000" b="1" dirty="0">
                <a:solidFill>
                  <a:schemeClr val="tx1"/>
                </a:solidFill>
              </a:rPr>
              <a:t>Survival and </a:t>
            </a:r>
            <a:r>
              <a:rPr lang="en-US" sz="2000" b="1" dirty="0" smtClean="0">
                <a:solidFill>
                  <a:schemeClr val="tx1"/>
                </a:solidFill>
              </a:rPr>
              <a:t>response – Plant growth factors (p328)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9169" y="743300"/>
            <a:ext cx="5856002" cy="125175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Can you describe plant growth factors like IAA?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1684" y="2134197"/>
            <a:ext cx="5878874" cy="328807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phototropism </a:t>
            </a:r>
            <a:r>
              <a:rPr lang="en-US" sz="1400" b="1" smtClean="0"/>
              <a:t>works in flowering plants: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29169" y="2134197"/>
            <a:ext cx="5878874" cy="328807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</a:t>
            </a:r>
            <a:r>
              <a:rPr lang="en-US" sz="1400" b="1" smtClean="0"/>
              <a:t>how gravitropism works </a:t>
            </a:r>
            <a:r>
              <a:rPr lang="en-US" sz="1400" b="1" dirty="0" smtClean="0"/>
              <a:t>in flowering plants: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1684" y="5527029"/>
            <a:ext cx="5878873" cy="123849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role of IAA in elongation growth?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29170" y="5527029"/>
            <a:ext cx="5878873" cy="123849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some parts of experiments that discovered the role of IAA in tropisms?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721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- 3.6.1.1 </a:t>
            </a:r>
            <a:r>
              <a:rPr lang="en-US" sz="2000" b="1" dirty="0">
                <a:solidFill>
                  <a:schemeClr val="tx1"/>
                </a:solidFill>
              </a:rPr>
              <a:t>Survival and </a:t>
            </a:r>
            <a:r>
              <a:rPr lang="en-US" sz="2000" b="1" dirty="0" smtClean="0">
                <a:solidFill>
                  <a:schemeClr val="tx1"/>
                </a:solidFill>
              </a:rPr>
              <a:t>response – A reflex arc (p334)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683" y="1036264"/>
            <a:ext cx="12961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Nervous system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9779" y="1810000"/>
            <a:ext cx="10081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3941" y="1809999"/>
            <a:ext cx="10081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97751" y="3330336"/>
            <a:ext cx="55374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Brain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456353" y="3326854"/>
            <a:ext cx="5537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803245" y="4269201"/>
            <a:ext cx="13123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93005" y="4278036"/>
            <a:ext cx="120267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Sensory nervous system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803245" y="5575889"/>
            <a:ext cx="131234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006" y="5575888"/>
            <a:ext cx="131234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Voluntary nervous system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43755" y="1333588"/>
            <a:ext cx="0" cy="62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77997" y="1396304"/>
            <a:ext cx="1385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0"/>
          </p:cNvCxnSpPr>
          <p:nvPr/>
        </p:nvCxnSpPr>
        <p:spPr>
          <a:xfrm>
            <a:off x="977997" y="1396304"/>
            <a:ext cx="0" cy="413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63751" y="3107058"/>
            <a:ext cx="758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74621" y="3135656"/>
            <a:ext cx="0" cy="166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33223" y="3153868"/>
            <a:ext cx="0" cy="166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5683" y="2825662"/>
            <a:ext cx="0" cy="1257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0"/>
          </p:cNvCxnSpPr>
          <p:nvPr/>
        </p:nvCxnSpPr>
        <p:spPr>
          <a:xfrm flipH="1" flipV="1">
            <a:off x="863517" y="4075838"/>
            <a:ext cx="30828" cy="202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3516" y="4075838"/>
            <a:ext cx="15604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456353" y="4082794"/>
            <a:ext cx="3063" cy="186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2"/>
            <a:endCxn id="18" idx="0"/>
          </p:cNvCxnSpPr>
          <p:nvPr/>
        </p:nvCxnSpPr>
        <p:spPr>
          <a:xfrm>
            <a:off x="2459416" y="5100198"/>
            <a:ext cx="0" cy="475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49177" y="5311231"/>
            <a:ext cx="15071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49177" y="5335889"/>
            <a:ext cx="0" cy="264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343052" y="2769084"/>
            <a:ext cx="1" cy="337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2" idx="0"/>
          </p:cNvCxnSpPr>
          <p:nvPr/>
        </p:nvCxnSpPr>
        <p:spPr>
          <a:xfrm flipV="1">
            <a:off x="2363835" y="1407570"/>
            <a:ext cx="0" cy="402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81685" y="658353"/>
            <a:ext cx="3084862" cy="61168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</a:t>
            </a:r>
            <a:r>
              <a:rPr lang="en-US" sz="1400" b="1" smtClean="0"/>
              <a:t>the nervous system arranged?</a:t>
            </a:r>
            <a:endParaRPr lang="en-GB" sz="1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417507" y="877246"/>
            <a:ext cx="8567664" cy="42102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roles the sensory, intermediate and motor </a:t>
            </a:r>
            <a:r>
              <a:rPr lang="en-US" sz="1400" b="1" dirty="0" err="1" smtClean="0"/>
              <a:t>neurones</a:t>
            </a:r>
            <a:r>
              <a:rPr lang="en-US" sz="1400" b="1" dirty="0" smtClean="0"/>
              <a:t> play in a reflex arc? Explain what happens in a reflex arc when you touch a hot object:</a:t>
            </a:r>
            <a:endParaRPr lang="en-GB" sz="1400" dirty="0"/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79" y="1525930"/>
            <a:ext cx="5170338" cy="19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3417507" y="5216026"/>
            <a:ext cx="8567664" cy="15591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are reflex arcs important?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741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2410691"/>
            <a:ext cx="5878873" cy="417714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structure and function of a </a:t>
            </a:r>
            <a:r>
              <a:rPr lang="en-US" sz="1400" b="1" smtClean="0"/>
              <a:t>Pacinian corpuscle and how it works?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3.6.1.2 Receptors (p337)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37103" y="4607836"/>
            <a:ext cx="1346990" cy="1980000"/>
            <a:chOff x="214855" y="2132856"/>
            <a:chExt cx="2682657" cy="394335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55" y="2132856"/>
              <a:ext cx="2466975" cy="394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39752" y="2996952"/>
              <a:ext cx="55776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58" y="2832369"/>
            <a:ext cx="1448400" cy="19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555" y="751148"/>
            <a:ext cx="5878873" cy="14932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main features of </a:t>
            </a:r>
            <a:r>
              <a:rPr lang="en-US" sz="1400" b="1" smtClean="0"/>
              <a:t>sensory reception? </a:t>
            </a:r>
            <a:endParaRPr lang="en-GB" sz="1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893139" y="1497792"/>
            <a:ext cx="3251836" cy="2133770"/>
            <a:chOff x="2699792" y="2060848"/>
            <a:chExt cx="6096719" cy="4000500"/>
          </a:xfrm>
        </p:grpSpPr>
        <p:grpSp>
          <p:nvGrpSpPr>
            <p:cNvPr id="10" name="Group 9"/>
            <p:cNvGrpSpPr/>
            <p:nvPr/>
          </p:nvGrpSpPr>
          <p:grpSpPr>
            <a:xfrm>
              <a:off x="2699792" y="2060848"/>
              <a:ext cx="6096719" cy="4000500"/>
              <a:chOff x="2699792" y="2025907"/>
              <a:chExt cx="6096719" cy="40005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95761" y="2025907"/>
                <a:ext cx="6000750" cy="4000500"/>
                <a:chOff x="2795761" y="2025907"/>
                <a:chExt cx="6000750" cy="40005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795761" y="2025907"/>
                  <a:ext cx="6000750" cy="4000500"/>
                  <a:chOff x="2795761" y="2025907"/>
                  <a:chExt cx="6000750" cy="4000500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2795761" y="2025907"/>
                    <a:ext cx="6000750" cy="4000500"/>
                    <a:chOff x="2795761" y="2025907"/>
                    <a:chExt cx="6000750" cy="4000500"/>
                  </a:xfrm>
                </p:grpSpPr>
                <p:pic>
                  <p:nvPicPr>
                    <p:cNvPr id="18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95761" y="2025907"/>
                      <a:ext cx="6000750" cy="4000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5256680" y="2025907"/>
                      <a:ext cx="395440" cy="2509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5940152" y="2043696"/>
                      <a:ext cx="395440" cy="2509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7" name="Rectangle 16"/>
                  <p:cNvSpPr/>
                  <p:nvPr/>
                </p:nvSpPr>
                <p:spPr>
                  <a:xfrm>
                    <a:off x="7380311" y="2871469"/>
                    <a:ext cx="1416199" cy="27897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2795761" y="2312450"/>
                  <a:ext cx="840135" cy="2509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699792" y="2996952"/>
                <a:ext cx="136815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795761" y="4221088"/>
              <a:ext cx="1161384" cy="595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43232" y="751147"/>
            <a:ext cx="5741939" cy="583668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how receptors work </a:t>
            </a:r>
            <a:r>
              <a:rPr lang="en-US" sz="1400" b="1" smtClean="0"/>
              <a:t>together in the eye?</a:t>
            </a:r>
            <a:endParaRPr lang="en-GB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52947"/>
              </p:ext>
            </p:extLst>
          </p:nvPr>
        </p:nvGraphicFramePr>
        <p:xfrm>
          <a:off x="6424473" y="4739177"/>
          <a:ext cx="5425274" cy="171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937937"/>
                <a:gridCol w="1937937"/>
              </a:tblGrid>
              <a:tr h="199999"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Rod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Cone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Shape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99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Distribution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99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Visual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</a:rPr>
                        <a:t> acuity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99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Sensitivity in low light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</a:rPr>
                        <a:t> conditions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0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901743" cy="83807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effect does the sympathetic system have on heart rate?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3.6.1.3 </a:t>
            </a:r>
            <a:r>
              <a:rPr lang="en-US" sz="2000" b="1" dirty="0">
                <a:solidFill>
                  <a:schemeClr val="tx1"/>
                </a:solidFill>
              </a:rPr>
              <a:t>Control of heart </a:t>
            </a:r>
            <a:r>
              <a:rPr lang="en-US" sz="2000" b="1" dirty="0" smtClean="0">
                <a:solidFill>
                  <a:schemeClr val="tx1"/>
                </a:solidFill>
              </a:rPr>
              <a:t>rate (p340)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6843" y="763426"/>
            <a:ext cx="5901743" cy="82434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effect does the parasympathetic system have on heart rate?</a:t>
            </a:r>
            <a:endParaRPr lang="en-GB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123" y="1825643"/>
            <a:ext cx="3824952" cy="465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6843" y="1747038"/>
            <a:ext cx="5901743" cy="499456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heart rate controlled?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1681" y="1740228"/>
            <a:ext cx="5901743" cy="21667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the resting heart rate controlled and modified?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1681" y="4052573"/>
            <a:ext cx="5901743" cy="120522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role do chemoreceptors play in controlling heart beat?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1681" y="5403393"/>
            <a:ext cx="5901743" cy="133820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role do baroreceptors play in controlling heart beat?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245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3" y="3425713"/>
            <a:ext cx="5878873" cy="33492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distinguish between nervous </a:t>
            </a:r>
            <a:r>
              <a:rPr lang="en-US" sz="1400" b="1" smtClean="0"/>
              <a:t>and hormonal co-ordination?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3.6.2.1 </a:t>
            </a:r>
            <a:r>
              <a:rPr lang="en-US" sz="2000" b="1" dirty="0">
                <a:solidFill>
                  <a:schemeClr val="tx1"/>
                </a:solidFill>
              </a:rPr>
              <a:t>Nerve </a:t>
            </a:r>
            <a:r>
              <a:rPr lang="en-US" sz="2000" b="1" dirty="0" smtClean="0">
                <a:solidFill>
                  <a:schemeClr val="tx1"/>
                </a:solidFill>
              </a:rPr>
              <a:t>impulses (p346)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4" y="655601"/>
            <a:ext cx="5878872" cy="129391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nervous transmission works?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3" y="2034151"/>
            <a:ext cx="5878873" cy="130692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hormonal transmission works?</a:t>
            </a:r>
            <a:endParaRPr lang="en-GB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69888"/>
              </p:ext>
            </p:extLst>
          </p:nvPr>
        </p:nvGraphicFramePr>
        <p:xfrm>
          <a:off x="402548" y="3764260"/>
          <a:ext cx="547870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527"/>
                <a:gridCol w="2053015"/>
                <a:gridCol w="2359165"/>
              </a:tblGrid>
              <a:tr h="25301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Hormonal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Nervous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99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Communication by: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Chemicals called hormones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Transmission by: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system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99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Speed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of transmission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Very rapid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Travel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to: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Specific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parts of the body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Response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is: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Widespread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Response is: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Rapid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Response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is: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Long lasting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Effect may be: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Temporary and reversible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632076" y="1043822"/>
            <a:ext cx="3285128" cy="2987851"/>
            <a:chOff x="200411" y="1916832"/>
            <a:chExt cx="5036933" cy="4581128"/>
          </a:xfrm>
        </p:grpSpPr>
        <p:grpSp>
          <p:nvGrpSpPr>
            <p:cNvPr id="8" name="Group 7"/>
            <p:cNvGrpSpPr/>
            <p:nvPr/>
          </p:nvGrpSpPr>
          <p:grpSpPr>
            <a:xfrm>
              <a:off x="200411" y="1916832"/>
              <a:ext cx="5036933" cy="4581128"/>
              <a:chOff x="200411" y="1916832"/>
              <a:chExt cx="5036933" cy="458112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0411" y="1916832"/>
                <a:ext cx="5036933" cy="4581128"/>
                <a:chOff x="200411" y="1916832"/>
                <a:chExt cx="5036933" cy="4581128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00411" y="1916832"/>
                  <a:ext cx="5036933" cy="4581128"/>
                  <a:chOff x="200411" y="1916832"/>
                  <a:chExt cx="5036933" cy="4581128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200411" y="1916832"/>
                    <a:ext cx="5036933" cy="4581128"/>
                    <a:chOff x="200411" y="1916832"/>
                    <a:chExt cx="5036933" cy="4581128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200411" y="1916832"/>
                      <a:ext cx="5036933" cy="4581128"/>
                      <a:chOff x="200411" y="1916832"/>
                      <a:chExt cx="5036933" cy="4581128"/>
                    </a:xfrm>
                  </p:grpSpPr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200411" y="1916832"/>
                        <a:ext cx="5036933" cy="4581128"/>
                        <a:chOff x="200411" y="1916832"/>
                        <a:chExt cx="5036933" cy="4581128"/>
                      </a:xfrm>
                    </p:grpSpPr>
                    <p:grpSp>
                      <p:nvGrpSpPr>
                        <p:cNvPr id="20" name="Group 19"/>
                        <p:cNvGrpSpPr/>
                        <p:nvPr/>
                      </p:nvGrpSpPr>
                      <p:grpSpPr>
                        <a:xfrm>
                          <a:off x="200411" y="1916832"/>
                          <a:ext cx="5036933" cy="4581128"/>
                          <a:chOff x="200411" y="1916832"/>
                          <a:chExt cx="5036933" cy="4581128"/>
                        </a:xfrm>
                      </p:grpSpPr>
                      <p:grpSp>
                        <p:nvGrpSpPr>
                          <p:cNvPr id="22" name="Group 21"/>
                          <p:cNvGrpSpPr/>
                          <p:nvPr/>
                        </p:nvGrpSpPr>
                        <p:grpSpPr>
                          <a:xfrm>
                            <a:off x="200411" y="1916832"/>
                            <a:ext cx="5036933" cy="4581128"/>
                            <a:chOff x="200411" y="1916832"/>
                            <a:chExt cx="5036933" cy="4581128"/>
                          </a:xfrm>
                        </p:grpSpPr>
                        <p:grpSp>
                          <p:nvGrpSpPr>
                            <p:cNvPr id="24" name="Group 23"/>
                            <p:cNvGrpSpPr/>
                            <p:nvPr/>
                          </p:nvGrpSpPr>
                          <p:grpSpPr>
                            <a:xfrm>
                              <a:off x="200411" y="1916832"/>
                              <a:ext cx="5036933" cy="4581128"/>
                              <a:chOff x="200411" y="1916832"/>
                              <a:chExt cx="5036933" cy="4581128"/>
                            </a:xfrm>
                          </p:grpSpPr>
                          <p:pic>
                            <p:nvPicPr>
                              <p:cNvPr id="26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0411" y="1916832"/>
                                <a:ext cx="5036933" cy="458112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=""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=""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=""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  <p:sp>
                            <p:nvSpPr>
                              <p:cNvPr id="27" name="Rectangle 26"/>
                              <p:cNvSpPr/>
                              <p:nvPr/>
                            </p:nvSpPr>
                            <p:spPr>
                              <a:xfrm>
                                <a:off x="2051720" y="2348880"/>
                                <a:ext cx="504056" cy="21602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5" name="Rectangle 24"/>
                            <p:cNvSpPr/>
                            <p:nvPr/>
                          </p:nvSpPr>
                          <p:spPr>
                            <a:xfrm>
                              <a:off x="1403648" y="3501008"/>
                              <a:ext cx="504056" cy="21602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23" name="Rectangle 22"/>
                          <p:cNvSpPr/>
                          <p:nvPr/>
                        </p:nvSpPr>
                        <p:spPr>
                          <a:xfrm>
                            <a:off x="1195644" y="4941168"/>
                            <a:ext cx="712060" cy="2160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21" name="Rectangle 20"/>
                        <p:cNvSpPr/>
                        <p:nvPr/>
                      </p:nvSpPr>
                      <p:spPr>
                        <a:xfrm>
                          <a:off x="1952092" y="5075836"/>
                          <a:ext cx="504056" cy="2160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2500172" y="5028539"/>
                        <a:ext cx="504056" cy="216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3563888" y="5733256"/>
                      <a:ext cx="504056" cy="50405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2411760" y="3573016"/>
                    <a:ext cx="504056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3454190" y="2780928"/>
                  <a:ext cx="504056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644008" y="2996952"/>
                <a:ext cx="50405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319972" y="3465004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29651" y="655601"/>
            <a:ext cx="5863533" cy="397874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structure of a myelinated motor </a:t>
            </a:r>
            <a:r>
              <a:rPr lang="en-US" sz="1400" b="1" dirty="0" err="1" smtClean="0"/>
              <a:t>neurone</a:t>
            </a:r>
            <a:r>
              <a:rPr lang="en-US" sz="1400" b="1" dirty="0" smtClean="0"/>
              <a:t>?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121638" y="4674455"/>
            <a:ext cx="5863533" cy="210051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draw a diagram and state the function of:</a:t>
            </a:r>
            <a:endParaRPr lang="en-US" sz="1400" b="1" dirty="0"/>
          </a:p>
          <a:p>
            <a:r>
              <a:rPr lang="en-US" sz="1400" b="1" dirty="0" smtClean="0"/>
              <a:t>Sensory </a:t>
            </a:r>
            <a:r>
              <a:rPr lang="en-US" sz="1400" b="1" dirty="0" err="1" smtClean="0"/>
              <a:t>neurone</a:t>
            </a:r>
            <a:r>
              <a:rPr lang="en-US" sz="1400" b="1" dirty="0" smtClean="0"/>
              <a:t>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Intermediate </a:t>
            </a:r>
            <a:r>
              <a:rPr lang="en-US" sz="1400" b="1" dirty="0" err="1" smtClean="0"/>
              <a:t>neurone</a:t>
            </a:r>
            <a:r>
              <a:rPr lang="en-US" sz="1400" b="1" dirty="0" smtClean="0"/>
              <a:t>:</a:t>
            </a:r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Motor </a:t>
            </a:r>
            <a:r>
              <a:rPr lang="en-US" sz="1400" b="1" dirty="0" err="1" smtClean="0"/>
              <a:t>neurone</a:t>
            </a:r>
            <a:r>
              <a:rPr lang="en-US" sz="1400" b="1" dirty="0" smtClean="0"/>
              <a:t>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09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3.6.2.1 </a:t>
            </a:r>
            <a:r>
              <a:rPr lang="en-US" sz="2000" b="1" dirty="0">
                <a:solidFill>
                  <a:schemeClr val="tx1"/>
                </a:solidFill>
              </a:rPr>
              <a:t>Nerve </a:t>
            </a:r>
            <a:r>
              <a:rPr lang="en-US" sz="2000" b="1" dirty="0" smtClean="0">
                <a:solidFill>
                  <a:schemeClr val="tx1"/>
                </a:solidFill>
              </a:rPr>
              <a:t>impulses (p350)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4" y="655600"/>
            <a:ext cx="4951425" cy="19836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</a:t>
            </a:r>
            <a:r>
              <a:rPr lang="en-US" sz="1400" b="1" smtClean="0"/>
              <a:t>the nature of the resting potential?</a:t>
            </a:r>
            <a:endParaRPr lang="en-GB" sz="14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r="26346" b="8877"/>
          <a:stretch/>
        </p:blipFill>
        <p:spPr bwMode="auto">
          <a:xfrm>
            <a:off x="3618467" y="3275740"/>
            <a:ext cx="3029284" cy="341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257800" y="655600"/>
            <a:ext cx="6727371" cy="19836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a resting potential is established in a </a:t>
            </a:r>
            <a:r>
              <a:rPr lang="en-US" sz="1400" b="1" dirty="0" err="1" smtClean="0"/>
              <a:t>neurone</a:t>
            </a:r>
            <a:r>
              <a:rPr lang="en-US" sz="1400" b="1" dirty="0" smtClean="0"/>
              <a:t>?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81684" y="2690733"/>
            <a:ext cx="11803487" cy="40010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what an action potential is? Use the diagram to explain what is happening at each stage: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1117516"/>
            <a:ext cx="2093026" cy="15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6 – Responses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  3.6.2.1 </a:t>
            </a:r>
            <a:r>
              <a:rPr lang="en-US" sz="2000" b="1" dirty="0">
                <a:solidFill>
                  <a:schemeClr val="tx1"/>
                </a:solidFill>
              </a:rPr>
              <a:t>Nerve </a:t>
            </a:r>
            <a:r>
              <a:rPr lang="en-US" sz="2000" b="1" dirty="0" smtClean="0">
                <a:solidFill>
                  <a:schemeClr val="tx1"/>
                </a:solidFill>
              </a:rPr>
              <a:t>impulses (p354)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4" y="655600"/>
            <a:ext cx="5574880" cy="599458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Use diagrams to explain how an action potential passes along an </a:t>
            </a:r>
            <a:r>
              <a:rPr lang="en-US" sz="1400" b="1" smtClean="0"/>
              <a:t>unmyelinated axon: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64382" y="655600"/>
            <a:ext cx="6020789" cy="599458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Use diagrams to explain how an action potential passes along a myelinated axon: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020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1740</Words>
  <Application>Microsoft Macintosh PowerPoint</Application>
  <PresentationFormat>Widescreen</PresentationFormat>
  <Paragraphs>307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Miss J M Booth</cp:lastModifiedBy>
  <cp:revision>79</cp:revision>
  <dcterms:created xsi:type="dcterms:W3CDTF">2016-03-19T16:01:33Z</dcterms:created>
  <dcterms:modified xsi:type="dcterms:W3CDTF">2016-06-03T17:58:39Z</dcterms:modified>
</cp:coreProperties>
</file>