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71" r:id="rId3"/>
    <p:sldId id="275" r:id="rId4"/>
    <p:sldId id="276" r:id="rId5"/>
    <p:sldId id="277" r:id="rId6"/>
    <p:sldId id="272" r:id="rId7"/>
    <p:sldId id="278" r:id="rId8"/>
    <p:sldId id="279" r:id="rId9"/>
    <p:sldId id="273" r:id="rId10"/>
    <p:sldId id="274" r:id="rId11"/>
    <p:sldId id="280" r:id="rId12"/>
    <p:sldId id="281" r:id="rId13"/>
    <p:sldId id="282" r:id="rId14"/>
    <p:sldId id="28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24"/>
    <p:restoredTop sz="94213"/>
  </p:normalViewPr>
  <p:slideViewPr>
    <p:cSldViewPr snapToGrid="0" snapToObjects="1">
      <p:cViewPr>
        <p:scale>
          <a:sx n="53" d="100"/>
          <a:sy n="53" d="100"/>
        </p:scale>
        <p:origin x="144" y="944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5F767-85F8-1A4A-BFF2-EA0D164A7400}" type="datetimeFigureOut">
              <a:rPr lang="en-US" smtClean="0"/>
              <a:t>6/3/16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9D339-31DC-B14F-BDB8-6E9E6E615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2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9D339-31DC-B14F-BDB8-6E9E6E615B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91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9D339-31DC-B14F-BDB8-6E9E6E615B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41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9D339-31DC-B14F-BDB8-6E9E6E615B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50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9D339-31DC-B14F-BDB8-6E9E6E615B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015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6/3/16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6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6/3/16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0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6/3/16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938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6/3/16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31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6/3/16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48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6/3/16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84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6/3/16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2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6/3/16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13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6/3/16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0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6/3/16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89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6/3/16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80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9C0FD-2ACE-744B-A712-8526131E3F73}" type="datetimeFigureOut">
              <a:rPr lang="en-US" smtClean="0"/>
              <a:t>6/3/16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70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83121" y="687286"/>
            <a:ext cx="4057806" cy="154676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Section 3.5: </a:t>
            </a:r>
            <a:r>
              <a:rPr lang="en-US" sz="1600" dirty="0">
                <a:solidFill>
                  <a:schemeClr val="tx1"/>
                </a:solidFill>
              </a:rPr>
              <a:t>Energy transfers in and between organisms </a:t>
            </a:r>
          </a:p>
          <a:p>
            <a:pPr lvl="0"/>
            <a:r>
              <a:rPr lang="en-US" sz="1600" dirty="0" smtClean="0">
                <a:solidFill>
                  <a:schemeClr val="tx1"/>
                </a:solidFill>
              </a:rPr>
              <a:t>3.5.1 Photosynthesis</a:t>
            </a:r>
          </a:p>
          <a:p>
            <a:pPr lvl="0"/>
            <a:r>
              <a:rPr lang="en-US" sz="1600" dirty="0" smtClean="0">
                <a:solidFill>
                  <a:schemeClr val="tx1"/>
                </a:solidFill>
              </a:rPr>
              <a:t>3.5.2 Respiration</a:t>
            </a:r>
          </a:p>
          <a:p>
            <a:pPr lvl="0"/>
            <a:r>
              <a:rPr lang="en-US" sz="1600" dirty="0" smtClean="0">
                <a:solidFill>
                  <a:schemeClr val="tx1"/>
                </a:solidFill>
              </a:rPr>
              <a:t>3.5.3 Energy and ecosystems</a:t>
            </a:r>
          </a:p>
          <a:p>
            <a:pPr lvl="0"/>
            <a:r>
              <a:rPr lang="en-US" sz="1600" dirty="0" smtClean="0">
                <a:solidFill>
                  <a:schemeClr val="tx1"/>
                </a:solidFill>
              </a:rPr>
              <a:t>3.5.4 Nutrient cycles</a:t>
            </a:r>
          </a:p>
          <a:p>
            <a:pPr lvl="0"/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lvl="0" algn="ctr"/>
            <a:r>
              <a:rPr lang="en-US" sz="2400" b="1" dirty="0" smtClean="0"/>
              <a:t>A2 Level Paper 2 and 3 - Topics 5-8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38451" y="687286"/>
            <a:ext cx="4057806" cy="154676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600" dirty="0" smtClean="0">
                <a:solidFill>
                  <a:schemeClr val="accent5"/>
                </a:solidFill>
              </a:rPr>
              <a:t>Section 3.7: </a:t>
            </a:r>
            <a:r>
              <a:rPr lang="en-US" sz="1600" dirty="0">
                <a:solidFill>
                  <a:schemeClr val="accent5"/>
                </a:solidFill>
              </a:rPr>
              <a:t>Genetics, populations, evolution and ecosystems </a:t>
            </a:r>
          </a:p>
          <a:p>
            <a:pPr lvl="0"/>
            <a:r>
              <a:rPr lang="en-US" sz="1600" dirty="0" smtClean="0">
                <a:solidFill>
                  <a:schemeClr val="accent5"/>
                </a:solidFill>
              </a:rPr>
              <a:t>3.7.1 Inheritance</a:t>
            </a:r>
          </a:p>
          <a:p>
            <a:pPr lvl="0"/>
            <a:r>
              <a:rPr lang="en-US" sz="1600" dirty="0" smtClean="0">
                <a:solidFill>
                  <a:schemeClr val="accent5"/>
                </a:solidFill>
              </a:rPr>
              <a:t>3.7.2 Populations</a:t>
            </a:r>
          </a:p>
          <a:p>
            <a:pPr lvl="0"/>
            <a:r>
              <a:rPr lang="en-US" sz="1600" dirty="0" smtClean="0">
                <a:solidFill>
                  <a:schemeClr val="accent5"/>
                </a:solidFill>
              </a:rPr>
              <a:t>3.7.3 Evolution may lead to speciation</a:t>
            </a:r>
          </a:p>
          <a:p>
            <a:pPr lvl="0"/>
            <a:r>
              <a:rPr lang="en-US" sz="1600" dirty="0" smtClean="0">
                <a:solidFill>
                  <a:schemeClr val="accent5"/>
                </a:solidFill>
              </a:rPr>
              <a:t>3.7.4 Populations in ecosystems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1066" y="2327566"/>
            <a:ext cx="5325497" cy="4353791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Section 3.6 </a:t>
            </a:r>
            <a:r>
              <a:rPr lang="en-US" sz="1600" dirty="0">
                <a:solidFill>
                  <a:schemeClr val="tx1"/>
                </a:solidFill>
              </a:rPr>
              <a:t>Organisms respond to changes in their internal and external environments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3.6.1 </a:t>
            </a:r>
            <a:r>
              <a:rPr lang="en-US" sz="1600" dirty="0">
                <a:solidFill>
                  <a:schemeClr val="tx1"/>
                </a:solidFill>
              </a:rPr>
              <a:t>Stimuli, both internal and external, are detected and lead to a response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3.6.1.1 Survival and response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3.6.1.2 Receptors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3.6.1.3 Control of heart rate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3.6.2 Nervous co-ordination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3.6.2.1 Nerve impulses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3.6.2.2 Synaptic transmission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3.6.3 Skeletal muscles </a:t>
            </a:r>
            <a:r>
              <a:rPr lang="en-US" sz="1600" dirty="0">
                <a:solidFill>
                  <a:schemeClr val="tx1"/>
                </a:solidFill>
              </a:rPr>
              <a:t>are stimulated to contract by nerves and act as effectors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3.6.4 Homeostasis </a:t>
            </a:r>
            <a:r>
              <a:rPr lang="en-US" sz="1600" dirty="0">
                <a:solidFill>
                  <a:schemeClr val="tx1"/>
                </a:solidFill>
              </a:rPr>
              <a:t>is the maintenance of a stable internal environment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3.6.4.1 Principles of homeostasis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3.6.4.2 Control of blood glucose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concentration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3.6.4.3 Control of blood water potential</a:t>
            </a:r>
          </a:p>
          <a:p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55327" y="2327566"/>
            <a:ext cx="5424054" cy="4343399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600" dirty="0" smtClean="0"/>
              <a:t>Section 3.8 The control of gene expression</a:t>
            </a:r>
          </a:p>
          <a:p>
            <a:r>
              <a:rPr lang="en-US" sz="1600" dirty="0" smtClean="0"/>
              <a:t>3.8.1 </a:t>
            </a:r>
            <a:r>
              <a:rPr lang="en-US" sz="1600" dirty="0"/>
              <a:t>Alteration of the sequence of bases in DNA can alter the structure of proteins </a:t>
            </a:r>
          </a:p>
          <a:p>
            <a:r>
              <a:rPr lang="en-US" sz="1600" dirty="0" smtClean="0"/>
              <a:t>3.8.2 Gene expression is controlled by a number of features</a:t>
            </a:r>
          </a:p>
          <a:p>
            <a:r>
              <a:rPr lang="en-US" sz="1600" dirty="0" smtClean="0"/>
              <a:t>3.8.2.1 </a:t>
            </a:r>
            <a:r>
              <a:rPr lang="en-US" sz="1600" dirty="0"/>
              <a:t>Most of a cell’s DNA is not translated </a:t>
            </a:r>
          </a:p>
          <a:p>
            <a:r>
              <a:rPr lang="en-US" sz="1600" dirty="0" smtClean="0"/>
              <a:t>3.8.2.2 Regulation </a:t>
            </a:r>
            <a:r>
              <a:rPr lang="en-US" sz="1600" dirty="0"/>
              <a:t>of transcription and translation </a:t>
            </a:r>
            <a:endParaRPr lang="en-US" sz="1600" dirty="0" smtClean="0"/>
          </a:p>
          <a:p>
            <a:r>
              <a:rPr lang="en-US" sz="1600" dirty="0" smtClean="0"/>
              <a:t>3.8.2.3 Gene expression and cancer</a:t>
            </a:r>
          </a:p>
          <a:p>
            <a:r>
              <a:rPr lang="en-US" sz="1600" dirty="0" smtClean="0"/>
              <a:t>3.8.3 Using genome projects</a:t>
            </a:r>
          </a:p>
          <a:p>
            <a:r>
              <a:rPr lang="en-US" sz="1600" dirty="0" smtClean="0"/>
              <a:t>3.8.4 </a:t>
            </a:r>
            <a:r>
              <a:rPr lang="en-US" sz="1600" dirty="0"/>
              <a:t>Gene technologies allow the study and alteration of gene function allowing a better understanding of organism function and the design of new industrial and medical processes </a:t>
            </a:r>
          </a:p>
          <a:p>
            <a:r>
              <a:rPr lang="en-US" sz="1600" dirty="0" smtClean="0"/>
              <a:t>3.8.4.1 Recombinant DNA technology</a:t>
            </a:r>
          </a:p>
          <a:p>
            <a:r>
              <a:rPr lang="en-US" sz="1600" dirty="0" smtClean="0"/>
              <a:t>3.8.4.2 </a:t>
            </a:r>
            <a:r>
              <a:rPr lang="en-US" sz="1600" dirty="0"/>
              <a:t>Differences in DNA between individuals of the same species can be exploited </a:t>
            </a:r>
            <a:r>
              <a:rPr lang="en-US" sz="1600"/>
              <a:t>for </a:t>
            </a:r>
            <a:r>
              <a:rPr lang="en-US" sz="1600" smtClean="0"/>
              <a:t>identification and </a:t>
            </a:r>
            <a:r>
              <a:rPr lang="en-US" sz="1600" dirty="0"/>
              <a:t>diagnosis of heritable conditions </a:t>
            </a:r>
          </a:p>
          <a:p>
            <a:r>
              <a:rPr lang="en-US" sz="1600" dirty="0" smtClean="0"/>
              <a:t>3.8.4.3 Genetic fingerprinting</a:t>
            </a:r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942846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181685" y="756560"/>
            <a:ext cx="4550335" cy="207808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Define the terms:</a:t>
            </a:r>
            <a:endParaRPr lang="en-US" sz="1400" b="1" dirty="0"/>
          </a:p>
          <a:p>
            <a:r>
              <a:rPr lang="en-US" sz="1400" b="1" dirty="0" smtClean="0"/>
              <a:t>Environment:</a:t>
            </a:r>
          </a:p>
          <a:p>
            <a:endParaRPr lang="en-US" sz="1400" b="1" dirty="0"/>
          </a:p>
          <a:p>
            <a:r>
              <a:rPr lang="en-US" sz="1400" b="1" dirty="0" smtClean="0"/>
              <a:t>Biotic:</a:t>
            </a:r>
          </a:p>
          <a:p>
            <a:endParaRPr lang="en-US" sz="1400" b="1" dirty="0"/>
          </a:p>
          <a:p>
            <a:r>
              <a:rPr lang="en-US" sz="1400" b="1" dirty="0" smtClean="0"/>
              <a:t>Abiotic:</a:t>
            </a:r>
          </a:p>
          <a:p>
            <a:endParaRPr lang="en-US" sz="1400" b="1" dirty="0"/>
          </a:p>
          <a:p>
            <a:r>
              <a:rPr lang="en-US" sz="1400" b="1" dirty="0" smtClean="0"/>
              <a:t>Biosphere:</a:t>
            </a:r>
          </a:p>
          <a:p>
            <a:endParaRPr lang="en-GB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Topic 7: Genetics</a:t>
            </a:r>
            <a:r>
              <a:rPr lang="en-US" sz="2000" b="1" dirty="0">
                <a:solidFill>
                  <a:schemeClr val="tx1"/>
                </a:solidFill>
              </a:rPr>
              <a:t>, populations, evolution and </a:t>
            </a:r>
            <a:r>
              <a:rPr lang="en-US" sz="2000" b="1" dirty="0" smtClean="0">
                <a:solidFill>
                  <a:schemeClr val="tx1"/>
                </a:solidFill>
              </a:rPr>
              <a:t>ecosystems - 3.7.4 </a:t>
            </a:r>
            <a:r>
              <a:rPr lang="en-US" sz="2000" b="1" dirty="0">
                <a:solidFill>
                  <a:schemeClr val="tx1"/>
                </a:solidFill>
              </a:rPr>
              <a:t>Populations in </a:t>
            </a:r>
            <a:r>
              <a:rPr lang="en-US" sz="2000" b="1" dirty="0" smtClean="0">
                <a:solidFill>
                  <a:schemeClr val="tx1"/>
                </a:solidFill>
              </a:rPr>
              <a:t>ecosystems (p466)</a:t>
            </a:r>
            <a:endParaRPr lang="en-US" sz="2000" b="1" dirty="0">
              <a:solidFill>
                <a:schemeClr val="tx1"/>
              </a:solidFill>
            </a:endParaRP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684" y="2910844"/>
            <a:ext cx="4550336" cy="87629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is meant by an ecosystem?</a:t>
            </a:r>
            <a:endParaRPr lang="en-GB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81684" y="3897636"/>
            <a:ext cx="4550336" cy="186689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Define the terms:</a:t>
            </a:r>
            <a:endParaRPr lang="en-US" sz="1400" b="1" dirty="0"/>
          </a:p>
          <a:p>
            <a:r>
              <a:rPr lang="en-US" sz="1400" b="1" dirty="0" smtClean="0"/>
              <a:t>Population:</a:t>
            </a:r>
          </a:p>
          <a:p>
            <a:endParaRPr lang="en-US" sz="1400" b="1" dirty="0"/>
          </a:p>
          <a:p>
            <a:r>
              <a:rPr lang="en-US" sz="1400" b="1" dirty="0" smtClean="0"/>
              <a:t>Community:</a:t>
            </a:r>
          </a:p>
          <a:p>
            <a:endParaRPr lang="en-US" sz="1400" b="1" dirty="0"/>
          </a:p>
          <a:p>
            <a:r>
              <a:rPr lang="en-US" sz="1400" b="1" dirty="0" smtClean="0"/>
              <a:t>Habitat:</a:t>
            </a:r>
          </a:p>
          <a:p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81684" y="5875026"/>
            <a:ext cx="4550336" cy="87629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is meant by an ecological niche?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963852" y="748622"/>
            <a:ext cx="3994339" cy="2154284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might we plot a growth curve? Include details of when and why  it might be necessary to use a logarithmic scale. 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963852" y="3047370"/>
            <a:ext cx="3994339" cy="3703954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explain the stages of a population growth curve?</a:t>
            </a:r>
            <a:endParaRPr lang="en-GB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298" t="16532" r="62729" b="41141"/>
          <a:stretch/>
        </p:blipFill>
        <p:spPr>
          <a:xfrm>
            <a:off x="5464512" y="3909347"/>
            <a:ext cx="2993018" cy="198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90023" y="748622"/>
            <a:ext cx="2795149" cy="6002702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Explain what an abiotic factor is and give </a:t>
            </a:r>
            <a:r>
              <a:rPr lang="en-US" sz="1400" b="1" smtClean="0"/>
              <a:t>some examples. </a:t>
            </a:r>
            <a:r>
              <a:rPr lang="en-US" sz="1400" b="1" dirty="0" smtClean="0"/>
              <a:t>Explain how each would influence population size.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83019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2518410" y="756560"/>
            <a:ext cx="2387685" cy="360208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is meant by intraspecific competition?</a:t>
            </a:r>
            <a:endParaRPr lang="en-GB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Topic 7: Genetics</a:t>
            </a:r>
            <a:r>
              <a:rPr lang="en-US" sz="2000" b="1" dirty="0">
                <a:solidFill>
                  <a:schemeClr val="tx1"/>
                </a:solidFill>
              </a:rPr>
              <a:t>, populations, evolution and </a:t>
            </a:r>
            <a:r>
              <a:rPr lang="en-US" sz="2000" b="1" dirty="0" smtClean="0">
                <a:solidFill>
                  <a:schemeClr val="tx1"/>
                </a:solidFill>
              </a:rPr>
              <a:t>ecosystems - 3.7.4 </a:t>
            </a:r>
            <a:r>
              <a:rPr lang="en-US" sz="2000" b="1" dirty="0">
                <a:solidFill>
                  <a:schemeClr val="tx1"/>
                </a:solidFill>
              </a:rPr>
              <a:t>Populations in </a:t>
            </a:r>
            <a:r>
              <a:rPr lang="en-US" sz="2000" b="1" dirty="0" smtClean="0">
                <a:solidFill>
                  <a:schemeClr val="tx1"/>
                </a:solidFill>
              </a:rPr>
              <a:t>ecosystems (p474)</a:t>
            </a:r>
            <a:endParaRPr lang="en-US" sz="2000" b="1" dirty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0153" y="756560"/>
            <a:ext cx="2288248" cy="360208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is meant by interspecific competition?</a:t>
            </a:r>
            <a:endParaRPr lang="en-GB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50153" y="4511042"/>
            <a:ext cx="4755942" cy="2139831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factors do </a:t>
            </a:r>
            <a:r>
              <a:rPr lang="en-US" sz="1400" b="1" smtClean="0"/>
              <a:t>different species compete for?</a:t>
            </a:r>
            <a:endParaRPr lang="en-GB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986104" y="2704010"/>
            <a:ext cx="3920231" cy="3946863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does interspecific competition influence population size?</a:t>
            </a:r>
            <a:endParaRPr lang="en-GB" sz="1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8454" t="22438" r="17901" b="16532"/>
          <a:stretch/>
        </p:blipFill>
        <p:spPr>
          <a:xfrm>
            <a:off x="6121222" y="4982860"/>
            <a:ext cx="2333297" cy="125794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86104" y="756867"/>
            <a:ext cx="3920231" cy="1868784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</a:t>
            </a:r>
            <a:r>
              <a:rPr lang="en-US" sz="1400" b="1" smtClean="0"/>
              <a:t>is predation?</a:t>
            </a:r>
            <a:endParaRPr lang="en-GB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8986344" y="747985"/>
            <a:ext cx="2998827" cy="5902889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does the predator-prey relationship affect the population size of the predator and prey?</a:t>
            </a:r>
            <a:endParaRPr lang="en-GB" sz="14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744" t="7673" r="58301" b="41141"/>
          <a:stretch/>
        </p:blipFill>
        <p:spPr>
          <a:xfrm>
            <a:off x="9404818" y="4982860"/>
            <a:ext cx="204922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2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Topic 7: Genetics</a:t>
            </a:r>
            <a:r>
              <a:rPr lang="en-US" sz="2000" b="1" dirty="0">
                <a:solidFill>
                  <a:schemeClr val="tx1"/>
                </a:solidFill>
              </a:rPr>
              <a:t>, populations, evolution and </a:t>
            </a:r>
            <a:r>
              <a:rPr lang="en-US" sz="2000" b="1" dirty="0" smtClean="0">
                <a:solidFill>
                  <a:schemeClr val="tx1"/>
                </a:solidFill>
              </a:rPr>
              <a:t>ecosystems - 3.7.4 </a:t>
            </a:r>
            <a:r>
              <a:rPr lang="en-US" sz="2000" b="1" dirty="0">
                <a:solidFill>
                  <a:schemeClr val="tx1"/>
                </a:solidFill>
              </a:rPr>
              <a:t>Populations in </a:t>
            </a:r>
            <a:r>
              <a:rPr lang="en-US" sz="2000" b="1" dirty="0" smtClean="0">
                <a:solidFill>
                  <a:schemeClr val="tx1"/>
                </a:solidFill>
              </a:rPr>
              <a:t>ecosystems (p472)</a:t>
            </a:r>
            <a:endParaRPr lang="en-US" sz="2000" b="1" dirty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0152" y="756560"/>
            <a:ext cx="3657942" cy="594904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do you calculate population growth?</a:t>
            </a:r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 smtClean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r>
              <a:rPr lang="en-US" sz="1400" b="1" dirty="0" smtClean="0"/>
              <a:t>How do you calculate percentage population growth (in a given period)?</a:t>
            </a:r>
          </a:p>
          <a:p>
            <a:endParaRPr lang="en-US" sz="1400" b="1" dirty="0" smtClean="0"/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r>
              <a:rPr lang="en-US" sz="1400" b="1" dirty="0" smtClean="0"/>
              <a:t>What are the two types of migration and how do they affect the population? </a:t>
            </a:r>
            <a:endParaRPr lang="en-GB" sz="1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45019" t="20469" r="45019" b="16532"/>
          <a:stretch/>
        </p:blipFill>
        <p:spPr>
          <a:xfrm>
            <a:off x="6358752" y="2065004"/>
            <a:ext cx="1296144" cy="46085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1298" t="12594" r="50000" b="15548"/>
          <a:stretch/>
        </p:blipFill>
        <p:spPr>
          <a:xfrm>
            <a:off x="9120587" y="2683372"/>
            <a:ext cx="2525982" cy="209541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953350" y="756560"/>
            <a:ext cx="3894892" cy="594904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do age population pyramids show you? </a:t>
            </a:r>
          </a:p>
          <a:p>
            <a:endParaRPr lang="en-US" sz="1400" b="1" dirty="0"/>
          </a:p>
          <a:p>
            <a:r>
              <a:rPr lang="en-US" sz="1400" b="1" dirty="0" smtClean="0"/>
              <a:t>What are the three typical types of population? Explain what their birth and death rates are. </a:t>
            </a:r>
            <a:endParaRPr lang="en-GB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7993498" y="756560"/>
            <a:ext cx="3991673" cy="594904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is the demographic transition?</a:t>
            </a:r>
          </a:p>
          <a:p>
            <a:endParaRPr lang="en-US" sz="1400" b="1" dirty="0"/>
          </a:p>
          <a:p>
            <a:r>
              <a:rPr lang="en-US" sz="1400" b="1" dirty="0" smtClean="0"/>
              <a:t>Explain each of the four stages: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75112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Topic 7: Genetics</a:t>
            </a:r>
            <a:r>
              <a:rPr lang="en-US" sz="2000" b="1" dirty="0">
                <a:solidFill>
                  <a:schemeClr val="tx1"/>
                </a:solidFill>
              </a:rPr>
              <a:t>, populations, evolution and </a:t>
            </a:r>
            <a:r>
              <a:rPr lang="en-US" sz="2000" b="1" dirty="0" smtClean="0">
                <a:solidFill>
                  <a:schemeClr val="tx1"/>
                </a:solidFill>
              </a:rPr>
              <a:t>ecosystems - 3.7.4 </a:t>
            </a:r>
            <a:r>
              <a:rPr lang="en-US" sz="2000" b="1" dirty="0">
                <a:solidFill>
                  <a:schemeClr val="tx1"/>
                </a:solidFill>
              </a:rPr>
              <a:t>Populations in </a:t>
            </a:r>
            <a:r>
              <a:rPr lang="en-US" sz="2000" b="1" dirty="0" smtClean="0">
                <a:solidFill>
                  <a:schemeClr val="tx1"/>
                </a:solidFill>
              </a:rPr>
              <a:t>ecosystems (p481)</a:t>
            </a:r>
            <a:endParaRPr lang="en-US" sz="2000" b="1" dirty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0152" y="756560"/>
            <a:ext cx="3657942" cy="2236022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factors need to be considered when using a quadrat? 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521526" y="3144984"/>
            <a:ext cx="3629891" cy="356061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explain how a transect is used to </a:t>
            </a:r>
            <a:r>
              <a:rPr lang="en-US" sz="1400" b="1" smtClean="0"/>
              <a:t>obtain quantitative data about changes in communities along a line. 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029424" y="756560"/>
            <a:ext cx="3842368" cy="2236022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Describe how the abundance of different species is measured: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400800" y="3144984"/>
            <a:ext cx="5584370" cy="356061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is the mark-release-recapture method used to measure the abundance of motile species? </a:t>
            </a:r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r>
              <a:rPr lang="en-US" sz="1400" b="1" dirty="0" smtClean="0"/>
              <a:t>What assumptions does this technique rely on? </a:t>
            </a:r>
            <a:endParaRPr lang="en-GB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93792" y="3144984"/>
            <a:ext cx="2133771" cy="356061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dirty="0"/>
              <a:t>Explain what is meant by the term random sampling, and how you would ensure that a sample is truly random: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93122" y="756560"/>
            <a:ext cx="3842368" cy="2236022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Explain how you would investigate the effect of a named environmental factor on the distribution of a given species: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50690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Topic 7: Genetics</a:t>
            </a:r>
            <a:r>
              <a:rPr lang="en-US" sz="2000" b="1" dirty="0">
                <a:solidFill>
                  <a:schemeClr val="tx1"/>
                </a:solidFill>
              </a:rPr>
              <a:t>, populations, evolution and </a:t>
            </a:r>
            <a:r>
              <a:rPr lang="en-US" sz="2000" b="1" dirty="0" smtClean="0">
                <a:solidFill>
                  <a:schemeClr val="tx1"/>
                </a:solidFill>
              </a:rPr>
              <a:t>ecosystems - 3.7.4 </a:t>
            </a:r>
            <a:r>
              <a:rPr lang="en-US" sz="2000" b="1" dirty="0">
                <a:solidFill>
                  <a:schemeClr val="tx1"/>
                </a:solidFill>
              </a:rPr>
              <a:t>Populations in </a:t>
            </a:r>
            <a:r>
              <a:rPr lang="en-US" sz="2000" b="1" dirty="0" smtClean="0">
                <a:solidFill>
                  <a:schemeClr val="tx1"/>
                </a:solidFill>
              </a:rPr>
              <a:t>ecosystems (p484)</a:t>
            </a:r>
            <a:endParaRPr lang="en-US" sz="2000" b="1" dirty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3791" y="756560"/>
            <a:ext cx="11791379" cy="2553935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Describe changes that occur in the variety of species that occupy an area over time: </a:t>
            </a:r>
            <a:endParaRPr lang="en-GB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93792" y="3414776"/>
            <a:ext cx="4128826" cy="1074097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dirty="0" smtClean="0"/>
              <a:t>What is meant by the term succession?</a:t>
            </a:r>
            <a:endParaRPr lang="en-GB" sz="1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12366" t="27360" r="15133" b="33266"/>
          <a:stretch/>
        </p:blipFill>
        <p:spPr>
          <a:xfrm>
            <a:off x="6487123" y="933279"/>
            <a:ext cx="5304083" cy="161957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193791" y="4593155"/>
            <a:ext cx="4128827" cy="1004082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dirty="0" smtClean="0"/>
              <a:t>What is meant by the term climax community? </a:t>
            </a:r>
            <a:endParaRPr lang="en-GB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193791" y="5701519"/>
            <a:ext cx="4128827" cy="948663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Describe the difference between primary and secondary succession:</a:t>
            </a:r>
            <a:endParaRPr lang="en-GB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4422710" y="3414775"/>
            <a:ext cx="2393726" cy="3235407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dirty="0" smtClean="0"/>
              <a:t>What is meant by conservation?</a:t>
            </a:r>
            <a:endParaRPr lang="en-GB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6916528" y="3414774"/>
            <a:ext cx="5115126" cy="3235407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dirty="0" smtClean="0"/>
              <a:t>Explain how managing succession can help to conserve habitats: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89495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181685" y="756560"/>
            <a:ext cx="5878873" cy="148917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is meant by the term genotype and phenotype?</a:t>
            </a:r>
            <a:endParaRPr lang="en-GB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Topic 7: Genetics</a:t>
            </a:r>
            <a:r>
              <a:rPr lang="en-US" sz="2000" b="1" dirty="0">
                <a:solidFill>
                  <a:schemeClr val="tx1"/>
                </a:solidFill>
              </a:rPr>
              <a:t>, populations, evolution and </a:t>
            </a:r>
            <a:r>
              <a:rPr lang="en-US" sz="2000" b="1" dirty="0" smtClean="0">
                <a:solidFill>
                  <a:schemeClr val="tx1"/>
                </a:solidFill>
              </a:rPr>
              <a:t>ecosystems - 3.7.1 Inheritance (p418)</a:t>
            </a:r>
            <a:endParaRPr lang="en-US" sz="2000" b="1" dirty="0">
              <a:solidFill>
                <a:schemeClr val="tx1"/>
              </a:solidFill>
            </a:endParaRP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4555" y="2348393"/>
            <a:ext cx="5878873" cy="2737811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are dominant, recessive and codominant alleles?</a:t>
            </a:r>
          </a:p>
          <a:p>
            <a:endParaRPr lang="en-GB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1371" t="23435" r="49573" b="29846"/>
          <a:stretch/>
        </p:blipFill>
        <p:spPr>
          <a:xfrm>
            <a:off x="2291006" y="2981853"/>
            <a:ext cx="3792422" cy="20162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4555" y="5188868"/>
            <a:ext cx="5878873" cy="150287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are multiple alleles? </a:t>
            </a:r>
            <a:endParaRPr lang="en-GB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1927" t="11952" r="55275" b="13293"/>
          <a:stretch/>
        </p:blipFill>
        <p:spPr>
          <a:xfrm>
            <a:off x="8956032" y="797377"/>
            <a:ext cx="3029139" cy="306847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372559" y="2348393"/>
            <a:ext cx="25159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 smtClean="0"/>
              <a:t>Parents Phenotype</a:t>
            </a:r>
            <a:r>
              <a:rPr lang="en-GB" sz="1200" dirty="0" smtClean="0"/>
              <a:t>:</a:t>
            </a:r>
            <a:endParaRPr lang="en-GB" sz="1200" dirty="0"/>
          </a:p>
        </p:txBody>
      </p:sp>
      <p:sp>
        <p:nvSpPr>
          <p:cNvPr id="10" name="Rectangle 9"/>
          <p:cNvSpPr/>
          <p:nvPr/>
        </p:nvSpPr>
        <p:spPr>
          <a:xfrm>
            <a:off x="6372559" y="2691849"/>
            <a:ext cx="25159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 smtClean="0"/>
              <a:t>Parents Genotype</a:t>
            </a:r>
            <a:r>
              <a:rPr lang="en-GB" sz="1200" dirty="0" smtClean="0"/>
              <a:t>:</a:t>
            </a:r>
            <a:endParaRPr lang="en-GB" sz="1200" dirty="0"/>
          </a:p>
        </p:txBody>
      </p:sp>
      <p:sp>
        <p:nvSpPr>
          <p:cNvPr id="11" name="Rectangle 10"/>
          <p:cNvSpPr/>
          <p:nvPr/>
        </p:nvSpPr>
        <p:spPr>
          <a:xfrm>
            <a:off x="6372559" y="3078054"/>
            <a:ext cx="33698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 smtClean="0"/>
              <a:t>Gametes:</a:t>
            </a:r>
            <a:endParaRPr lang="en-GB" sz="1200" dirty="0"/>
          </a:p>
        </p:txBody>
      </p:sp>
      <p:sp>
        <p:nvSpPr>
          <p:cNvPr id="12" name="Rectangle 11"/>
          <p:cNvSpPr/>
          <p:nvPr/>
        </p:nvSpPr>
        <p:spPr>
          <a:xfrm>
            <a:off x="6372559" y="3421510"/>
            <a:ext cx="33698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 smtClean="0"/>
              <a:t>Offspring 1 (F1) genotypes: </a:t>
            </a:r>
          </a:p>
          <a:p>
            <a:r>
              <a:rPr lang="en-GB" sz="1200" b="1" dirty="0" smtClean="0"/>
              <a:t>Punnet Square</a:t>
            </a:r>
            <a:endParaRPr lang="en-GB" sz="1200" dirty="0"/>
          </a:p>
        </p:txBody>
      </p:sp>
      <p:sp>
        <p:nvSpPr>
          <p:cNvPr id="13" name="Rectangle 12"/>
          <p:cNvSpPr/>
          <p:nvPr/>
        </p:nvSpPr>
        <p:spPr>
          <a:xfrm>
            <a:off x="6372559" y="3980409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/>
              <a:t>Offspring Genotype:</a:t>
            </a:r>
          </a:p>
          <a:p>
            <a:r>
              <a:rPr lang="en-GB" sz="1200" b="1" dirty="0" smtClean="0"/>
              <a:t>Offspring Phenotype: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72559" y="4470480"/>
            <a:ext cx="25159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 smtClean="0"/>
              <a:t>Parents Phenotype</a:t>
            </a:r>
            <a:r>
              <a:rPr lang="en-GB" sz="1200" dirty="0" smtClean="0"/>
              <a:t>:</a:t>
            </a:r>
            <a:endParaRPr lang="en-GB" sz="1200" dirty="0"/>
          </a:p>
        </p:txBody>
      </p:sp>
      <p:sp>
        <p:nvSpPr>
          <p:cNvPr id="15" name="Rectangle 14"/>
          <p:cNvSpPr/>
          <p:nvPr/>
        </p:nvSpPr>
        <p:spPr>
          <a:xfrm>
            <a:off x="6372559" y="4813936"/>
            <a:ext cx="25159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 smtClean="0"/>
              <a:t>Parents Genotype</a:t>
            </a:r>
            <a:r>
              <a:rPr lang="en-GB" sz="1200" dirty="0" smtClean="0"/>
              <a:t>:</a:t>
            </a:r>
            <a:endParaRPr lang="en-GB" sz="1200" dirty="0"/>
          </a:p>
        </p:txBody>
      </p:sp>
      <p:sp>
        <p:nvSpPr>
          <p:cNvPr id="16" name="Rectangle 15"/>
          <p:cNvSpPr/>
          <p:nvPr/>
        </p:nvSpPr>
        <p:spPr>
          <a:xfrm>
            <a:off x="6372559" y="5200141"/>
            <a:ext cx="33698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 smtClean="0"/>
              <a:t>Gametes:</a:t>
            </a:r>
            <a:endParaRPr lang="en-GB" sz="1200" dirty="0"/>
          </a:p>
        </p:txBody>
      </p:sp>
      <p:sp>
        <p:nvSpPr>
          <p:cNvPr id="17" name="Rectangle 16"/>
          <p:cNvSpPr/>
          <p:nvPr/>
        </p:nvSpPr>
        <p:spPr>
          <a:xfrm>
            <a:off x="6372559" y="5543597"/>
            <a:ext cx="33698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 smtClean="0"/>
              <a:t>Offspring 2 (F2) genotypes: </a:t>
            </a:r>
          </a:p>
          <a:p>
            <a:r>
              <a:rPr lang="en-GB" sz="1200" b="1" dirty="0" smtClean="0"/>
              <a:t>Punnet Square</a:t>
            </a:r>
            <a:endParaRPr lang="en-GB" sz="1200" dirty="0"/>
          </a:p>
        </p:txBody>
      </p:sp>
      <p:sp>
        <p:nvSpPr>
          <p:cNvPr id="18" name="Rectangle 17"/>
          <p:cNvSpPr/>
          <p:nvPr/>
        </p:nvSpPr>
        <p:spPr>
          <a:xfrm>
            <a:off x="6372559" y="6102496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/>
              <a:t>Offspring Genotype:</a:t>
            </a:r>
          </a:p>
          <a:p>
            <a:r>
              <a:rPr lang="en-GB" sz="1200" b="1" dirty="0" smtClean="0"/>
              <a:t>Offspring Phenotype: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27995" y="756560"/>
            <a:ext cx="5757176" cy="5872514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is monohybrid inheritance?</a:t>
            </a:r>
          </a:p>
          <a:p>
            <a:endParaRPr lang="en-US" sz="1400" b="1" dirty="0"/>
          </a:p>
          <a:p>
            <a:endParaRPr lang="en-US" sz="1400" b="1" dirty="0" smtClean="0"/>
          </a:p>
          <a:p>
            <a:r>
              <a:rPr lang="en-GB" sz="1400" dirty="0"/>
              <a:t>Give details of an example cross and </a:t>
            </a:r>
            <a:endParaRPr lang="en-GB" sz="1400" dirty="0" smtClean="0"/>
          </a:p>
          <a:p>
            <a:r>
              <a:rPr lang="en-GB" sz="1400" dirty="0" smtClean="0"/>
              <a:t>F1 </a:t>
            </a:r>
            <a:r>
              <a:rPr lang="en-GB" sz="1400" dirty="0" err="1"/>
              <a:t>intercross</a:t>
            </a:r>
            <a:r>
              <a:rPr lang="en-GB" sz="1400" dirty="0"/>
              <a:t>. Use a dominant </a:t>
            </a:r>
            <a:endParaRPr lang="en-GB" sz="1400" dirty="0" smtClean="0"/>
          </a:p>
          <a:p>
            <a:r>
              <a:rPr lang="en-GB" sz="1400" dirty="0" smtClean="0"/>
              <a:t>homozygous </a:t>
            </a:r>
            <a:r>
              <a:rPr lang="en-GB" sz="1400" dirty="0"/>
              <a:t>individual crossed with </a:t>
            </a:r>
            <a:endParaRPr lang="en-GB" sz="1400" dirty="0" smtClean="0"/>
          </a:p>
          <a:p>
            <a:r>
              <a:rPr lang="en-GB" sz="1400" dirty="0" smtClean="0"/>
              <a:t>a </a:t>
            </a:r>
            <a:r>
              <a:rPr lang="en-GB" sz="1400" dirty="0"/>
              <a:t>recessive homozygous individual.</a:t>
            </a: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25615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1459" y="5245604"/>
            <a:ext cx="2577232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Topic 7: Genetics</a:t>
            </a:r>
            <a:r>
              <a:rPr lang="en-US" sz="2000" b="1" dirty="0">
                <a:solidFill>
                  <a:schemeClr val="tx1"/>
                </a:solidFill>
              </a:rPr>
              <a:t>, populations, evolution and </a:t>
            </a:r>
            <a:r>
              <a:rPr lang="en-US" sz="2000" b="1" dirty="0" smtClean="0">
                <a:solidFill>
                  <a:schemeClr val="tx1"/>
                </a:solidFill>
              </a:rPr>
              <a:t>ecosystems - 3.7.1 Inheritance (p424)</a:t>
            </a:r>
            <a:endParaRPr lang="en-US" sz="2000" b="1" dirty="0">
              <a:solidFill>
                <a:schemeClr val="tx1"/>
              </a:solidFill>
            </a:endParaRP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1874" y="728952"/>
            <a:ext cx="6369260" cy="5942012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Explain dihybrid inheritance</a:t>
            </a:r>
            <a:r>
              <a:rPr lang="en-US" sz="1400" b="1" dirty="0" smtClean="0"/>
              <a:t>: </a:t>
            </a:r>
          </a:p>
          <a:p>
            <a:endParaRPr lang="en-US" sz="1400" dirty="0"/>
          </a:p>
          <a:p>
            <a:r>
              <a:rPr lang="en-US" sz="1400" b="1" dirty="0" err="1" smtClean="0"/>
              <a:t>Eg</a:t>
            </a:r>
            <a:r>
              <a:rPr lang="en-US" sz="1400" b="1" dirty="0" smtClean="0"/>
              <a:t>. Peas height </a:t>
            </a:r>
            <a:r>
              <a:rPr lang="en-US" sz="1400" b="1" dirty="0"/>
              <a:t>of plant T = tall, t = dwarf  and flower </a:t>
            </a:r>
            <a:r>
              <a:rPr lang="en-US" sz="1400" b="1" dirty="0" err="1"/>
              <a:t>colour</a:t>
            </a:r>
            <a:r>
              <a:rPr lang="en-US" sz="1400" b="1" dirty="0"/>
              <a:t> R = purple, r = white</a:t>
            </a:r>
            <a:endParaRPr lang="en-US" sz="1400" dirty="0"/>
          </a:p>
          <a:p>
            <a:r>
              <a:rPr lang="en-GB" sz="1400" b="1" dirty="0"/>
              <a:t>Parents Phenotype</a:t>
            </a:r>
            <a:r>
              <a:rPr lang="en-GB" sz="1400" dirty="0"/>
              <a:t>:</a:t>
            </a:r>
            <a:endParaRPr lang="en-US" sz="1400" dirty="0"/>
          </a:p>
          <a:p>
            <a:r>
              <a:rPr lang="en-GB" sz="1400" b="1" dirty="0"/>
              <a:t>Parents Genotype</a:t>
            </a:r>
            <a:r>
              <a:rPr lang="en-GB" sz="1400" dirty="0" smtClean="0"/>
              <a:t>:</a:t>
            </a:r>
          </a:p>
          <a:p>
            <a:endParaRPr lang="en-US" sz="1400" dirty="0"/>
          </a:p>
          <a:p>
            <a:r>
              <a:rPr lang="en-GB" sz="1400" b="1" dirty="0"/>
              <a:t>Gametes</a:t>
            </a:r>
            <a:r>
              <a:rPr lang="en-GB" sz="1400" b="1" dirty="0" smtClean="0"/>
              <a:t>:</a:t>
            </a:r>
          </a:p>
          <a:p>
            <a:r>
              <a:rPr lang="en-GB" sz="1400" b="1" dirty="0"/>
              <a:t>Offspring 1 (F1) genotypes: </a:t>
            </a:r>
            <a:endParaRPr lang="en-GB" sz="1400" b="1" dirty="0" smtClean="0"/>
          </a:p>
          <a:p>
            <a:r>
              <a:rPr lang="en-GB" sz="1400" b="1" dirty="0" smtClean="0"/>
              <a:t>Punnett </a:t>
            </a:r>
            <a:r>
              <a:rPr lang="en-GB" sz="1400" b="1" dirty="0"/>
              <a:t>Square:</a:t>
            </a:r>
            <a:endParaRPr lang="en-US" sz="1400" dirty="0"/>
          </a:p>
          <a:p>
            <a:endParaRPr lang="en-GB" sz="1400" b="1" dirty="0" smtClean="0"/>
          </a:p>
          <a:p>
            <a:r>
              <a:rPr lang="en-GB" sz="1400" b="1" dirty="0" smtClean="0"/>
              <a:t>Offspring </a:t>
            </a:r>
            <a:r>
              <a:rPr lang="en-GB" sz="1400" b="1" dirty="0"/>
              <a:t>Genotype:</a:t>
            </a:r>
            <a:endParaRPr lang="en-US" sz="1400" dirty="0"/>
          </a:p>
          <a:p>
            <a:r>
              <a:rPr lang="en-GB" sz="1400" b="1" dirty="0"/>
              <a:t>Offspring Phenotype:</a:t>
            </a:r>
            <a:endParaRPr lang="en-US" sz="1400" dirty="0"/>
          </a:p>
          <a:p>
            <a:r>
              <a:rPr lang="en-GB" sz="1400" b="1" dirty="0"/>
              <a:t>Parents Phenotype:</a:t>
            </a:r>
            <a:endParaRPr lang="en-US" sz="1400" dirty="0"/>
          </a:p>
          <a:p>
            <a:r>
              <a:rPr lang="en-GB" sz="1400" b="1" dirty="0"/>
              <a:t>Parents Genotype:</a:t>
            </a:r>
            <a:endParaRPr lang="en-US" sz="1400" dirty="0"/>
          </a:p>
          <a:p>
            <a:r>
              <a:rPr lang="en-GB" sz="1400" b="1" dirty="0"/>
              <a:t> </a:t>
            </a:r>
            <a:endParaRPr lang="en-US" sz="1400" dirty="0"/>
          </a:p>
          <a:p>
            <a:r>
              <a:rPr lang="en-GB" sz="1400" b="1" dirty="0"/>
              <a:t>Gametes</a:t>
            </a:r>
            <a:r>
              <a:rPr lang="en-GB" sz="1400" b="1" dirty="0" smtClean="0"/>
              <a:t>:</a:t>
            </a:r>
            <a:endParaRPr lang="en-US" sz="1400" dirty="0"/>
          </a:p>
          <a:p>
            <a:r>
              <a:rPr lang="en-GB" sz="1400" b="1" dirty="0"/>
              <a:t>Offspring 2 (F2) genotypes: </a:t>
            </a:r>
            <a:endParaRPr lang="en-GB" sz="1400" b="1" dirty="0" smtClean="0"/>
          </a:p>
          <a:p>
            <a:r>
              <a:rPr lang="en-GB" sz="1400" b="1" dirty="0" smtClean="0"/>
              <a:t>Punnett </a:t>
            </a:r>
            <a:r>
              <a:rPr lang="en-GB" sz="1400" b="1" dirty="0"/>
              <a:t>Square:</a:t>
            </a:r>
            <a:endParaRPr lang="en-US" sz="1400" dirty="0"/>
          </a:p>
          <a:p>
            <a:endParaRPr lang="en-US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r>
              <a:rPr lang="en-GB" sz="1400" dirty="0"/>
              <a:t> </a:t>
            </a:r>
            <a:endParaRPr lang="en-US" sz="1400" dirty="0"/>
          </a:p>
          <a:p>
            <a:r>
              <a:rPr lang="en-GB" sz="1400" b="1" dirty="0"/>
              <a:t>Offspring Genotype:</a:t>
            </a:r>
            <a:endParaRPr lang="en-US" sz="1400" dirty="0"/>
          </a:p>
          <a:p>
            <a:r>
              <a:rPr lang="en-GB" sz="1400" b="1" dirty="0"/>
              <a:t>Offspring Phenotype:</a:t>
            </a:r>
            <a:endParaRPr lang="en-US" sz="1400" dirty="0"/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GB" sz="1400" dirty="0"/>
          </a:p>
        </p:txBody>
      </p:sp>
      <p:pic>
        <p:nvPicPr>
          <p:cNvPr id="20" name="Picture 1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862" y="1523750"/>
            <a:ext cx="1385455" cy="987931"/>
          </a:xfrm>
          <a:prstGeom prst="rect">
            <a:avLst/>
          </a:prstGeom>
          <a:noFill/>
        </p:spPr>
      </p:pic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379354"/>
              </p:ext>
            </p:extLst>
          </p:nvPr>
        </p:nvGraphicFramePr>
        <p:xfrm>
          <a:off x="6083428" y="4135584"/>
          <a:ext cx="5645562" cy="19327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0927"/>
                <a:gridCol w="940927"/>
                <a:gridCol w="940927"/>
                <a:gridCol w="940927"/>
                <a:gridCol w="940927"/>
                <a:gridCol w="940927"/>
              </a:tblGrid>
              <a:tr h="3786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Male gametes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80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6501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Female gametes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65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65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65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967091"/>
              </p:ext>
            </p:extLst>
          </p:nvPr>
        </p:nvGraphicFramePr>
        <p:xfrm>
          <a:off x="7842251" y="2391253"/>
          <a:ext cx="2451100" cy="641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5550"/>
                <a:gridCol w="1225550"/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79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96846" y="708170"/>
            <a:ext cx="5281845" cy="148917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is sex determined genetically?</a:t>
            </a:r>
            <a:endParaRPr lang="en-GB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196846" y="2251127"/>
            <a:ext cx="5281845" cy="148917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smtClean="0"/>
              <a:t>What is sex linkage?</a:t>
            </a:r>
            <a:endParaRPr lang="en-GB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196846" y="3794084"/>
            <a:ext cx="5281845" cy="1313141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b="1"/>
              <a:t>Show a genetic cross of a male without haemophilia and a female that is a carrier of haemophilia.</a:t>
            </a:r>
            <a:endParaRPr lang="en-GB" sz="1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96846" y="5161012"/>
            <a:ext cx="5281845" cy="1509952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are pedigree diagrams useful?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59675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Topic 7: Genetics</a:t>
            </a:r>
            <a:r>
              <a:rPr lang="en-US" sz="2000" b="1" dirty="0">
                <a:solidFill>
                  <a:schemeClr val="tx1"/>
                </a:solidFill>
              </a:rPr>
              <a:t>, populations, evolution and </a:t>
            </a:r>
            <a:r>
              <a:rPr lang="en-US" sz="2000" b="1" dirty="0" smtClean="0">
                <a:solidFill>
                  <a:schemeClr val="tx1"/>
                </a:solidFill>
              </a:rPr>
              <a:t>ecosystems - 3.7.1 Inheritance (p424)</a:t>
            </a:r>
            <a:endParaRPr lang="en-US" sz="2000" b="1" dirty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4555" y="3075812"/>
            <a:ext cx="5281845" cy="1870261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does co-dominance affect </a:t>
            </a:r>
            <a:r>
              <a:rPr lang="en-US" sz="1400" b="1" smtClean="0"/>
              <a:t>the inheritance of characteristics?</a:t>
            </a:r>
            <a:endParaRPr lang="en-GB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04555" y="4987740"/>
            <a:ext cx="5281845" cy="172478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does multiple alleles affect inheritance?</a:t>
            </a:r>
            <a:endParaRPr lang="en-GB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656319" y="3075812"/>
            <a:ext cx="6328852" cy="363671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are blood groups inherited </a:t>
            </a:r>
            <a:r>
              <a:rPr lang="en-US" sz="1400" b="1" smtClean="0"/>
              <a:t>in humans?</a:t>
            </a:r>
            <a:endParaRPr lang="en-GB" sz="14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248702"/>
              </p:ext>
            </p:extLst>
          </p:nvPr>
        </p:nvGraphicFramePr>
        <p:xfrm>
          <a:off x="8672132" y="4010942"/>
          <a:ext cx="3146784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3392"/>
                <a:gridCol w="1573392"/>
              </a:tblGrid>
              <a:tr h="55289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Possible Genotypes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Phenotype</a:t>
                      </a:r>
                      <a:endParaRPr lang="en-US" sz="1600" dirty="0"/>
                    </a:p>
                  </a:txBody>
                  <a:tcPr/>
                </a:tc>
              </a:tr>
              <a:tr h="22891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Group</a:t>
                      </a:r>
                      <a:r>
                        <a:rPr lang="en-US" sz="1600" baseline="0" dirty="0" smtClean="0"/>
                        <a:t> A</a:t>
                      </a:r>
                      <a:endParaRPr lang="en-US" sz="1600" dirty="0"/>
                    </a:p>
                  </a:txBody>
                  <a:tcPr/>
                </a:tc>
              </a:tr>
              <a:tr h="22891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Group A </a:t>
                      </a:r>
                      <a:endParaRPr lang="en-US" sz="1600" dirty="0"/>
                    </a:p>
                  </a:txBody>
                  <a:tcPr/>
                </a:tc>
              </a:tr>
              <a:tr h="2289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Group AB</a:t>
                      </a:r>
                      <a:endParaRPr lang="en-US" sz="1600" dirty="0"/>
                    </a:p>
                  </a:txBody>
                  <a:tcPr/>
                </a:tc>
              </a:tr>
              <a:tr h="2289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Group B</a:t>
                      </a:r>
                      <a:endParaRPr lang="en-US" sz="1600" dirty="0"/>
                    </a:p>
                  </a:txBody>
                  <a:tcPr/>
                </a:tc>
              </a:tr>
              <a:tr h="2289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Group B</a:t>
                      </a:r>
                      <a:endParaRPr lang="en-US" sz="1600" dirty="0"/>
                    </a:p>
                  </a:txBody>
                  <a:tcPr/>
                </a:tc>
              </a:tr>
              <a:tr h="2289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Group O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04555" y="728952"/>
            <a:ext cx="11780616" cy="222206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is autosomal linkage and how does it affect the combination of alleles in gametes?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61511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Topic 7: Genetics</a:t>
            </a:r>
            <a:r>
              <a:rPr lang="en-US" sz="2000" b="1" dirty="0">
                <a:solidFill>
                  <a:schemeClr val="tx1"/>
                </a:solidFill>
              </a:rPr>
              <a:t>, populations, evolution and </a:t>
            </a:r>
            <a:r>
              <a:rPr lang="en-US" sz="2000" b="1" dirty="0" smtClean="0">
                <a:solidFill>
                  <a:schemeClr val="tx1"/>
                </a:solidFill>
              </a:rPr>
              <a:t>ecosystems - 3.7.1 Inheritance (p424)</a:t>
            </a:r>
            <a:endParaRPr lang="en-US" sz="2000" b="1" dirty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1685" y="749733"/>
            <a:ext cx="5138460" cy="2471449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smtClean="0"/>
              <a:t>What is meant by epistasis?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465618" y="749733"/>
            <a:ext cx="6519553" cy="5942012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are the effects </a:t>
            </a:r>
            <a:r>
              <a:rPr lang="en-US" sz="1400" b="1" smtClean="0"/>
              <a:t>of epistasis?</a:t>
            </a:r>
            <a:endParaRPr lang="en-GB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183774" y="3366757"/>
            <a:ext cx="5136372" cy="148917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Explain why results of genetic crosses often differ from predicted results:</a:t>
            </a:r>
            <a:endParaRPr lang="en-GB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181685" y="5001501"/>
            <a:ext cx="5136372" cy="1690243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is the chi-squared test and how would you use it in genetics?</a:t>
            </a:r>
            <a:endParaRPr lang="en-GB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16" y="1176670"/>
            <a:ext cx="3472007" cy="28134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16" y="4135684"/>
            <a:ext cx="3622603" cy="203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0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181686" y="756559"/>
            <a:ext cx="5138460" cy="1633349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is meant by the terms gene pool </a:t>
            </a:r>
            <a:r>
              <a:rPr lang="en-US" sz="1400" b="1" smtClean="0"/>
              <a:t>and allelic frequency?</a:t>
            </a:r>
            <a:endParaRPr lang="en-GB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Topic 7: Genetics</a:t>
            </a:r>
            <a:r>
              <a:rPr lang="en-US" sz="2000" b="1" dirty="0">
                <a:solidFill>
                  <a:schemeClr val="tx1"/>
                </a:solidFill>
              </a:rPr>
              <a:t>, populations, evolution and </a:t>
            </a:r>
            <a:r>
              <a:rPr lang="en-US" sz="2000" b="1" dirty="0" smtClean="0">
                <a:solidFill>
                  <a:schemeClr val="tx1"/>
                </a:solidFill>
              </a:rPr>
              <a:t>ecosystems - 3.7.2 Populations (p448)</a:t>
            </a:r>
            <a:endParaRPr lang="en-US" sz="2000" b="1" dirty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685" y="2542309"/>
            <a:ext cx="5138460" cy="1633349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Define the Hardy-Weinberg principle.</a:t>
            </a:r>
            <a:endParaRPr lang="en-GB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81685" y="4328059"/>
            <a:ext cx="5138460" cy="236368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are the assumptions of the Hardy-Weinberg principle?</a:t>
            </a:r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465617" y="756558"/>
            <a:ext cx="6519553" cy="5935187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600" b="1" dirty="0" smtClean="0">
                <a:latin typeface="Calibri" charset="0"/>
                <a:ea typeface="Calibri" charset="0"/>
                <a:cs typeface="Calibri" charset="0"/>
              </a:rPr>
              <a:t>Can you use the Hardy-Weinberg principle to calculate allele, genotype and phenotype frequencies?</a:t>
            </a:r>
          </a:p>
          <a:p>
            <a:endParaRPr lang="en-US" sz="1600" b="1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GB" sz="1600" dirty="0"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GB" sz="1600" dirty="0" smtClean="0">
                <a:latin typeface="Calibri" charset="0"/>
                <a:ea typeface="Calibri" charset="0"/>
                <a:cs typeface="Calibri" charset="0"/>
              </a:rPr>
              <a:t>) 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If 81% of a population is </a:t>
            </a:r>
            <a:r>
              <a:rPr lang="en-US" sz="1600" u="sng" dirty="0">
                <a:latin typeface="Calibri" charset="0"/>
                <a:ea typeface="Calibri" charset="0"/>
                <a:cs typeface="Calibri" charset="0"/>
              </a:rPr>
              <a:t>homozygous recessive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 for a given trait. Calculate</a:t>
            </a:r>
          </a:p>
          <a:p>
            <a:pPr lvl="1"/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Frequency of homozygous dominant</a:t>
            </a:r>
          </a:p>
          <a:p>
            <a:pPr lvl="1"/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Frequency of heterozygotes</a:t>
            </a:r>
          </a:p>
          <a:p>
            <a:pPr lvl="1"/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Frequency of dominant and </a:t>
            </a:r>
            <a:r>
              <a:rPr lang="en-US" sz="1600" dirty="0" smtClean="0">
                <a:latin typeface="Calibri" charset="0"/>
                <a:ea typeface="Calibri" charset="0"/>
                <a:cs typeface="Calibri" charset="0"/>
              </a:rPr>
              <a:t>recessive alleles</a:t>
            </a:r>
          </a:p>
          <a:p>
            <a:pPr lvl="1"/>
            <a:endParaRPr lang="en-US" sz="16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GB" sz="1600" dirty="0">
                <a:latin typeface="Calibri" charset="0"/>
                <a:ea typeface="Calibri" charset="0"/>
                <a:cs typeface="Calibri" charset="0"/>
              </a:rPr>
              <a:t> </a:t>
            </a:r>
            <a:endParaRPr lang="en-GB" sz="1600" dirty="0" smtClean="0">
              <a:latin typeface="Calibri" charset="0"/>
              <a:ea typeface="Calibri" charset="0"/>
              <a:cs typeface="Calibri" charset="0"/>
            </a:endParaRPr>
          </a:p>
          <a:p>
            <a:endParaRPr lang="en-US" sz="16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sz="1600" dirty="0" smtClean="0">
                <a:latin typeface="Calibri" charset="0"/>
                <a:ea typeface="Calibri" charset="0"/>
                <a:cs typeface="Calibri" charset="0"/>
              </a:rPr>
              <a:t>) 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If 51% of the population carries at least one copy of the recessive allele</a:t>
            </a:r>
          </a:p>
          <a:p>
            <a:pPr lvl="1"/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W</a:t>
            </a:r>
            <a:r>
              <a:rPr lang="en-US" sz="1600" dirty="0" smtClean="0">
                <a:latin typeface="Calibri" charset="0"/>
                <a:ea typeface="Calibri" charset="0"/>
                <a:cs typeface="Calibri" charset="0"/>
              </a:rPr>
              <a:t>hat 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is the predicted frequency of the population expressing the dominant phenotype?</a:t>
            </a:r>
          </a:p>
          <a:p>
            <a:endParaRPr lang="en-GB" sz="1600" dirty="0" smtClean="0">
              <a:latin typeface="Calibri" charset="0"/>
              <a:ea typeface="Calibri" charset="0"/>
              <a:cs typeface="Calibri" charset="0"/>
            </a:endParaRPr>
          </a:p>
          <a:p>
            <a:endParaRPr lang="en-GB" sz="1600" dirty="0">
              <a:latin typeface="Calibri" charset="0"/>
              <a:ea typeface="Calibri" charset="0"/>
              <a:cs typeface="Calibri" charset="0"/>
            </a:endParaRPr>
          </a:p>
          <a:p>
            <a:endParaRPr lang="en-GB" sz="1600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en-GB" sz="1600" dirty="0" smtClean="0">
                <a:latin typeface="Calibri" charset="0"/>
                <a:ea typeface="Calibri" charset="0"/>
                <a:cs typeface="Calibri" charset="0"/>
              </a:rPr>
              <a:t>3) The </a:t>
            </a:r>
            <a:r>
              <a:rPr lang="en-GB" sz="1600" dirty="0">
                <a:latin typeface="Calibri" charset="0"/>
                <a:ea typeface="Calibri" charset="0"/>
                <a:cs typeface="Calibri" charset="0"/>
              </a:rPr>
              <a:t>allele y occurs with a frequency of 0.8 in a population of clams. Give the frequency of genotypes YY, </a:t>
            </a:r>
            <a:r>
              <a:rPr lang="en-GB" sz="1600" dirty="0" err="1">
                <a:latin typeface="Calibri" charset="0"/>
                <a:ea typeface="Calibri" charset="0"/>
                <a:cs typeface="Calibri" charset="0"/>
              </a:rPr>
              <a:t>Yy</a:t>
            </a:r>
            <a:r>
              <a:rPr lang="en-GB" sz="1600" dirty="0">
                <a:latin typeface="Calibri" charset="0"/>
                <a:ea typeface="Calibri" charset="0"/>
                <a:cs typeface="Calibri" charset="0"/>
              </a:rPr>
              <a:t>, and </a:t>
            </a:r>
            <a:r>
              <a:rPr lang="en-GB" sz="1600" dirty="0" err="1">
                <a:latin typeface="Calibri" charset="0"/>
                <a:ea typeface="Calibri" charset="0"/>
                <a:cs typeface="Calibri" charset="0"/>
              </a:rPr>
              <a:t>yy</a:t>
            </a:r>
            <a:r>
              <a:rPr lang="en-GB" sz="1600" dirty="0">
                <a:latin typeface="Calibri" charset="0"/>
                <a:ea typeface="Calibri" charset="0"/>
                <a:cs typeface="Calibri" charset="0"/>
              </a:rPr>
              <a:t>. Show your work! </a:t>
            </a:r>
          </a:p>
        </p:txBody>
      </p:sp>
    </p:spTree>
    <p:extLst>
      <p:ext uri="{BB962C8B-B14F-4D97-AF65-F5344CB8AC3E}">
        <p14:creationId xmlns:p14="http://schemas.microsoft.com/office/powerpoint/2010/main" val="3063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181686" y="756559"/>
            <a:ext cx="6240348" cy="1316081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describe variation due to genetic factors?</a:t>
            </a:r>
            <a:endParaRPr lang="en-GB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Topic 7: Genetics</a:t>
            </a:r>
            <a:r>
              <a:rPr lang="en-US" sz="2000" b="1" dirty="0">
                <a:solidFill>
                  <a:schemeClr val="tx1"/>
                </a:solidFill>
              </a:rPr>
              <a:t>, populations, evolution and </a:t>
            </a:r>
            <a:r>
              <a:rPr lang="en-US" sz="2000" b="1" dirty="0" smtClean="0">
                <a:solidFill>
                  <a:schemeClr val="tx1"/>
                </a:solidFill>
              </a:rPr>
              <a:t>ecosystems </a:t>
            </a:r>
            <a:r>
              <a:rPr lang="en-US" sz="2000" b="1" dirty="0" smtClean="0">
                <a:solidFill>
                  <a:schemeClr val="tx1"/>
                </a:solidFill>
              </a:rPr>
              <a:t>– 3.7.3 Evolution may lead to speciation (p451</a:t>
            </a:r>
            <a:r>
              <a:rPr lang="en-US" sz="2000" b="1" dirty="0" smtClean="0">
                <a:solidFill>
                  <a:schemeClr val="tx1"/>
                </a:solidFill>
              </a:rPr>
              <a:t>)</a:t>
            </a:r>
            <a:endParaRPr lang="en-US" sz="2000" b="1" dirty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1685" y="2138941"/>
            <a:ext cx="6240350" cy="1538979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describe variation due </a:t>
            </a:r>
            <a:r>
              <a:rPr lang="en-US" sz="1400" b="1" smtClean="0"/>
              <a:t>to environmental influences?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81685" y="3744221"/>
            <a:ext cx="6240349" cy="685539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Define a gene pool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583680" y="756559"/>
            <a:ext cx="5401491" cy="201763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explain the role of overproduction of offspring in natural selection: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583680" y="2815391"/>
            <a:ext cx="5401491" cy="1834101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explain the role of </a:t>
            </a:r>
            <a:r>
              <a:rPr lang="en-US" sz="1400" b="1" dirty="0" smtClean="0"/>
              <a:t>variation </a:t>
            </a:r>
            <a:r>
              <a:rPr lang="en-US" sz="1400" b="1" dirty="0" smtClean="0"/>
              <a:t>in natural selection:</a:t>
            </a:r>
            <a:endParaRPr lang="en-GB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81685" y="4496061"/>
            <a:ext cx="6240349" cy="1104639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</a:t>
            </a:r>
            <a:r>
              <a:rPr lang="en-US" sz="1400" b="1" smtClean="0"/>
              <a:t>is selection?</a:t>
            </a:r>
            <a:endParaRPr lang="en-GB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181685" y="5667001"/>
            <a:ext cx="6240349" cy="848099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does reproductive success affect allele </a:t>
            </a:r>
            <a:r>
              <a:rPr lang="en-US" sz="1400" b="1" smtClean="0"/>
              <a:t>frequency within a gene pool?</a:t>
            </a:r>
            <a:endParaRPr lang="en-GB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6583679" y="4686300"/>
            <a:ext cx="5401491" cy="91440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environmental factors exert selection pressure?</a:t>
            </a:r>
            <a:endParaRPr lang="en-GB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583678" y="5629759"/>
            <a:ext cx="5401491" cy="91440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Why is genetic drift only important in small populations?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59025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Topic 7: Genetics</a:t>
            </a:r>
            <a:r>
              <a:rPr lang="en-US" sz="2000" b="1" dirty="0">
                <a:solidFill>
                  <a:schemeClr val="tx1"/>
                </a:solidFill>
              </a:rPr>
              <a:t>, populations, evolution and </a:t>
            </a:r>
            <a:r>
              <a:rPr lang="en-US" sz="2000" b="1" dirty="0" smtClean="0">
                <a:solidFill>
                  <a:schemeClr val="tx1"/>
                </a:solidFill>
              </a:rPr>
              <a:t>ecosystems - </a:t>
            </a:r>
            <a:r>
              <a:rPr lang="en-US" sz="2000" b="1" dirty="0">
                <a:solidFill>
                  <a:schemeClr val="tx1"/>
                </a:solidFill>
              </a:rPr>
              <a:t>3.7.3 Evolution may lead to speciation (</a:t>
            </a:r>
            <a:r>
              <a:rPr lang="en-US" sz="2000" b="1" dirty="0" smtClean="0">
                <a:solidFill>
                  <a:schemeClr val="tx1"/>
                </a:solidFill>
              </a:rPr>
              <a:t>p456)</a:t>
            </a:r>
            <a:endParaRPr lang="en-US" sz="2000" b="1" dirty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9048" t="20656" r="78040" b="23241"/>
          <a:stretch/>
        </p:blipFill>
        <p:spPr>
          <a:xfrm>
            <a:off x="4504271" y="923524"/>
            <a:ext cx="1139867" cy="22012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11192" t="20641" r="59310" b="19913"/>
          <a:stretch/>
        </p:blipFill>
        <p:spPr>
          <a:xfrm>
            <a:off x="9451210" y="998561"/>
            <a:ext cx="2373940" cy="212621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1685" y="741978"/>
            <a:ext cx="5462453" cy="2915621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describe </a:t>
            </a:r>
            <a:r>
              <a:rPr lang="en-US" sz="1400" b="1" dirty="0" err="1" smtClean="0"/>
              <a:t>stabilising</a:t>
            </a:r>
            <a:r>
              <a:rPr lang="en-US" sz="1400" b="1" dirty="0" smtClean="0"/>
              <a:t> selection?</a:t>
            </a:r>
            <a:endParaRPr lang="en-GB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836917" y="741979"/>
            <a:ext cx="6148253" cy="2915619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describe directional selection?</a:t>
            </a:r>
            <a:endParaRPr lang="en-GB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81685" y="3817620"/>
            <a:ext cx="5462453" cy="2839305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describe disruptive selection?</a:t>
            </a:r>
            <a:endParaRPr lang="en-GB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5836917" y="3817619"/>
            <a:ext cx="6148253" cy="2839305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Explain how selection has occurred in the peppered moth:</a:t>
            </a:r>
            <a:endParaRPr lang="en-GB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024" y="4167931"/>
            <a:ext cx="1320114" cy="10693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091" y="5397292"/>
            <a:ext cx="1363047" cy="113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75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181685" y="756560"/>
            <a:ext cx="5350435" cy="100366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smtClean="0"/>
              <a:t>How does selection affect allelic frequencies?</a:t>
            </a:r>
            <a:endParaRPr lang="en-GB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Topic 7: Genetics</a:t>
            </a:r>
            <a:r>
              <a:rPr lang="en-US" sz="2000" b="1" dirty="0">
                <a:solidFill>
                  <a:schemeClr val="tx1"/>
                </a:solidFill>
              </a:rPr>
              <a:t>, populations, evolution and </a:t>
            </a:r>
            <a:r>
              <a:rPr lang="en-US" sz="2000" b="1" dirty="0" smtClean="0">
                <a:solidFill>
                  <a:schemeClr val="tx1"/>
                </a:solidFill>
              </a:rPr>
              <a:t>ecosystems - 3.7.3 </a:t>
            </a:r>
            <a:r>
              <a:rPr lang="en-US" sz="2000" b="1" dirty="0">
                <a:solidFill>
                  <a:schemeClr val="tx1"/>
                </a:solidFill>
              </a:rPr>
              <a:t>Evolution may lead to </a:t>
            </a:r>
            <a:r>
              <a:rPr lang="en-US" sz="2000" b="1" dirty="0" smtClean="0">
                <a:solidFill>
                  <a:schemeClr val="tx1"/>
                </a:solidFill>
              </a:rPr>
              <a:t>speciation (p460)</a:t>
            </a:r>
            <a:endParaRPr lang="en-US" sz="2000" b="1" dirty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685" y="2880360"/>
            <a:ext cx="5350435" cy="150566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are new species formed?</a:t>
            </a:r>
            <a:endParaRPr lang="en-GB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81685" y="4503420"/>
            <a:ext cx="5350435" cy="214884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do populations become geographically isolated?</a:t>
            </a:r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715000" y="756560"/>
            <a:ext cx="6270171" cy="274102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Describe </a:t>
            </a:r>
            <a:r>
              <a:rPr lang="en-US" sz="1400" b="1" smtClean="0"/>
              <a:t>allopatric speciation: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81685" y="1808120"/>
            <a:ext cx="5350435" cy="100366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is a species?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714999" y="3649982"/>
            <a:ext cx="6270171" cy="300227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Describe sympatric speciation: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86040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1359</Words>
  <Application>Microsoft Macintosh PowerPoint</Application>
  <PresentationFormat>Widescreen</PresentationFormat>
  <Paragraphs>230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Calibri Light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J M Booth</dc:creator>
  <cp:lastModifiedBy>Miss J M Booth</cp:lastModifiedBy>
  <cp:revision>77</cp:revision>
  <dcterms:created xsi:type="dcterms:W3CDTF">2016-03-19T16:01:33Z</dcterms:created>
  <dcterms:modified xsi:type="dcterms:W3CDTF">2016-06-03T18:08:01Z</dcterms:modified>
</cp:coreProperties>
</file>