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76" r:id="rId4"/>
    <p:sldId id="277" r:id="rId5"/>
    <p:sldId id="284" r:id="rId6"/>
    <p:sldId id="278" r:id="rId7"/>
    <p:sldId id="279" r:id="rId8"/>
    <p:sldId id="281" r:id="rId9"/>
    <p:sldId id="285" r:id="rId10"/>
    <p:sldId id="286" r:id="rId11"/>
    <p:sldId id="287" r:id="rId12"/>
    <p:sldId id="282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60"/>
    <p:restoredTop sz="94213"/>
  </p:normalViewPr>
  <p:slideViewPr>
    <p:cSldViewPr snapToGrid="0" snapToObjects="1">
      <p:cViewPr>
        <p:scale>
          <a:sx n="82" d="100"/>
          <a:sy n="82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3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3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4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8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1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8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8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7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3121" y="687286"/>
            <a:ext cx="4057806" cy="154676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Section 3.5: </a:t>
            </a:r>
            <a:r>
              <a:rPr lang="en-US" sz="1600" dirty="0">
                <a:solidFill>
                  <a:schemeClr val="tx1"/>
                </a:solidFill>
              </a:rPr>
              <a:t>Energy transfers in and between organisms 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3.5.1 Photosynthesis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3.5.2 Respiration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3.5.3 Energy and ecosystems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3.5.4 Nutrient cycles</a:t>
            </a:r>
          </a:p>
          <a:p>
            <a:pPr lvl="0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US" sz="2400" b="1" dirty="0" smtClean="0"/>
              <a:t>A2 Level Paper 2 and 3 - Topics 5-8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38451" y="687286"/>
            <a:ext cx="4057806" cy="154676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Section 3.7: </a:t>
            </a:r>
            <a:r>
              <a:rPr lang="en-US" sz="1600" dirty="0">
                <a:solidFill>
                  <a:schemeClr val="tx1"/>
                </a:solidFill>
              </a:rPr>
              <a:t>Genetics, populations, evolution and ecosystems 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3.7.1 Inheritance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3.7.2 Populations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3.7.3 Evolution may lead to speciation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3.7.4 Populations in ecosystems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066" y="2327566"/>
            <a:ext cx="5325497" cy="43537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Section 3.6 </a:t>
            </a:r>
            <a:r>
              <a:rPr lang="en-US" sz="1600" dirty="0">
                <a:solidFill>
                  <a:schemeClr val="tx1"/>
                </a:solidFill>
              </a:rPr>
              <a:t>Organisms respond to changes in their internal and external environments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3.6.1 </a:t>
            </a:r>
            <a:r>
              <a:rPr lang="en-US" sz="1600" dirty="0">
                <a:solidFill>
                  <a:schemeClr val="tx1"/>
                </a:solidFill>
              </a:rPr>
              <a:t>Stimuli, both internal and external, are detected and lead to a response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3.6.1.1 Survival and response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3.6.1.2 Receptors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3.6.1.3 Control of heart rate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3.6.2 Nervous co-ordination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3.6.2.1 Nerve impulses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3.6.2.2 Synaptic transmission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3.6.3 Skeletal muscles </a:t>
            </a:r>
            <a:r>
              <a:rPr lang="en-US" sz="1600" dirty="0">
                <a:solidFill>
                  <a:schemeClr val="tx1"/>
                </a:solidFill>
              </a:rPr>
              <a:t>are stimulated to contract by nerves and act as effectors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3.6.4 Homeostasis </a:t>
            </a:r>
            <a:r>
              <a:rPr lang="en-US" sz="1600" dirty="0">
                <a:solidFill>
                  <a:schemeClr val="tx1"/>
                </a:solidFill>
              </a:rPr>
              <a:t>is the maintenance of a stable internal environment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3.6.4.1 Principles of homeostasis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3.6.4.2 Control of blood glucose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concentration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3.6.4.3 Control of blood water potential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5327" y="2327566"/>
            <a:ext cx="5424054" cy="4343399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</a:rPr>
              <a:t>Section 3.8 The control of gene expression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3.8.1 </a:t>
            </a:r>
            <a:r>
              <a:rPr lang="en-US" sz="1600" dirty="0">
                <a:solidFill>
                  <a:schemeClr val="accent5"/>
                </a:solidFill>
              </a:rPr>
              <a:t>Alteration of the sequence of bases in DNA can alter the structure of proteins 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3.8.2 Gene expression is controlled by a number of features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3.8.2.1 </a:t>
            </a:r>
            <a:r>
              <a:rPr lang="en-US" sz="1600" dirty="0">
                <a:solidFill>
                  <a:schemeClr val="accent5"/>
                </a:solidFill>
              </a:rPr>
              <a:t>Most of a cell’s DNA is not translated 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3.8.2.2 Regulation </a:t>
            </a:r>
            <a:r>
              <a:rPr lang="en-US" sz="1600" dirty="0">
                <a:solidFill>
                  <a:schemeClr val="accent5"/>
                </a:solidFill>
              </a:rPr>
              <a:t>of transcription and translation </a:t>
            </a:r>
            <a:endParaRPr lang="en-US" sz="1600" dirty="0" smtClean="0">
              <a:solidFill>
                <a:schemeClr val="accent5"/>
              </a:solidFill>
            </a:endParaRPr>
          </a:p>
          <a:p>
            <a:r>
              <a:rPr lang="en-US" sz="1600" dirty="0" smtClean="0">
                <a:solidFill>
                  <a:schemeClr val="accent5"/>
                </a:solidFill>
              </a:rPr>
              <a:t>3.8.2.3 Gene expression and cancer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3.8.3 Using genome projects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3.8.4 </a:t>
            </a:r>
            <a:r>
              <a:rPr lang="en-US" sz="1600" dirty="0">
                <a:solidFill>
                  <a:schemeClr val="accent5"/>
                </a:solidFill>
              </a:rPr>
              <a:t>Gene technologies allow the study and alteration of gene function allowing a better understanding of organism function and the design of new industrial and medical processes 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3.8.4.1 Recombinant DNA technology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3.8.4.2 </a:t>
            </a:r>
            <a:r>
              <a:rPr lang="en-US" sz="1600" dirty="0">
                <a:solidFill>
                  <a:schemeClr val="accent5"/>
                </a:solidFill>
              </a:rPr>
              <a:t>Differences in DNA between individuals of the same species can be exploited for </a:t>
            </a:r>
            <a:r>
              <a:rPr lang="en-US" sz="1600" dirty="0" smtClean="0">
                <a:solidFill>
                  <a:schemeClr val="accent5"/>
                </a:solidFill>
              </a:rPr>
              <a:t>identification and </a:t>
            </a:r>
            <a:r>
              <a:rPr lang="en-US" sz="1600" dirty="0">
                <a:solidFill>
                  <a:schemeClr val="accent5"/>
                </a:solidFill>
              </a:rPr>
              <a:t>diagnosis of heritable conditions 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3.8.4.3 Genetic fingerprinting</a:t>
            </a:r>
          </a:p>
          <a:p>
            <a:endParaRPr lang="en-US" sz="1600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846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756560"/>
            <a:ext cx="5459697" cy="2274023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Describe the polymerase chain reaction and </a:t>
            </a:r>
            <a:r>
              <a:rPr lang="en-US" sz="1400" b="1" smtClean="0"/>
              <a:t>what the process requires: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- 3.8.4.1 </a:t>
            </a:r>
            <a:r>
              <a:rPr lang="en-US" sz="2000" b="1" dirty="0">
                <a:solidFill>
                  <a:schemeClr val="tx1"/>
                </a:solidFill>
              </a:rPr>
              <a:t>Recombinant DNA </a:t>
            </a:r>
            <a:r>
              <a:rPr lang="en-US" sz="2000" b="1" dirty="0" smtClean="0">
                <a:solidFill>
                  <a:schemeClr val="tx1"/>
                </a:solidFill>
              </a:rPr>
              <a:t>technology – In vitro </a:t>
            </a:r>
            <a:r>
              <a:rPr lang="en-US" sz="2000" b="1" dirty="0">
                <a:solidFill>
                  <a:schemeClr val="tx1"/>
                </a:solidFill>
              </a:rPr>
              <a:t>gene cloning (p540)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684" y="3182985"/>
            <a:ext cx="5459698" cy="340069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smtClean="0"/>
              <a:t>Explain how the polymerase chain reaction is carried out: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27363" y="756560"/>
            <a:ext cx="6157808" cy="2613657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the advantages and disadvantages of in vitro cloning: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827363" y="3522619"/>
            <a:ext cx="6157808" cy="306106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the advantages and disadvantages of in vivo cloning: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- 3.8.4.1 </a:t>
            </a:r>
            <a:r>
              <a:rPr lang="en-US" sz="2000" b="1" dirty="0">
                <a:solidFill>
                  <a:schemeClr val="tx1"/>
                </a:solidFill>
              </a:rPr>
              <a:t>Recombinant DNA </a:t>
            </a:r>
            <a:r>
              <a:rPr lang="en-US" sz="2000" b="1" dirty="0" smtClean="0">
                <a:solidFill>
                  <a:schemeClr val="tx1"/>
                </a:solidFill>
              </a:rPr>
              <a:t>technology (p542)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18857" y="756560"/>
            <a:ext cx="8066315" cy="2613657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Give some benefits of recombinant DNA technology: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918857" y="3522619"/>
            <a:ext cx="8066313" cy="306106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Give some risks of recombinant DNA technology: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81686" y="756559"/>
            <a:ext cx="3554291" cy="582712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severe </a:t>
            </a:r>
            <a:r>
              <a:rPr lang="en-US" sz="1400" b="1" dirty="0" smtClean="0"/>
              <a:t>combined </a:t>
            </a:r>
            <a:r>
              <a:rPr lang="en-US" sz="1400" b="1" dirty="0" smtClean="0"/>
              <a:t>immunodeficiency could be treated using gene therapy: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649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1050474"/>
            <a:ext cx="5878873" cy="168129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describe what DNA probes are and explain how they work?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69341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- 3.8.4.2 </a:t>
            </a:r>
            <a:r>
              <a:rPr lang="en-US" sz="2000" b="1" dirty="0">
                <a:solidFill>
                  <a:schemeClr val="tx1"/>
                </a:solidFill>
              </a:rPr>
              <a:t>Differences in DNA between individuals of the same species can be exploited for </a:t>
            </a:r>
            <a:r>
              <a:rPr lang="en-US" sz="2000" b="1" dirty="0" smtClean="0">
                <a:solidFill>
                  <a:schemeClr val="tx1"/>
                </a:solidFill>
              </a:rPr>
              <a:t>identification </a:t>
            </a:r>
            <a:r>
              <a:rPr lang="en-US" sz="2000" b="1" dirty="0">
                <a:solidFill>
                  <a:schemeClr val="tx1"/>
                </a:solidFill>
              </a:rPr>
              <a:t>and diagnosis of heritable conditions </a:t>
            </a:r>
            <a:r>
              <a:rPr lang="en-US" sz="2000" b="1" dirty="0" smtClean="0">
                <a:solidFill>
                  <a:schemeClr val="tx1"/>
                </a:solidFill>
              </a:rPr>
              <a:t>(p545)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06298" y="1050473"/>
            <a:ext cx="5878873" cy="5428704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DNA </a:t>
            </a:r>
            <a:r>
              <a:rPr lang="en-US" sz="1400" b="1" dirty="0" err="1" smtClean="0"/>
              <a:t>hybridisation</a:t>
            </a:r>
            <a:r>
              <a:rPr lang="en-US" sz="1400" b="1" dirty="0" smtClean="0"/>
              <a:t> is used to locate specific alleles of genes? Can you </a:t>
            </a:r>
            <a:r>
              <a:rPr lang="en-US" sz="1400" b="1" dirty="0" err="1" smtClean="0"/>
              <a:t>summarise</a:t>
            </a:r>
            <a:r>
              <a:rPr lang="en-US" sz="1400" b="1" dirty="0" smtClean="0"/>
              <a:t> the process using diagrams?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81684" y="2821578"/>
            <a:ext cx="5878873" cy="2616923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is genetic screening? Can you describe how labelled DNA probes could be used to screen for heritable conditions or health risks and could be used for </a:t>
            </a:r>
            <a:r>
              <a:rPr lang="en-US" sz="1400" b="1" dirty="0" err="1" smtClean="0"/>
              <a:t>personalised</a:t>
            </a:r>
            <a:r>
              <a:rPr lang="en-US" sz="1400" b="1" dirty="0" smtClean="0"/>
              <a:t> medicine? 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81683" y="5528310"/>
            <a:ext cx="5878873" cy="950867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consider the use of genetic screening in genetic counselling?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169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815343"/>
            <a:ext cx="5878873" cy="1508364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is genetic fingerprinting?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4195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- 3.8.4.3 </a:t>
            </a:r>
            <a:r>
              <a:rPr lang="en-US" sz="2000" b="1" dirty="0">
                <a:solidFill>
                  <a:schemeClr val="tx1"/>
                </a:solidFill>
              </a:rPr>
              <a:t>Genetic </a:t>
            </a:r>
            <a:r>
              <a:rPr lang="en-US" sz="2000" b="1" dirty="0" smtClean="0">
                <a:solidFill>
                  <a:schemeClr val="tx1"/>
                </a:solidFill>
              </a:rPr>
              <a:t>fingerprinting (p550)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683" y="2403721"/>
            <a:ext cx="5878873" cy="1508364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how the technique of </a:t>
            </a:r>
            <a:r>
              <a:rPr lang="en-US" sz="1400" b="1" smtClean="0"/>
              <a:t>gel electrophoresis works: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106298" y="815343"/>
            <a:ext cx="5878873" cy="582058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how the technique of genetic fingerprinting is carried out: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Extraction:</a:t>
            </a:r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Digestion:</a:t>
            </a:r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Separation:</a:t>
            </a:r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 err="1" smtClean="0"/>
              <a:t>Hybridisation</a:t>
            </a:r>
            <a:r>
              <a:rPr lang="en-US" sz="1400" b="1" dirty="0" smtClean="0"/>
              <a:t>:</a:t>
            </a:r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Development: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81682" y="3992099"/>
            <a:ext cx="5878873" cy="1154667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How are the results of genetic fingerprinting be interpreted?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81681" y="5226780"/>
            <a:ext cx="5878873" cy="140915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are some uses of genetic fingerprinting?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09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756560"/>
            <a:ext cx="5007535" cy="589570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describe the types of gene mutation? </a:t>
            </a:r>
          </a:p>
          <a:p>
            <a:endParaRPr lang="en-US" sz="1400" b="1" dirty="0"/>
          </a:p>
          <a:p>
            <a:r>
              <a:rPr lang="en-US" sz="1400" b="1" dirty="0" smtClean="0"/>
              <a:t>Substitution: 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	Silent: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	</a:t>
            </a:r>
          </a:p>
          <a:p>
            <a:r>
              <a:rPr lang="en-US" sz="1400" b="1" dirty="0"/>
              <a:t>	</a:t>
            </a:r>
            <a:r>
              <a:rPr lang="en-US" sz="1400" b="1" dirty="0" smtClean="0"/>
              <a:t>Missense:</a:t>
            </a:r>
          </a:p>
          <a:p>
            <a:endParaRPr lang="en-US" sz="1400" b="1" dirty="0" smtClean="0"/>
          </a:p>
          <a:p>
            <a:endParaRPr lang="en-US" sz="1400" b="1" dirty="0"/>
          </a:p>
          <a:p>
            <a:r>
              <a:rPr lang="en-US" sz="1400" b="1" dirty="0" smtClean="0"/>
              <a:t>	Nonsense:</a:t>
            </a:r>
          </a:p>
          <a:p>
            <a:endParaRPr lang="en-US" sz="1400" b="1" dirty="0"/>
          </a:p>
          <a:p>
            <a:r>
              <a:rPr lang="en-US" sz="1400" b="1" dirty="0" smtClean="0"/>
              <a:t>Deletion: </a:t>
            </a:r>
          </a:p>
          <a:p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Addition: </a:t>
            </a:r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Duplication:</a:t>
            </a:r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Inversion:</a:t>
            </a:r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Translocation: </a:t>
            </a:r>
            <a:r>
              <a:rPr lang="en-US" sz="1400" b="1" dirty="0"/>
              <a:t>	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Topic 8: The </a:t>
            </a:r>
            <a:r>
              <a:rPr lang="en-US" sz="1600" b="1" dirty="0">
                <a:solidFill>
                  <a:schemeClr val="tx1"/>
                </a:solidFill>
              </a:rPr>
              <a:t>control of gene </a:t>
            </a:r>
            <a:r>
              <a:rPr lang="en-US" sz="1600" b="1" dirty="0" smtClean="0">
                <a:solidFill>
                  <a:schemeClr val="tx1"/>
                </a:solidFill>
              </a:rPr>
              <a:t>expression - 3.8.1 </a:t>
            </a:r>
            <a:r>
              <a:rPr lang="en-US" sz="1600" b="1" dirty="0">
                <a:solidFill>
                  <a:schemeClr val="tx1"/>
                </a:solidFill>
              </a:rPr>
              <a:t>Alteration of the sequence of bases in DNA can alter the structure of proteins </a:t>
            </a:r>
            <a:r>
              <a:rPr lang="en-US" sz="1600" b="1" dirty="0" smtClean="0">
                <a:solidFill>
                  <a:schemeClr val="tx1"/>
                </a:solidFill>
              </a:rPr>
              <a:t> (p500)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49240" y="756560"/>
            <a:ext cx="6635931" cy="175804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are mutagenic agents? What do they do? 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349239" y="2565222"/>
            <a:ext cx="6635931" cy="175804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smtClean="0"/>
              <a:t>Explain why some mutations do not result in a changed amino acid sequence: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49238" y="4373884"/>
            <a:ext cx="6635931" cy="227837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</a:t>
            </a:r>
            <a:r>
              <a:rPr lang="en-US" sz="1400" b="1" dirty="0"/>
              <a:t>how each type of gene mutation results in different amino acid sequences in </a:t>
            </a:r>
            <a:r>
              <a:rPr lang="en-US" sz="1400" b="1" dirty="0" smtClean="0"/>
              <a:t>polypeptides</a:t>
            </a:r>
            <a:r>
              <a:rPr lang="en-US" sz="14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3019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756560"/>
            <a:ext cx="5693335" cy="88936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is a totipotent cell?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- 3.8.2.1 </a:t>
            </a:r>
            <a:r>
              <a:rPr lang="en-US" sz="2000" b="1" dirty="0">
                <a:solidFill>
                  <a:schemeClr val="tx1"/>
                </a:solidFill>
              </a:rPr>
              <a:t>Most of a cell’s DNA is not translated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en-US" sz="2000" b="1" smtClean="0">
                <a:solidFill>
                  <a:schemeClr val="tx1"/>
                </a:solidFill>
              </a:rPr>
              <a:t>p504)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6096" y="756560"/>
            <a:ext cx="5899075" cy="118654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how cells lose their </a:t>
            </a:r>
            <a:r>
              <a:rPr lang="en-US" sz="1400" b="1" dirty="0" err="1" smtClean="0"/>
              <a:t>totipotency</a:t>
            </a:r>
            <a:r>
              <a:rPr lang="en-US" sz="1400" b="1" dirty="0" smtClean="0"/>
              <a:t> and become </a:t>
            </a:r>
            <a:r>
              <a:rPr lang="en-US" sz="1400" b="1" dirty="0" err="1" smtClean="0"/>
              <a:t>specialised</a:t>
            </a:r>
            <a:r>
              <a:rPr lang="en-US" sz="1400" b="1" dirty="0" smtClean="0"/>
              <a:t>: 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81685" y="1798322"/>
            <a:ext cx="5693336" cy="158495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Describe cell differentiation and cell </a:t>
            </a:r>
            <a:r>
              <a:rPr lang="en-US" sz="1400" b="1" dirty="0" err="1" smtClean="0"/>
              <a:t>specialisation</a:t>
            </a:r>
            <a:r>
              <a:rPr lang="en-US" sz="1400" b="1" dirty="0" smtClean="0"/>
              <a:t>: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083428" y="2095502"/>
            <a:ext cx="5901743" cy="329945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Describe the origins and types of stem cells. Explain the difference between totipotent, pluripotent, multipotent and </a:t>
            </a:r>
            <a:r>
              <a:rPr lang="en-US" sz="1400" b="1" dirty="0" err="1" smtClean="0"/>
              <a:t>unipotent</a:t>
            </a:r>
            <a:r>
              <a:rPr lang="en-US" sz="1400" b="1" dirty="0" smtClean="0"/>
              <a:t>. 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083427" y="5547362"/>
            <a:ext cx="5901743" cy="110489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are </a:t>
            </a:r>
            <a:r>
              <a:rPr lang="en-US" sz="1400" b="1" smtClean="0"/>
              <a:t>induced pluripotent stem cells?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81685" y="3535682"/>
            <a:ext cx="5720058" cy="185927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how pluripotent stem cells can be used to treat human disorders: 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54962" y="5547362"/>
            <a:ext cx="5720058" cy="110489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Explain the growth of plant tissue cultures: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052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756560"/>
            <a:ext cx="5761915" cy="582712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</a:t>
            </a:r>
            <a:r>
              <a:rPr lang="en-US" sz="1400" b="1" dirty="0" err="1" smtClean="0"/>
              <a:t>oestrogen</a:t>
            </a:r>
            <a:r>
              <a:rPr lang="en-US" sz="1400" b="1" dirty="0" smtClean="0"/>
              <a:t> affects gene transcription? Draw a diagram in your answer to help you explain.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- 3.8.2.2 </a:t>
            </a:r>
            <a:r>
              <a:rPr lang="en-US" sz="2000" b="1" dirty="0">
                <a:solidFill>
                  <a:schemeClr val="tx1"/>
                </a:solidFill>
              </a:rPr>
              <a:t>Regulation of transcription and </a:t>
            </a:r>
            <a:r>
              <a:rPr lang="en-US" sz="2000" b="1" dirty="0" smtClean="0">
                <a:solidFill>
                  <a:schemeClr val="tx1"/>
                </a:solidFill>
              </a:rPr>
              <a:t>translation (p510)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3428" y="756560"/>
            <a:ext cx="5761915" cy="196378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is small interfering RNA?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083427" y="2872742"/>
            <a:ext cx="5761915" cy="371093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How does small interfering RNA affect gene expression?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919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6" y="756560"/>
            <a:ext cx="4400149" cy="110081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What is meant </a:t>
            </a:r>
            <a:r>
              <a:rPr lang="en-US" sz="1400" b="1" smtClean="0"/>
              <a:t>by epigenetics? 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- 3.8.2.2 </a:t>
            </a:r>
            <a:r>
              <a:rPr lang="en-US" sz="2000" b="1" dirty="0">
                <a:solidFill>
                  <a:schemeClr val="tx1"/>
                </a:solidFill>
              </a:rPr>
              <a:t>Regulation of transcription and </a:t>
            </a:r>
            <a:r>
              <a:rPr lang="en-US" sz="2000" b="1" dirty="0" smtClean="0">
                <a:solidFill>
                  <a:schemeClr val="tx1"/>
                </a:solidFill>
              </a:rPr>
              <a:t>translation (p513)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685" y="1940248"/>
            <a:ext cx="4400150" cy="184403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describe the nature of the epigenome? 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691921" y="747105"/>
            <a:ext cx="4686769" cy="1831203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the effect of epigenetic factors on DNA and histones?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81685" y="3821165"/>
            <a:ext cx="4400150" cy="2853953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the effects of </a:t>
            </a:r>
            <a:r>
              <a:rPr lang="en-US" sz="1400" b="1" smtClean="0"/>
              <a:t>decreased acetylation of histones?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691921" y="3821165"/>
            <a:ext cx="4686769" cy="2853954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the effects of increased methylation of DNA?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9578716" y="734040"/>
            <a:ext cx="2406456" cy="269114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How is it thought that epigenetic inheritance </a:t>
            </a:r>
            <a:r>
              <a:rPr lang="en-US" sz="1400" b="1" smtClean="0"/>
              <a:t>takes place?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578717" y="3425186"/>
            <a:ext cx="2406454" cy="3249933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How could epigenetics and disease be linked? How might diseases be treated with epigenetic therapy? </a:t>
            </a:r>
            <a:endParaRPr lang="en-GB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921" y="2667425"/>
            <a:ext cx="2952709" cy="106462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691921" y="2667425"/>
            <a:ext cx="4686769" cy="1116859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132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756559"/>
            <a:ext cx="4914971" cy="3663039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distinguish between benign and malignant </a:t>
            </a:r>
            <a:r>
              <a:rPr lang="en-US" sz="1400" b="1" dirty="0" err="1" smtClean="0"/>
              <a:t>tumours</a:t>
            </a:r>
            <a:r>
              <a:rPr lang="en-US" sz="1400" b="1" dirty="0" smtClean="0"/>
              <a:t>? 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- 3.8.2.3 </a:t>
            </a:r>
            <a:r>
              <a:rPr lang="en-US" sz="2000" b="1" dirty="0">
                <a:solidFill>
                  <a:schemeClr val="tx1"/>
                </a:solidFill>
              </a:rPr>
              <a:t>Gene expression and </a:t>
            </a:r>
            <a:r>
              <a:rPr lang="en-US" sz="2000" b="1" dirty="0" smtClean="0">
                <a:solidFill>
                  <a:schemeClr val="tx1"/>
                </a:solidFill>
              </a:rPr>
              <a:t>cancer (p519)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879" y="756559"/>
            <a:ext cx="6764291" cy="3663039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the role of oncogenes and </a:t>
            </a:r>
            <a:r>
              <a:rPr lang="en-US" sz="1400" b="1" dirty="0" err="1" smtClean="0"/>
              <a:t>tumour</a:t>
            </a:r>
            <a:r>
              <a:rPr lang="en-US" sz="1400" b="1" dirty="0" smtClean="0"/>
              <a:t> suppressor genes in the development of </a:t>
            </a:r>
            <a:r>
              <a:rPr lang="en-US" sz="1400" b="1" dirty="0" err="1" smtClean="0"/>
              <a:t>tumours</a:t>
            </a:r>
            <a:r>
              <a:rPr lang="en-US" sz="1400" b="1" dirty="0" smtClean="0"/>
              <a:t>?? 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644946" y="4571999"/>
            <a:ext cx="5340224" cy="2092602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increased </a:t>
            </a:r>
            <a:r>
              <a:rPr lang="en-US" sz="1400" b="1" dirty="0" err="1" smtClean="0"/>
              <a:t>oestrogen</a:t>
            </a:r>
            <a:r>
              <a:rPr lang="en-US" sz="1400" b="1" dirty="0" smtClean="0"/>
              <a:t> levels can cause breast cancer?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81684" y="4571999"/>
            <a:ext cx="6310555" cy="209260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the effects of abnormal methylation of </a:t>
            </a:r>
            <a:r>
              <a:rPr lang="en-US" sz="1400" b="1" dirty="0" err="1" smtClean="0"/>
              <a:t>tumour</a:t>
            </a:r>
            <a:r>
              <a:rPr lang="en-US" sz="1400" b="1" dirty="0" smtClean="0"/>
              <a:t> suppressor genes and oncogenes?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421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756560"/>
            <a:ext cx="3309659" cy="211727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Outline the importance </a:t>
            </a:r>
            <a:r>
              <a:rPr lang="en-US" sz="1400" b="1" smtClean="0"/>
              <a:t>of genome sequencing projects: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- 3.8.3 </a:t>
            </a:r>
            <a:r>
              <a:rPr lang="en-US" sz="2000" b="1" dirty="0">
                <a:solidFill>
                  <a:schemeClr val="tx1"/>
                </a:solidFill>
              </a:rPr>
              <a:t>Using genome </a:t>
            </a:r>
            <a:r>
              <a:rPr lang="en-US" sz="2000" b="1" dirty="0" smtClean="0">
                <a:solidFill>
                  <a:schemeClr val="tx1"/>
                </a:solidFill>
              </a:rPr>
              <a:t>projects (p525)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685" y="3026233"/>
            <a:ext cx="3309659" cy="3540822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Describe the nature of the proteome: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782290" y="756560"/>
            <a:ext cx="3906982" cy="5810494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Describe how to determine the genome and proteome of </a:t>
            </a:r>
            <a:r>
              <a:rPr lang="en-US" sz="1400" b="1" smtClean="0"/>
              <a:t>simple organisms: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980218" y="756559"/>
            <a:ext cx="4004953" cy="581049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Describe how to determine the genome and proteome of complex organisms: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24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756560"/>
            <a:ext cx="5017331" cy="237852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the main stages of </a:t>
            </a:r>
            <a:r>
              <a:rPr lang="en-US" sz="1400" b="1" smtClean="0"/>
              <a:t>DNA technology?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- 3.8.4.1 </a:t>
            </a:r>
            <a:r>
              <a:rPr lang="en-US" sz="2000" b="1" dirty="0">
                <a:solidFill>
                  <a:schemeClr val="tx1"/>
                </a:solidFill>
              </a:rPr>
              <a:t>Recombinant DNA </a:t>
            </a:r>
            <a:r>
              <a:rPr lang="en-US" sz="2000" b="1" dirty="0" smtClean="0">
                <a:solidFill>
                  <a:schemeClr val="tx1"/>
                </a:solidFill>
              </a:rPr>
              <a:t>technology (p530)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686" y="3287488"/>
            <a:ext cx="5017330" cy="3296192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reverse transcriptase can be used </a:t>
            </a:r>
            <a:r>
              <a:rPr lang="en-US" sz="1400" b="1" smtClean="0"/>
              <a:t>to isolate a gene?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381897" y="756560"/>
            <a:ext cx="6603274" cy="253092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restriction endonucleases can be used to isolate a gene?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381897" y="3439890"/>
            <a:ext cx="6603274" cy="314379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a gene machine can be used to manufacture a gene?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5004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81685" y="2123268"/>
            <a:ext cx="5346058" cy="4460412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why sticky ends are important and how a DNA fragment can </a:t>
            </a:r>
            <a:r>
              <a:rPr lang="en-US" sz="1400" b="1" smtClean="0"/>
              <a:t>be inserted into a vector?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Topic 8: The </a:t>
            </a:r>
            <a:r>
              <a:rPr lang="en-US" sz="2000" b="1" dirty="0">
                <a:solidFill>
                  <a:schemeClr val="tx1"/>
                </a:solidFill>
              </a:rPr>
              <a:t>control of gene </a:t>
            </a:r>
            <a:r>
              <a:rPr lang="en-US" sz="2000" b="1" dirty="0" smtClean="0">
                <a:solidFill>
                  <a:schemeClr val="tx1"/>
                </a:solidFill>
              </a:rPr>
              <a:t>expression - 3.8.4.1 </a:t>
            </a:r>
            <a:r>
              <a:rPr lang="en-US" sz="2000" b="1" dirty="0">
                <a:solidFill>
                  <a:schemeClr val="tx1"/>
                </a:solidFill>
              </a:rPr>
              <a:t>Recombinant DNA </a:t>
            </a:r>
            <a:r>
              <a:rPr lang="en-US" sz="2000" b="1" dirty="0" smtClean="0">
                <a:solidFill>
                  <a:schemeClr val="tx1"/>
                </a:solidFill>
              </a:rPr>
              <a:t>technology – In vivo </a:t>
            </a:r>
            <a:r>
              <a:rPr lang="en-US" sz="2000" b="1" dirty="0">
                <a:solidFill>
                  <a:schemeClr val="tx1"/>
                </a:solidFill>
              </a:rPr>
              <a:t>gene cloning (p535)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44" t="11610" r="68263" b="17516"/>
          <a:stretch/>
        </p:blipFill>
        <p:spPr>
          <a:xfrm>
            <a:off x="2388107" y="2983680"/>
            <a:ext cx="2800000" cy="360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21530" y="756560"/>
            <a:ext cx="6263641" cy="222712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how the DNA of the vector is introduced into host cells?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721531" y="3136082"/>
            <a:ext cx="6263640" cy="3447598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explain what gene markers are and how they work?</a:t>
            </a:r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Antibiotic resistance markers:</a:t>
            </a:r>
            <a:endParaRPr lang="en-US" sz="1400" b="1" dirty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/>
          </a:p>
          <a:p>
            <a:r>
              <a:rPr lang="en-US" sz="1400" b="1" dirty="0" smtClean="0"/>
              <a:t>Fluorescent markers:</a:t>
            </a:r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Enzyme markers: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81685" y="756559"/>
            <a:ext cx="5346058" cy="124272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How would you prepare the DNA fragment for insertion?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1764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1137</Words>
  <Application>Microsoft Macintosh PowerPoint</Application>
  <PresentationFormat>Widescreen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J M Booth</dc:creator>
  <cp:lastModifiedBy>Miss J M Booth</cp:lastModifiedBy>
  <cp:revision>72</cp:revision>
  <dcterms:created xsi:type="dcterms:W3CDTF">2016-03-19T16:01:33Z</dcterms:created>
  <dcterms:modified xsi:type="dcterms:W3CDTF">2016-06-03T18:14:20Z</dcterms:modified>
</cp:coreProperties>
</file>