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4827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6amlRsb1n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rtsandculture.google.com/asset/dance-at-le-moulin-de-la-galette/rQEx7CtGiKE3yg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erre Auguste Renoir, Bal du Moulin de la Galette, 1876, 131x175cm"/>
          <p:cNvSpPr txBox="1"/>
          <p:nvPr/>
        </p:nvSpPr>
        <p:spPr>
          <a:xfrm>
            <a:off x="2035142" y="9241366"/>
            <a:ext cx="974731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2300" b="0">
                <a:latin typeface="Helvetica"/>
                <a:ea typeface="Helvetica"/>
                <a:cs typeface="Helvetica"/>
                <a:sym typeface="Helvetica"/>
              </a:defRPr>
            </a:pPr>
            <a:r>
              <a:t>Pierre Auguste Renoir, </a:t>
            </a:r>
            <a:r>
              <a:rPr i="1"/>
              <a:t>Bal du Moulin de la Galette</a:t>
            </a:r>
            <a:r>
              <a:t>, 1876, 131x175cm</a:t>
            </a:r>
          </a:p>
        </p:txBody>
      </p:sp>
      <p:pic>
        <p:nvPicPr>
          <p:cNvPr id="120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436" y="9326"/>
            <a:ext cx="12275928" cy="9122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hat makes this work Impressionist?"/>
          <p:cNvSpPr txBox="1"/>
          <p:nvPr/>
        </p:nvSpPr>
        <p:spPr>
          <a:xfrm>
            <a:off x="185955" y="133316"/>
            <a:ext cx="529537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914400">
              <a:defRPr sz="2300" b="0">
                <a:latin typeface="Helvetica"/>
                <a:ea typeface="Helvetica"/>
                <a:cs typeface="Helvetica"/>
                <a:sym typeface="Helvetica"/>
              </a:defRPr>
            </a:pPr>
            <a:r>
              <a:t>What makes this work Impressionist?</a:t>
            </a:r>
          </a:p>
          <a:p>
            <a:pPr algn="l" defTabSz="914400"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endParaRPr sz="2300"/>
          </a:p>
        </p:txBody>
      </p:sp>
      <p:pic>
        <p:nvPicPr>
          <p:cNvPr id="123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6138" y="2151530"/>
            <a:ext cx="8333915" cy="619333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Painted outdoors"/>
          <p:cNvSpPr txBox="1"/>
          <p:nvPr/>
        </p:nvSpPr>
        <p:spPr>
          <a:xfrm>
            <a:off x="5468670" y="61417"/>
            <a:ext cx="246278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r>
              <a:t>Painted outdoors</a:t>
            </a:r>
          </a:p>
        </p:txBody>
      </p:sp>
      <p:sp>
        <p:nvSpPr>
          <p:cNvPr id="125" name="A scene of contemporary French life"/>
          <p:cNvSpPr txBox="1"/>
          <p:nvPr/>
        </p:nvSpPr>
        <p:spPr>
          <a:xfrm>
            <a:off x="33070" y="738750"/>
            <a:ext cx="504261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r>
              <a:t>A scene of contemporary French life</a:t>
            </a:r>
          </a:p>
        </p:txBody>
      </p:sp>
      <p:sp>
        <p:nvSpPr>
          <p:cNvPr id="126" name="Renoir depicts a scene of leisure showing a crowd of people dancing and socialising in an open-air dancehall as sunlight falls on the figures."/>
          <p:cNvSpPr txBox="1"/>
          <p:nvPr/>
        </p:nvSpPr>
        <p:spPr>
          <a:xfrm>
            <a:off x="17902" y="8371450"/>
            <a:ext cx="12630330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r>
              <a:t>Renoir depicts a scene of leisure showing a crowd of people dancing and socialising in an open-air dancehall as sunlight falls on the figures.</a:t>
            </a:r>
          </a:p>
        </p:txBody>
      </p:sp>
      <p:sp>
        <p:nvSpPr>
          <p:cNvPr id="127" name="Shadows are shown as patches of blue"/>
          <p:cNvSpPr txBox="1"/>
          <p:nvPr/>
        </p:nvSpPr>
        <p:spPr>
          <a:xfrm>
            <a:off x="5350137" y="723779"/>
            <a:ext cx="546567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r>
              <a:t>Shadows are shown as patches of blue</a:t>
            </a:r>
          </a:p>
        </p:txBody>
      </p:sp>
      <p:sp>
        <p:nvSpPr>
          <p:cNvPr id="128" name="Line"/>
          <p:cNvSpPr/>
          <p:nvPr/>
        </p:nvSpPr>
        <p:spPr>
          <a:xfrm flipH="1">
            <a:off x="4275335" y="1158015"/>
            <a:ext cx="2245454" cy="5893528"/>
          </a:xfrm>
          <a:prstGeom prst="line">
            <a:avLst/>
          </a:prstGeom>
          <a:ln w="508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Line"/>
          <p:cNvSpPr/>
          <p:nvPr/>
        </p:nvSpPr>
        <p:spPr>
          <a:xfrm>
            <a:off x="6891379" y="1190649"/>
            <a:ext cx="415553" cy="2697073"/>
          </a:xfrm>
          <a:prstGeom prst="line">
            <a:avLst/>
          </a:prstGeom>
          <a:ln w="508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0" name="Paint is applied in dabs and gestural…"/>
          <p:cNvSpPr txBox="1"/>
          <p:nvPr/>
        </p:nvSpPr>
        <p:spPr>
          <a:xfrm>
            <a:off x="7238204" y="1151895"/>
            <a:ext cx="5229454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/>
            </a:pPr>
            <a:r>
              <a:t>Paint is applied in dabs and gestural </a:t>
            </a:r>
          </a:p>
          <a:p>
            <a:pPr algn="l">
              <a:defRPr b="0"/>
            </a:pPr>
            <a:r>
              <a:t>strokes</a:t>
            </a:r>
          </a:p>
        </p:txBody>
      </p:sp>
      <p:sp>
        <p:nvSpPr>
          <p:cNvPr id="131" name="Forms are sketched with no hard outlines"/>
          <p:cNvSpPr txBox="1"/>
          <p:nvPr/>
        </p:nvSpPr>
        <p:spPr>
          <a:xfrm>
            <a:off x="156362" y="1432440"/>
            <a:ext cx="573755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r>
              <a:t>Forms are sketched with no hard outlines</a:t>
            </a:r>
          </a:p>
        </p:txBody>
      </p:sp>
      <p:sp>
        <p:nvSpPr>
          <p:cNvPr id="132" name="Line"/>
          <p:cNvSpPr/>
          <p:nvPr/>
        </p:nvSpPr>
        <p:spPr>
          <a:xfrm flipH="1">
            <a:off x="2413537" y="1876449"/>
            <a:ext cx="337643" cy="2612935"/>
          </a:xfrm>
          <a:prstGeom prst="line">
            <a:avLst/>
          </a:prstGeom>
          <a:ln w="508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Bright spots used…"/>
          <p:cNvSpPr txBox="1"/>
          <p:nvPr/>
        </p:nvSpPr>
        <p:spPr>
          <a:xfrm>
            <a:off x="10338871" y="2319213"/>
            <a:ext cx="2607932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Bright spots used</a:t>
            </a:r>
          </a:p>
          <a:p>
            <a:pPr algn="l">
              <a:defRPr b="0"/>
            </a:pPr>
            <a:r>
              <a:t>to show highlights</a:t>
            </a:r>
          </a:p>
          <a:p>
            <a:pPr algn="l">
              <a:defRPr b="0"/>
            </a:pPr>
            <a:r>
              <a:t>and sunshine</a:t>
            </a:r>
          </a:p>
        </p:txBody>
      </p:sp>
      <p:sp>
        <p:nvSpPr>
          <p:cNvPr id="134" name="Line"/>
          <p:cNvSpPr/>
          <p:nvPr/>
        </p:nvSpPr>
        <p:spPr>
          <a:xfrm flipH="1">
            <a:off x="9415471" y="3625603"/>
            <a:ext cx="1806741" cy="2930690"/>
          </a:xfrm>
          <a:prstGeom prst="line">
            <a:avLst/>
          </a:prstGeom>
          <a:ln w="508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Line"/>
          <p:cNvSpPr/>
          <p:nvPr/>
        </p:nvSpPr>
        <p:spPr>
          <a:xfrm flipH="1">
            <a:off x="8221671" y="3611935"/>
            <a:ext cx="2444824" cy="2444825"/>
          </a:xfrm>
          <a:prstGeom prst="line">
            <a:avLst/>
          </a:prstGeom>
          <a:ln w="508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Line"/>
          <p:cNvSpPr/>
          <p:nvPr/>
        </p:nvSpPr>
        <p:spPr>
          <a:xfrm flipH="1">
            <a:off x="7701629" y="3599329"/>
            <a:ext cx="2816788" cy="354234"/>
          </a:xfrm>
          <a:prstGeom prst="line">
            <a:avLst/>
          </a:prstGeom>
          <a:ln w="508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Forms appear soft…"/>
          <p:cNvSpPr txBox="1"/>
          <p:nvPr/>
        </p:nvSpPr>
        <p:spPr>
          <a:xfrm>
            <a:off x="10338871" y="6313735"/>
            <a:ext cx="2607932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Forms appear soft</a:t>
            </a:r>
          </a:p>
          <a:p>
            <a:pPr algn="l">
              <a:defRPr b="0"/>
            </a:pPr>
            <a:r>
              <a:t>and hazy</a:t>
            </a:r>
          </a:p>
        </p:txBody>
      </p:sp>
      <p:sp>
        <p:nvSpPr>
          <p:cNvPr id="138" name="Line"/>
          <p:cNvSpPr/>
          <p:nvPr/>
        </p:nvSpPr>
        <p:spPr>
          <a:xfrm flipH="1">
            <a:off x="3024791" y="6903528"/>
            <a:ext cx="7349740" cy="336101"/>
          </a:xfrm>
          <a:prstGeom prst="line">
            <a:avLst/>
          </a:prstGeom>
          <a:ln w="508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Line"/>
          <p:cNvSpPr/>
          <p:nvPr/>
        </p:nvSpPr>
        <p:spPr>
          <a:xfrm flipH="1" flipV="1">
            <a:off x="5676014" y="6261911"/>
            <a:ext cx="4808966" cy="978879"/>
          </a:xfrm>
          <a:prstGeom prst="line">
            <a:avLst/>
          </a:prstGeom>
          <a:ln w="508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Line"/>
          <p:cNvSpPr/>
          <p:nvPr/>
        </p:nvSpPr>
        <p:spPr>
          <a:xfrm flipH="1">
            <a:off x="9336320" y="1594270"/>
            <a:ext cx="1408895" cy="808036"/>
          </a:xfrm>
          <a:prstGeom prst="line">
            <a:avLst/>
          </a:prstGeom>
          <a:ln w="508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animBg="1" advAuto="0"/>
      <p:bldP spid="124" grpId="2" animBg="1" advAuto="0"/>
      <p:bldP spid="125" grpId="3" animBg="1" advAuto="0"/>
      <p:bldP spid="126" grpId="4" animBg="1" advAuto="0"/>
      <p:bldP spid="127" grpId="5" animBg="1" advAuto="0"/>
      <p:bldP spid="128" grpId="6" animBg="1" advAuto="0"/>
      <p:bldP spid="129" grpId="7" animBg="1" advAuto="0"/>
      <p:bldP spid="130" grpId="8" animBg="1" advAuto="0"/>
      <p:bldP spid="131" grpId="10" animBg="1" advAuto="0"/>
      <p:bldP spid="132" grpId="11" animBg="1" advAuto="0"/>
      <p:bldP spid="133" grpId="12" animBg="1" advAuto="0"/>
      <p:bldP spid="134" grpId="13" animBg="1" advAuto="0"/>
      <p:bldP spid="135" grpId="14" animBg="1" advAuto="0"/>
      <p:bldP spid="136" grpId="15" animBg="1" advAuto="0"/>
      <p:bldP spid="137" grpId="16" animBg="1" advAuto="0"/>
      <p:bldP spid="138" grpId="17" animBg="1" advAuto="0"/>
      <p:bldP spid="139" grpId="18" animBg="1" advAuto="0"/>
      <p:bldP spid="140" grpId="9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513" y="128560"/>
            <a:ext cx="7384189" cy="548754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he Moulin de la Galette in the 1800s"/>
          <p:cNvSpPr txBox="1"/>
          <p:nvPr/>
        </p:nvSpPr>
        <p:spPr>
          <a:xfrm>
            <a:off x="215104" y="112217"/>
            <a:ext cx="518464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r>
              <a:t>The Moulin de la Galette in the 1800s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187" y="622158"/>
            <a:ext cx="5012871" cy="3440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22254" y="5736986"/>
            <a:ext cx="2589480" cy="327137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Georges Rivière, art critic and friend…"/>
          <p:cNvSpPr txBox="1"/>
          <p:nvPr/>
        </p:nvSpPr>
        <p:spPr>
          <a:xfrm>
            <a:off x="5227370" y="5723186"/>
            <a:ext cx="5089856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/>
            </a:pPr>
            <a:r>
              <a:t>Georges Rivière, art critic and friend</a:t>
            </a:r>
          </a:p>
          <a:p>
            <a:pPr algn="l">
              <a:defRPr b="0"/>
            </a:pPr>
            <a:r>
              <a:t>of Renoir. </a:t>
            </a:r>
          </a:p>
        </p:txBody>
      </p:sp>
      <p:sp>
        <p:nvSpPr>
          <p:cNvPr id="147" name="Line"/>
          <p:cNvSpPr/>
          <p:nvPr/>
        </p:nvSpPr>
        <p:spPr>
          <a:xfrm flipV="1">
            <a:off x="12509500" y="3132666"/>
            <a:ext cx="1" cy="3271376"/>
          </a:xfrm>
          <a:prstGeom prst="line">
            <a:avLst/>
          </a:prstGeom>
          <a:ln w="76200">
            <a:solidFill>
              <a:schemeClr val="accent6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511" y="5454411"/>
            <a:ext cx="3092986" cy="3836525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noir, Self-Portrait"/>
          <p:cNvSpPr txBox="1"/>
          <p:nvPr/>
        </p:nvSpPr>
        <p:spPr>
          <a:xfrm>
            <a:off x="3322370" y="8675936"/>
            <a:ext cx="277276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/>
            </a:pPr>
            <a:r>
              <a:t>Renoir, </a:t>
            </a:r>
            <a:r>
              <a:rPr i="1"/>
              <a:t>Self-Portrait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  <p:bldP spid="144" grpId="2" animBg="1" advAuto="0"/>
      <p:bldP spid="145" grpId="3" animBg="1" advAuto="0"/>
      <p:bldP spid="146" grpId="4" animBg="1" advAuto="0"/>
      <p:bldP spid="147" grpId="5" animBg="1" advAuto="0"/>
      <p:bldP spid="148" grpId="6" animBg="1" advAuto="0"/>
      <p:bldP spid="149" grpId="7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noir and scenes of Parisian leisure"/>
          <p:cNvSpPr txBox="1"/>
          <p:nvPr/>
        </p:nvSpPr>
        <p:spPr>
          <a:xfrm>
            <a:off x="215104" y="112217"/>
            <a:ext cx="513252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r>
              <a:t>Renoir and scenes of Parisian leisure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422" y="668469"/>
            <a:ext cx="3890825" cy="4795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52254" y="5554193"/>
            <a:ext cx="5217559" cy="4247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59119" y="663866"/>
            <a:ext cx="6670228" cy="4804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1751" y="5549590"/>
            <a:ext cx="5080634" cy="4247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613" y="128560"/>
            <a:ext cx="7384189" cy="548754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martHistory: https://www.youtube.com/watch?v=o6amlRsb1n4"/>
          <p:cNvSpPr txBox="1"/>
          <p:nvPr/>
        </p:nvSpPr>
        <p:spPr>
          <a:xfrm>
            <a:off x="219337" y="9042433"/>
            <a:ext cx="9001964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/>
            </a:pPr>
            <a:r>
              <a:t>SmartHistory: </a:t>
            </a:r>
            <a:r>
              <a:rPr u="sng">
                <a:hlinkClick r:id="rId3"/>
              </a:rPr>
              <a:t>https://www.youtube.com/watch?v=o6amlRsb1n4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26" y="139366"/>
            <a:ext cx="5465599" cy="714627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enoir painted ‘The Swing’ at the same time as…"/>
          <p:cNvSpPr txBox="1"/>
          <p:nvPr/>
        </p:nvSpPr>
        <p:spPr>
          <a:xfrm>
            <a:off x="5678559" y="5732069"/>
            <a:ext cx="7065570" cy="15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/>
            </a:pPr>
            <a:r>
              <a:t>Renoir painted ‘</a:t>
            </a:r>
            <a:r>
              <a:rPr i="1"/>
              <a:t>The Swing</a:t>
            </a:r>
            <a:r>
              <a:t>’ at the same time as</a:t>
            </a:r>
          </a:p>
          <a:p>
            <a:pPr algn="l">
              <a:defRPr b="0"/>
            </a:pPr>
            <a:r>
              <a:t>‘</a:t>
            </a:r>
            <a:r>
              <a:rPr i="1"/>
              <a:t>Bal du Moulin de la Galette</a:t>
            </a:r>
            <a:r>
              <a:t>’, in the garden of the </a:t>
            </a:r>
          </a:p>
          <a:p>
            <a:pPr algn="l">
              <a:defRPr b="0"/>
            </a:pPr>
            <a:r>
              <a:t>house he rented in Montmartre. The same models </a:t>
            </a:r>
          </a:p>
          <a:p>
            <a:pPr algn="l">
              <a:defRPr b="0"/>
            </a:pPr>
            <a:r>
              <a:t>appear in both works.</a:t>
            </a:r>
          </a:p>
        </p:txBody>
      </p:sp>
      <p:sp>
        <p:nvSpPr>
          <p:cNvPr id="161" name="What similarities do they share in terms of subject matter, technique etc?"/>
          <p:cNvSpPr txBox="1"/>
          <p:nvPr/>
        </p:nvSpPr>
        <p:spPr>
          <a:xfrm>
            <a:off x="248970" y="7433818"/>
            <a:ext cx="1250686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r>
              <a:t>What similarities do they share in terms of subject matter, technique etc?</a:t>
            </a:r>
          </a:p>
        </p:txBody>
      </p:sp>
      <p:sp>
        <p:nvSpPr>
          <p:cNvPr id="162" name="https://artsandculture.google.com/asset/dance-at-le-moulin-de-la-galette/rQEx7CtGiKE3yg"/>
          <p:cNvSpPr txBox="1"/>
          <p:nvPr/>
        </p:nvSpPr>
        <p:spPr>
          <a:xfrm>
            <a:off x="210109" y="8384176"/>
            <a:ext cx="1258458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u="sng">
                <a:hlinkClick r:id="rId5"/>
              </a:defRPr>
            </a:lvl1pPr>
          </a:lstStyle>
          <a:p>
            <a:pPr>
              <a:defRPr u="none"/>
            </a:pPr>
            <a:r>
              <a:rPr u="sng">
                <a:hlinkClick r:id="rId5"/>
              </a:rPr>
              <a:t>https://artsandculture.google.com/asset/dance-at-le-moulin-de-la-galette/rQEx7CtGiKE3yg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Custom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Greaney</dc:creator>
  <cp:lastModifiedBy>Daniel Greaney</cp:lastModifiedBy>
  <cp:revision>1</cp:revision>
  <dcterms:modified xsi:type="dcterms:W3CDTF">2018-07-06T12:00:30Z</dcterms:modified>
</cp:coreProperties>
</file>