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4" r:id="rId10"/>
    <p:sldId id="263" r:id="rId11"/>
    <p:sldId id="261" r:id="rId12"/>
    <p:sldId id="265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2202" autoAdjust="0"/>
  </p:normalViewPr>
  <p:slideViewPr>
    <p:cSldViewPr snapToGrid="0">
      <p:cViewPr varScale="1">
        <p:scale>
          <a:sx n="84" d="100"/>
          <a:sy n="84" d="100"/>
        </p:scale>
        <p:origin x="13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D16DB-0DF1-4602-962B-EA132EE6D45D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E0CDCDA5-34A1-449E-BD93-649BBE603E1A}">
      <dgm:prSet phldrT="[Text]"/>
      <dgm:spPr/>
      <dgm:t>
        <a:bodyPr/>
        <a:lstStyle/>
        <a:p>
          <a:r>
            <a:rPr lang="en-GB" dirty="0" smtClean="0"/>
            <a:t>Point</a:t>
          </a:r>
          <a:endParaRPr lang="en-GB" dirty="0"/>
        </a:p>
      </dgm:t>
    </dgm:pt>
    <dgm:pt modelId="{B063E0C3-A61D-4694-80DB-9701FD4D6BEF}" type="parTrans" cxnId="{23ACFBEA-8834-4805-8834-F22981B22CFC}">
      <dgm:prSet/>
      <dgm:spPr/>
      <dgm:t>
        <a:bodyPr/>
        <a:lstStyle/>
        <a:p>
          <a:endParaRPr lang="en-GB"/>
        </a:p>
      </dgm:t>
    </dgm:pt>
    <dgm:pt modelId="{6E14CF2C-A967-4D66-9B92-8B5714C08639}" type="sibTrans" cxnId="{23ACFBEA-8834-4805-8834-F22981B22CFC}">
      <dgm:prSet/>
      <dgm:spPr/>
      <dgm:t>
        <a:bodyPr/>
        <a:lstStyle/>
        <a:p>
          <a:endParaRPr lang="en-GB"/>
        </a:p>
      </dgm:t>
    </dgm:pt>
    <dgm:pt modelId="{B92C4F1A-270E-4331-9C06-F9B8FB0D5784}">
      <dgm:prSet phldrT="[Text]"/>
      <dgm:spPr/>
      <dgm:t>
        <a:bodyPr/>
        <a:lstStyle/>
        <a:p>
          <a:r>
            <a:rPr lang="en-GB" dirty="0" smtClean="0"/>
            <a:t>Because</a:t>
          </a:r>
          <a:endParaRPr lang="en-GB" dirty="0"/>
        </a:p>
      </dgm:t>
    </dgm:pt>
    <dgm:pt modelId="{8F846A01-719C-4002-983D-32F4B52B8CF2}" type="parTrans" cxnId="{3BFC8ED1-ABD3-4340-B4FB-DA8D43048C7F}">
      <dgm:prSet/>
      <dgm:spPr/>
      <dgm:t>
        <a:bodyPr/>
        <a:lstStyle/>
        <a:p>
          <a:endParaRPr lang="en-GB"/>
        </a:p>
      </dgm:t>
    </dgm:pt>
    <dgm:pt modelId="{5E2969B0-C424-4D95-8E9A-15622C910D9F}" type="sibTrans" cxnId="{3BFC8ED1-ABD3-4340-B4FB-DA8D43048C7F}">
      <dgm:prSet/>
      <dgm:spPr/>
      <dgm:t>
        <a:bodyPr/>
        <a:lstStyle/>
        <a:p>
          <a:endParaRPr lang="en-GB"/>
        </a:p>
      </dgm:t>
    </dgm:pt>
    <dgm:pt modelId="{D25CC520-508D-498C-8D12-D317AEB2D0E4}">
      <dgm:prSet phldrT="[Text]"/>
      <dgm:spPr/>
      <dgm:t>
        <a:bodyPr/>
        <a:lstStyle/>
        <a:p>
          <a:r>
            <a:rPr lang="en-GB" dirty="0" smtClean="0"/>
            <a:t>Leading to</a:t>
          </a:r>
          <a:endParaRPr lang="en-GB" dirty="0"/>
        </a:p>
      </dgm:t>
    </dgm:pt>
    <dgm:pt modelId="{5EFE2E12-A770-4795-83CE-BAC93B7116E9}" type="parTrans" cxnId="{2399861C-14CE-4345-81DF-B8FA530A911E}">
      <dgm:prSet/>
      <dgm:spPr/>
      <dgm:t>
        <a:bodyPr/>
        <a:lstStyle/>
        <a:p>
          <a:endParaRPr lang="en-GB"/>
        </a:p>
      </dgm:t>
    </dgm:pt>
    <dgm:pt modelId="{31F43B90-5E87-409A-A490-A7A9BA682C50}" type="sibTrans" cxnId="{2399861C-14CE-4345-81DF-B8FA530A911E}">
      <dgm:prSet/>
      <dgm:spPr/>
      <dgm:t>
        <a:bodyPr/>
        <a:lstStyle/>
        <a:p>
          <a:endParaRPr lang="en-GB"/>
        </a:p>
      </dgm:t>
    </dgm:pt>
    <dgm:pt modelId="{D6E0FF73-3FB2-4423-A3CA-0933960C1E04}">
      <dgm:prSet/>
      <dgm:spPr/>
      <dgm:t>
        <a:bodyPr/>
        <a:lstStyle/>
        <a:p>
          <a:r>
            <a:rPr lang="en-GB" dirty="0" smtClean="0"/>
            <a:t>Therefore</a:t>
          </a:r>
          <a:endParaRPr lang="en-GB" dirty="0"/>
        </a:p>
      </dgm:t>
    </dgm:pt>
    <dgm:pt modelId="{AB8827B2-050F-40D7-B3BF-F4D4C7397F81}" type="parTrans" cxnId="{B6910B65-5DD7-4F3F-B7F9-A2C6603C9CEC}">
      <dgm:prSet/>
      <dgm:spPr/>
      <dgm:t>
        <a:bodyPr/>
        <a:lstStyle/>
        <a:p>
          <a:endParaRPr lang="en-GB"/>
        </a:p>
      </dgm:t>
    </dgm:pt>
    <dgm:pt modelId="{9668456A-9180-425A-AA0B-7BDDA81364FC}" type="sibTrans" cxnId="{B6910B65-5DD7-4F3F-B7F9-A2C6603C9CEC}">
      <dgm:prSet/>
      <dgm:spPr/>
      <dgm:t>
        <a:bodyPr/>
        <a:lstStyle/>
        <a:p>
          <a:endParaRPr lang="en-GB"/>
        </a:p>
      </dgm:t>
    </dgm:pt>
    <dgm:pt modelId="{CF39D9BA-2D8C-45F2-8FD2-685442756A59}" type="pres">
      <dgm:prSet presAssocID="{731D16DB-0DF1-4602-962B-EA132EE6D45D}" presName="Name0" presStyleCnt="0">
        <dgm:presLayoutVars>
          <dgm:dir/>
          <dgm:resizeHandles val="exact"/>
        </dgm:presLayoutVars>
      </dgm:prSet>
      <dgm:spPr/>
    </dgm:pt>
    <dgm:pt modelId="{911332B8-C475-4DD7-A9FC-91105F889709}" type="pres">
      <dgm:prSet presAssocID="{E0CDCDA5-34A1-449E-BD93-649BBE603E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DC1038-56C5-4DA6-A273-FD1FF1F38293}" type="pres">
      <dgm:prSet presAssocID="{6E14CF2C-A967-4D66-9B92-8B5714C08639}" presName="sibTrans" presStyleLbl="sibTrans2D1" presStyleIdx="0" presStyleCnt="3"/>
      <dgm:spPr/>
      <dgm:t>
        <a:bodyPr/>
        <a:lstStyle/>
        <a:p>
          <a:endParaRPr lang="en-GB"/>
        </a:p>
      </dgm:t>
    </dgm:pt>
    <dgm:pt modelId="{17E326EA-4DC8-4C57-BD4D-6A4DF5D5C6FB}" type="pres">
      <dgm:prSet presAssocID="{6E14CF2C-A967-4D66-9B92-8B5714C0863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61A00BA2-A91A-4CEA-AD3A-E6D9226630D5}" type="pres">
      <dgm:prSet presAssocID="{B92C4F1A-270E-4331-9C06-F9B8FB0D57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49A04A-865D-4314-AC80-494D58F545F0}" type="pres">
      <dgm:prSet presAssocID="{5E2969B0-C424-4D95-8E9A-15622C910D9F}" presName="sibTrans" presStyleLbl="sibTrans2D1" presStyleIdx="1" presStyleCnt="3"/>
      <dgm:spPr/>
      <dgm:t>
        <a:bodyPr/>
        <a:lstStyle/>
        <a:p>
          <a:endParaRPr lang="en-GB"/>
        </a:p>
      </dgm:t>
    </dgm:pt>
    <dgm:pt modelId="{25566BCD-25B8-401A-9AE9-30BF07281405}" type="pres">
      <dgm:prSet presAssocID="{5E2969B0-C424-4D95-8E9A-15622C910D9F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4636EC2F-5C34-4787-ACED-52078422A276}" type="pres">
      <dgm:prSet presAssocID="{D25CC520-508D-498C-8D12-D317AEB2D0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F8DB3C-EB10-44E4-BA15-67C9E09B70D5}" type="pres">
      <dgm:prSet presAssocID="{31F43B90-5E87-409A-A490-A7A9BA682C50}" presName="sibTrans" presStyleLbl="sibTrans2D1" presStyleIdx="2" presStyleCnt="3"/>
      <dgm:spPr/>
      <dgm:t>
        <a:bodyPr/>
        <a:lstStyle/>
        <a:p>
          <a:endParaRPr lang="en-GB"/>
        </a:p>
      </dgm:t>
    </dgm:pt>
    <dgm:pt modelId="{175B4A45-40ED-475E-8B41-F74A769C6BA9}" type="pres">
      <dgm:prSet presAssocID="{31F43B90-5E87-409A-A490-A7A9BA682C50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0D00FEBF-B57B-4003-9280-565E84E915A2}" type="pres">
      <dgm:prSet presAssocID="{D6E0FF73-3FB2-4423-A3CA-0933960C1E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3BE901-4791-49EE-877B-604B54FDE332}" type="presOf" srcId="{31F43B90-5E87-409A-A490-A7A9BA682C50}" destId="{175B4A45-40ED-475E-8B41-F74A769C6BA9}" srcOrd="1" destOrd="0" presId="urn:microsoft.com/office/officeart/2005/8/layout/process1"/>
    <dgm:cxn modelId="{BD07FFEB-5304-494E-9659-5AC1A9835938}" type="presOf" srcId="{D25CC520-508D-498C-8D12-D317AEB2D0E4}" destId="{4636EC2F-5C34-4787-ACED-52078422A276}" srcOrd="0" destOrd="0" presId="urn:microsoft.com/office/officeart/2005/8/layout/process1"/>
    <dgm:cxn modelId="{3B689A6E-8E36-41DC-9AB7-ED666F12792A}" type="presOf" srcId="{B92C4F1A-270E-4331-9C06-F9B8FB0D5784}" destId="{61A00BA2-A91A-4CEA-AD3A-E6D9226630D5}" srcOrd="0" destOrd="0" presId="urn:microsoft.com/office/officeart/2005/8/layout/process1"/>
    <dgm:cxn modelId="{2399861C-14CE-4345-81DF-B8FA530A911E}" srcId="{731D16DB-0DF1-4602-962B-EA132EE6D45D}" destId="{D25CC520-508D-498C-8D12-D317AEB2D0E4}" srcOrd="2" destOrd="0" parTransId="{5EFE2E12-A770-4795-83CE-BAC93B7116E9}" sibTransId="{31F43B90-5E87-409A-A490-A7A9BA682C50}"/>
    <dgm:cxn modelId="{23ACFBEA-8834-4805-8834-F22981B22CFC}" srcId="{731D16DB-0DF1-4602-962B-EA132EE6D45D}" destId="{E0CDCDA5-34A1-449E-BD93-649BBE603E1A}" srcOrd="0" destOrd="0" parTransId="{B063E0C3-A61D-4694-80DB-9701FD4D6BEF}" sibTransId="{6E14CF2C-A967-4D66-9B92-8B5714C08639}"/>
    <dgm:cxn modelId="{667D2872-7C6C-4C48-90F9-E24443A42B0C}" type="presOf" srcId="{D6E0FF73-3FB2-4423-A3CA-0933960C1E04}" destId="{0D00FEBF-B57B-4003-9280-565E84E915A2}" srcOrd="0" destOrd="0" presId="urn:microsoft.com/office/officeart/2005/8/layout/process1"/>
    <dgm:cxn modelId="{B6910B65-5DD7-4F3F-B7F9-A2C6603C9CEC}" srcId="{731D16DB-0DF1-4602-962B-EA132EE6D45D}" destId="{D6E0FF73-3FB2-4423-A3CA-0933960C1E04}" srcOrd="3" destOrd="0" parTransId="{AB8827B2-050F-40D7-B3BF-F4D4C7397F81}" sibTransId="{9668456A-9180-425A-AA0B-7BDDA81364FC}"/>
    <dgm:cxn modelId="{43631245-ABD2-4DB6-8125-F81E9EC4033F}" type="presOf" srcId="{31F43B90-5E87-409A-A490-A7A9BA682C50}" destId="{EFF8DB3C-EB10-44E4-BA15-67C9E09B70D5}" srcOrd="0" destOrd="0" presId="urn:microsoft.com/office/officeart/2005/8/layout/process1"/>
    <dgm:cxn modelId="{ABE8E1B7-A7C2-4BF6-9D73-1C36C53AB938}" type="presOf" srcId="{E0CDCDA5-34A1-449E-BD93-649BBE603E1A}" destId="{911332B8-C475-4DD7-A9FC-91105F889709}" srcOrd="0" destOrd="0" presId="urn:microsoft.com/office/officeart/2005/8/layout/process1"/>
    <dgm:cxn modelId="{7E3200E8-1F48-4298-BEEE-29E73D440CCF}" type="presOf" srcId="{6E14CF2C-A967-4D66-9B92-8B5714C08639}" destId="{72DC1038-56C5-4DA6-A273-FD1FF1F38293}" srcOrd="0" destOrd="0" presId="urn:microsoft.com/office/officeart/2005/8/layout/process1"/>
    <dgm:cxn modelId="{8998BEA5-01E0-4143-9CB5-D7BB5B07BB90}" type="presOf" srcId="{5E2969B0-C424-4D95-8E9A-15622C910D9F}" destId="{5849A04A-865D-4314-AC80-494D58F545F0}" srcOrd="0" destOrd="0" presId="urn:microsoft.com/office/officeart/2005/8/layout/process1"/>
    <dgm:cxn modelId="{79B7B1BF-038E-4A25-B2AD-C3AD78C37A9E}" type="presOf" srcId="{5E2969B0-C424-4D95-8E9A-15622C910D9F}" destId="{25566BCD-25B8-401A-9AE9-30BF07281405}" srcOrd="1" destOrd="0" presId="urn:microsoft.com/office/officeart/2005/8/layout/process1"/>
    <dgm:cxn modelId="{59E3B4C3-6B66-4457-99BE-E0AFF8901B11}" type="presOf" srcId="{731D16DB-0DF1-4602-962B-EA132EE6D45D}" destId="{CF39D9BA-2D8C-45F2-8FD2-685442756A59}" srcOrd="0" destOrd="0" presId="urn:microsoft.com/office/officeart/2005/8/layout/process1"/>
    <dgm:cxn modelId="{3BFC8ED1-ABD3-4340-B4FB-DA8D43048C7F}" srcId="{731D16DB-0DF1-4602-962B-EA132EE6D45D}" destId="{B92C4F1A-270E-4331-9C06-F9B8FB0D5784}" srcOrd="1" destOrd="0" parTransId="{8F846A01-719C-4002-983D-32F4B52B8CF2}" sibTransId="{5E2969B0-C424-4D95-8E9A-15622C910D9F}"/>
    <dgm:cxn modelId="{342D5EFA-4E78-4025-9718-F303BCD54D51}" type="presOf" srcId="{6E14CF2C-A967-4D66-9B92-8B5714C08639}" destId="{17E326EA-4DC8-4C57-BD4D-6A4DF5D5C6FB}" srcOrd="1" destOrd="0" presId="urn:microsoft.com/office/officeart/2005/8/layout/process1"/>
    <dgm:cxn modelId="{6A121EC0-84A9-4664-91CE-C647A43EE485}" type="presParOf" srcId="{CF39D9BA-2D8C-45F2-8FD2-685442756A59}" destId="{911332B8-C475-4DD7-A9FC-91105F889709}" srcOrd="0" destOrd="0" presId="urn:microsoft.com/office/officeart/2005/8/layout/process1"/>
    <dgm:cxn modelId="{FB3F92AE-A156-4F85-9918-B83221D1C25A}" type="presParOf" srcId="{CF39D9BA-2D8C-45F2-8FD2-685442756A59}" destId="{72DC1038-56C5-4DA6-A273-FD1FF1F38293}" srcOrd="1" destOrd="0" presId="urn:microsoft.com/office/officeart/2005/8/layout/process1"/>
    <dgm:cxn modelId="{C91A2A00-510F-4CBC-9882-A35B74C20939}" type="presParOf" srcId="{72DC1038-56C5-4DA6-A273-FD1FF1F38293}" destId="{17E326EA-4DC8-4C57-BD4D-6A4DF5D5C6FB}" srcOrd="0" destOrd="0" presId="urn:microsoft.com/office/officeart/2005/8/layout/process1"/>
    <dgm:cxn modelId="{E718513D-C3B8-4F30-88E8-6DBA66428967}" type="presParOf" srcId="{CF39D9BA-2D8C-45F2-8FD2-685442756A59}" destId="{61A00BA2-A91A-4CEA-AD3A-E6D9226630D5}" srcOrd="2" destOrd="0" presId="urn:microsoft.com/office/officeart/2005/8/layout/process1"/>
    <dgm:cxn modelId="{8A735529-F541-4EE9-A920-6F663C96D0B0}" type="presParOf" srcId="{CF39D9BA-2D8C-45F2-8FD2-685442756A59}" destId="{5849A04A-865D-4314-AC80-494D58F545F0}" srcOrd="3" destOrd="0" presId="urn:microsoft.com/office/officeart/2005/8/layout/process1"/>
    <dgm:cxn modelId="{965BAE0E-706D-43A5-AFAB-70B9BC119B31}" type="presParOf" srcId="{5849A04A-865D-4314-AC80-494D58F545F0}" destId="{25566BCD-25B8-401A-9AE9-30BF07281405}" srcOrd="0" destOrd="0" presId="urn:microsoft.com/office/officeart/2005/8/layout/process1"/>
    <dgm:cxn modelId="{62862517-86B3-417E-99BC-4A363BD92344}" type="presParOf" srcId="{CF39D9BA-2D8C-45F2-8FD2-685442756A59}" destId="{4636EC2F-5C34-4787-ACED-52078422A276}" srcOrd="4" destOrd="0" presId="urn:microsoft.com/office/officeart/2005/8/layout/process1"/>
    <dgm:cxn modelId="{6E83316C-C67F-4488-9DBE-EB727694C54A}" type="presParOf" srcId="{CF39D9BA-2D8C-45F2-8FD2-685442756A59}" destId="{EFF8DB3C-EB10-44E4-BA15-67C9E09B70D5}" srcOrd="5" destOrd="0" presId="urn:microsoft.com/office/officeart/2005/8/layout/process1"/>
    <dgm:cxn modelId="{F62B7169-F143-458F-9DC8-D6AD8DD2616A}" type="presParOf" srcId="{EFF8DB3C-EB10-44E4-BA15-67C9E09B70D5}" destId="{175B4A45-40ED-475E-8B41-F74A769C6BA9}" srcOrd="0" destOrd="0" presId="urn:microsoft.com/office/officeart/2005/8/layout/process1"/>
    <dgm:cxn modelId="{791F9CB7-EDDC-42DC-B30F-3AE4161CE67F}" type="presParOf" srcId="{CF39D9BA-2D8C-45F2-8FD2-685442756A59}" destId="{0D00FEBF-B57B-4003-9280-565E84E915A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332B8-C475-4DD7-A9FC-91105F889709}">
      <dsp:nvSpPr>
        <dsp:cNvPr id="0" name=""/>
        <dsp:cNvSpPr/>
      </dsp:nvSpPr>
      <dsp:spPr>
        <a:xfrm>
          <a:off x="4240" y="34290"/>
          <a:ext cx="1853972" cy="11123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Point</a:t>
          </a:r>
          <a:endParaRPr lang="en-GB" sz="2700" kern="1200" dirty="0"/>
        </a:p>
      </dsp:txBody>
      <dsp:txXfrm>
        <a:off x="36821" y="66871"/>
        <a:ext cx="1788810" cy="1047221"/>
      </dsp:txXfrm>
    </dsp:sp>
    <dsp:sp modelId="{72DC1038-56C5-4DA6-A273-FD1FF1F38293}">
      <dsp:nvSpPr>
        <dsp:cNvPr id="0" name=""/>
        <dsp:cNvSpPr/>
      </dsp:nvSpPr>
      <dsp:spPr>
        <a:xfrm>
          <a:off x="2043610" y="360589"/>
          <a:ext cx="393042" cy="459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2043610" y="452546"/>
        <a:ext cx="275129" cy="275871"/>
      </dsp:txXfrm>
    </dsp:sp>
    <dsp:sp modelId="{61A00BA2-A91A-4CEA-AD3A-E6D9226630D5}">
      <dsp:nvSpPr>
        <dsp:cNvPr id="0" name=""/>
        <dsp:cNvSpPr/>
      </dsp:nvSpPr>
      <dsp:spPr>
        <a:xfrm>
          <a:off x="2599801" y="34290"/>
          <a:ext cx="1853972" cy="1112383"/>
        </a:xfrm>
        <a:prstGeom prst="roundRect">
          <a:avLst>
            <a:gd name="adj" fmla="val 10000"/>
          </a:avLst>
        </a:prstGeom>
        <a:solidFill>
          <a:schemeClr val="accent3">
            <a:hueOff val="1103416"/>
            <a:satOff val="-207"/>
            <a:lumOff val="555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Because</a:t>
          </a:r>
          <a:endParaRPr lang="en-GB" sz="2700" kern="1200" dirty="0"/>
        </a:p>
      </dsp:txBody>
      <dsp:txXfrm>
        <a:off x="2632382" y="66871"/>
        <a:ext cx="1788810" cy="1047221"/>
      </dsp:txXfrm>
    </dsp:sp>
    <dsp:sp modelId="{5849A04A-865D-4314-AC80-494D58F545F0}">
      <dsp:nvSpPr>
        <dsp:cNvPr id="0" name=""/>
        <dsp:cNvSpPr/>
      </dsp:nvSpPr>
      <dsp:spPr>
        <a:xfrm>
          <a:off x="4639171" y="360589"/>
          <a:ext cx="393042" cy="459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55123"/>
            <a:satOff val="-311"/>
            <a:lumOff val="8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639171" y="452546"/>
        <a:ext cx="275129" cy="275871"/>
      </dsp:txXfrm>
    </dsp:sp>
    <dsp:sp modelId="{4636EC2F-5C34-4787-ACED-52078422A276}">
      <dsp:nvSpPr>
        <dsp:cNvPr id="0" name=""/>
        <dsp:cNvSpPr/>
      </dsp:nvSpPr>
      <dsp:spPr>
        <a:xfrm>
          <a:off x="5195363" y="34290"/>
          <a:ext cx="1853972" cy="1112383"/>
        </a:xfrm>
        <a:prstGeom prst="roundRect">
          <a:avLst>
            <a:gd name="adj" fmla="val 10000"/>
          </a:avLst>
        </a:prstGeom>
        <a:solidFill>
          <a:schemeClr val="accent3">
            <a:hueOff val="2206831"/>
            <a:satOff val="-414"/>
            <a:lumOff val="1111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Leading to</a:t>
          </a:r>
          <a:endParaRPr lang="en-GB" sz="2700" kern="1200" dirty="0"/>
        </a:p>
      </dsp:txBody>
      <dsp:txXfrm>
        <a:off x="5227944" y="66871"/>
        <a:ext cx="1788810" cy="1047221"/>
      </dsp:txXfrm>
    </dsp:sp>
    <dsp:sp modelId="{EFF8DB3C-EB10-44E4-BA15-67C9E09B70D5}">
      <dsp:nvSpPr>
        <dsp:cNvPr id="0" name=""/>
        <dsp:cNvSpPr/>
      </dsp:nvSpPr>
      <dsp:spPr>
        <a:xfrm>
          <a:off x="7234733" y="360589"/>
          <a:ext cx="393042" cy="459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7234733" y="452546"/>
        <a:ext cx="275129" cy="275871"/>
      </dsp:txXfrm>
    </dsp:sp>
    <dsp:sp modelId="{0D00FEBF-B57B-4003-9280-565E84E915A2}">
      <dsp:nvSpPr>
        <dsp:cNvPr id="0" name=""/>
        <dsp:cNvSpPr/>
      </dsp:nvSpPr>
      <dsp:spPr>
        <a:xfrm>
          <a:off x="7790925" y="34290"/>
          <a:ext cx="1853972" cy="1112383"/>
        </a:xfrm>
        <a:prstGeom prst="roundRect">
          <a:avLst>
            <a:gd name="adj" fmla="val 10000"/>
          </a:avLst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Therefore</a:t>
          </a:r>
          <a:endParaRPr lang="en-GB" sz="2700" kern="1200" dirty="0"/>
        </a:p>
      </dsp:txBody>
      <dsp:txXfrm>
        <a:off x="7823506" y="66871"/>
        <a:ext cx="1788810" cy="104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BE944-FDD4-4768-AEE7-AC4A6F40E074}" type="datetimeFigureOut">
              <a:rPr lang="en-GB" smtClean="0"/>
              <a:t>04/07/2017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9122-98EB-4FC4-B49B-046FA76E33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students to listen out for the causes and effects highlighted in the video.</a:t>
            </a:r>
          </a:p>
          <a:p>
            <a:r>
              <a:rPr lang="en-GB" dirty="0" smtClean="0"/>
              <a:t>Teacher note: Watch</a:t>
            </a:r>
            <a:r>
              <a:rPr lang="en-GB" baseline="0" dirty="0" smtClean="0"/>
              <a:t> on e-stream (using chrome) from 44:10</a:t>
            </a:r>
          </a:p>
          <a:p>
            <a:r>
              <a:rPr lang="en-GB" baseline="0" dirty="0" smtClean="0"/>
              <a:t>Demonstrates Lord Sugar as well the losing team analysing what when wrong and the consequences (i.e. causes and effects).</a:t>
            </a:r>
          </a:p>
          <a:p>
            <a:r>
              <a:rPr lang="en-GB" baseline="0" dirty="0" smtClean="0"/>
              <a:t>Watch until the firing is done.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link doesn’t work: The Apprentice 12/14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Food Chain on e-stream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9122-98EB-4FC4-B49B-046FA76E33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1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 note: Another</a:t>
            </a:r>
            <a:r>
              <a:rPr lang="en-GB" baseline="0" dirty="0" smtClean="0"/>
              <a:t> example of analysis (looking at causes and effects of England's loss to Iceland in Euro 16).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students to listen</a:t>
            </a:r>
            <a:r>
              <a:rPr lang="en-GB" baseline="0" dirty="0" smtClean="0"/>
              <a:t> out for the causes and effects highlighted in the video.</a:t>
            </a:r>
            <a:endParaRPr lang="en-GB" dirty="0" smtClean="0"/>
          </a:p>
          <a:p>
            <a:r>
              <a:rPr lang="en-GB" dirty="0" smtClean="0"/>
              <a:t>Watch</a:t>
            </a:r>
            <a:r>
              <a:rPr lang="en-GB" baseline="0" dirty="0" smtClean="0"/>
              <a:t> as much or as little as you see fit. Analytical all the way through.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9122-98EB-4FC4-B49B-046FA76E33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5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 note: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9122-98EB-4FC4-B49B-046FA76E33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9122-98EB-4FC4-B49B-046FA76E33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77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videos/search?q=justin+trudeau+quantum+computing&amp;&amp;view=detail&amp;mid=DF8D8DD7FEC9CAF6631DDF8D8DD7FEC9CAF6631D&amp;FORM=VRDGA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stream.godalming.ac.uk/View.aspx?id=7432~4q~qRPbepU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VFOyQFd-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av/technology-39870911/the-new-3d-image-tool-for-surge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What is analysis?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Teaching business </a:t>
            </a:r>
            <a:r>
              <a:rPr lang="en-GB" dirty="0" smtClean="0"/>
              <a:t>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6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Analyse the implications of getting a dog?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612008"/>
            <a:ext cx="4563002" cy="30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if you don’t know enough about a topic to analyse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don’t know your stuff your analysis will fall apart – an examiner will know instantly. You have to know your Business theory to be able to construct good analyses.</a:t>
            </a:r>
          </a:p>
          <a:p>
            <a:endParaRPr lang="en-GB" dirty="0"/>
          </a:p>
          <a:p>
            <a:r>
              <a:rPr lang="en-GB" dirty="0" smtClean="0"/>
              <a:t>This is what happened when the president of Canada was asked a question about Quantum Computing in a recent press conference: 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click for video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It is vital you know your stuff.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5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 and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Evaluation means to judge or to make a decision. And to justify why that judgements or decision has been made.</a:t>
            </a:r>
          </a:p>
          <a:p>
            <a:r>
              <a:rPr lang="en-GB" dirty="0" smtClean="0"/>
              <a:t>This could be a conclusion to a question or some form of choice being made.</a:t>
            </a:r>
          </a:p>
          <a:p>
            <a:r>
              <a:rPr lang="en-GB" dirty="0" smtClean="0"/>
              <a:t>A thorough, balanced analysis, based on excellent subject knowledge, leads to good judgements and decisions. </a:t>
            </a:r>
          </a:p>
          <a:p>
            <a:endParaRPr lang="en-GB" dirty="0"/>
          </a:p>
          <a:p>
            <a:r>
              <a:rPr lang="en-GB" dirty="0" smtClean="0"/>
              <a:t>It stands to reason you need to have a good understanding of topics before you can do this. This is why evaluation questions have the highest marks.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1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 words for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Evaluate …</a:t>
            </a:r>
          </a:p>
          <a:p>
            <a:r>
              <a:rPr lang="en-GB" dirty="0" smtClean="0"/>
              <a:t>Discuss …</a:t>
            </a:r>
          </a:p>
          <a:p>
            <a:r>
              <a:rPr lang="en-GB" dirty="0" smtClean="0"/>
              <a:t>To what extent …</a:t>
            </a:r>
          </a:p>
          <a:p>
            <a:r>
              <a:rPr lang="en-GB" dirty="0" smtClean="0"/>
              <a:t>Assess …</a:t>
            </a:r>
          </a:p>
          <a:p>
            <a:r>
              <a:rPr lang="en-GB" dirty="0" smtClean="0"/>
              <a:t>What is the significance of …</a:t>
            </a:r>
          </a:p>
          <a:p>
            <a:r>
              <a:rPr lang="en-GB" dirty="0" smtClean="0"/>
              <a:t>Which …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8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these. Remember to analyse as well as evaluate.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is best?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2593661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59366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was the best James Bond?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514475"/>
            <a:ext cx="1990725" cy="2498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132268"/>
            <a:ext cx="2185988" cy="2246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87" y="1841534"/>
            <a:ext cx="2857500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4300537"/>
            <a:ext cx="28575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33745"/>
            <a:ext cx="1944687" cy="2276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01" y="1824098"/>
            <a:ext cx="2779712" cy="19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859024"/>
          </a:xfrm>
        </p:spPr>
        <p:txBody>
          <a:bodyPr>
            <a:normAutofit/>
          </a:bodyPr>
          <a:lstStyle/>
          <a:p>
            <a:r>
              <a:rPr lang="en-GB" dirty="0" smtClean="0"/>
              <a:t>Discuss; after 14 years, 5 movies and a great deal of loot, is it time for Johnny Depp to stop being a pirate.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571471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If you don’t know anything about this, what are you going to do to answer the question?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700" y="2998787"/>
            <a:ext cx="55340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should be the next Doctor Who?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41900" y="535373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Don’t know? What will you do to be able to get the answer right?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1422400"/>
            <a:ext cx="2381474" cy="35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183" y="3272611"/>
            <a:ext cx="3939618" cy="2830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668" y="1407028"/>
            <a:ext cx="4950382" cy="322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Should 16year olds be allowed to vote?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3714179"/>
            <a:ext cx="4073526" cy="2715684"/>
          </a:xfrm>
        </p:spPr>
      </p:pic>
      <p:sp>
        <p:nvSpPr>
          <p:cNvPr id="3" name="TextBox 2"/>
          <p:cNvSpPr txBox="1"/>
          <p:nvPr/>
        </p:nvSpPr>
        <p:spPr>
          <a:xfrm>
            <a:off x="1816100" y="4748855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BREXIT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89151" y="3435674"/>
            <a:ext cx="293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General Election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9859" y="5395186"/>
            <a:ext cx="4518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Police Commissioner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7659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is analysis?</a:t>
            </a:r>
          </a:p>
          <a:p>
            <a:r>
              <a:rPr lang="en-GB" sz="2400" dirty="0" smtClean="0"/>
              <a:t>What makes a good analysis?</a:t>
            </a:r>
          </a:p>
          <a:p>
            <a:r>
              <a:rPr lang="en-GB" sz="2400" dirty="0" smtClean="0"/>
              <a:t>What is evaluation?</a:t>
            </a:r>
          </a:p>
          <a:p>
            <a:r>
              <a:rPr lang="en-GB" sz="2400" dirty="0" smtClean="0"/>
              <a:t>What makes a good evaluation?</a:t>
            </a:r>
          </a:p>
          <a:p>
            <a:r>
              <a:rPr lang="en-GB" sz="2400" dirty="0" smtClean="0"/>
              <a:t>What do you do when you don’t know what to do?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93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2718"/>
          </a:xfrm>
        </p:spPr>
        <p:txBody>
          <a:bodyPr/>
          <a:lstStyle/>
          <a:p>
            <a:r>
              <a:rPr lang="en-GB" dirty="0" smtClean="0"/>
              <a:t>What is analysis?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06827"/>
            <a:ext cx="8915400" cy="4997003"/>
          </a:xfrm>
        </p:spPr>
        <p:txBody>
          <a:bodyPr/>
          <a:lstStyle/>
          <a:p>
            <a:r>
              <a:rPr lang="en-GB" dirty="0"/>
              <a:t>Analysis assesses the causes and consequences of an issue and explains the likely impact and reaction of the firm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Good analysis involves developing arguments.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good way to develop your arguments is to discuss your points in a ‘</a:t>
            </a:r>
            <a:r>
              <a:rPr lang="en-GB" b="1" dirty="0">
                <a:solidFill>
                  <a:srgbClr val="FF9933"/>
                </a:solidFill>
              </a:rPr>
              <a:t>chain</a:t>
            </a:r>
            <a:r>
              <a:rPr lang="en-GB" dirty="0" smtClean="0"/>
              <a:t>’ using connectives. </a:t>
            </a:r>
            <a:r>
              <a:rPr lang="en-GB" dirty="0"/>
              <a:t>Connectives are words such as “therefore….” and “as a result….is likely to happen”, and “because ……”. 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0704151"/>
              </p:ext>
            </p:extLst>
          </p:nvPr>
        </p:nvGraphicFramePr>
        <p:xfrm>
          <a:off x="2031015" y="4636394"/>
          <a:ext cx="9649138" cy="118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3298" y="5817359"/>
            <a:ext cx="178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Why </a:t>
            </a:r>
            <a:r>
              <a:rPr lang="en-GB" sz="1400" dirty="0"/>
              <a:t>is that likely to </a:t>
            </a:r>
            <a:r>
              <a:rPr lang="en-GB" sz="1400" dirty="0" smtClean="0"/>
              <a:t>happen?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230152" y="581735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What are the impacts of this?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9579" y="5817359"/>
            <a:ext cx="2745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Further discussion of the impact </a:t>
            </a:r>
          </a:p>
          <a:p>
            <a:pPr algn="ctr"/>
            <a:r>
              <a:rPr lang="en-GB" sz="1400" dirty="0" smtClean="0"/>
              <a:t>e.g. what are the knock on effects?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65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analysis?</a:t>
            </a:r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674" y="1327049"/>
            <a:ext cx="7043988" cy="4069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6100" y="5800196"/>
            <a:ext cx="7590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Watch this extract from The Apprentice on e-stream.</a:t>
            </a:r>
          </a:p>
          <a:p>
            <a:pPr algn="ctr"/>
            <a:r>
              <a:rPr lang="en-GB" dirty="0" smtClean="0"/>
              <a:t>Lord Sugar and the losing team analyse the cause and effects of the mistakes in the task.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4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analysis?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729" y="5782613"/>
            <a:ext cx="6400242" cy="6823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Watch this post match analysis of England’s loss to Iceland.</a:t>
            </a:r>
          </a:p>
          <a:p>
            <a:pPr marL="0" indent="0" algn="ctr">
              <a:buNone/>
            </a:pPr>
            <a:r>
              <a:rPr lang="en-GB" dirty="0" smtClean="0"/>
              <a:t>What are the causes and effects that the panel highlight?</a:t>
            </a:r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331" y="1596980"/>
            <a:ext cx="6639038" cy="373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analysis?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5705341"/>
            <a:ext cx="8915400" cy="7339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Listen carefully to the points regarding the possible consequences of a this new 3d tool for Surgeons.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Where do you see chain analysis?</a:t>
            </a:r>
            <a:endParaRPr lang="en-GB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143000"/>
            <a:ext cx="7315200" cy="41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Trigger words for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question is likely to start with the commands: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Analyse …</a:t>
            </a:r>
          </a:p>
          <a:p>
            <a:pPr lvl="1"/>
            <a:r>
              <a:rPr lang="en-GB" dirty="0" smtClean="0"/>
              <a:t>Explain …</a:t>
            </a:r>
          </a:p>
          <a:p>
            <a:pPr lvl="1"/>
            <a:r>
              <a:rPr lang="en-GB" dirty="0" smtClean="0"/>
              <a:t>Why …</a:t>
            </a:r>
          </a:p>
          <a:p>
            <a:pPr lvl="1"/>
            <a:r>
              <a:rPr lang="en-GB" dirty="0" smtClean="0"/>
              <a:t>Examine …</a:t>
            </a:r>
          </a:p>
          <a:p>
            <a:pPr lvl="1"/>
            <a:r>
              <a:rPr lang="en-GB" dirty="0" smtClean="0"/>
              <a:t>Consider …</a:t>
            </a:r>
          </a:p>
          <a:p>
            <a:pPr lvl="1"/>
            <a:r>
              <a:rPr lang="en-GB" dirty="0" smtClean="0"/>
              <a:t>How …</a:t>
            </a:r>
          </a:p>
          <a:p>
            <a:pPr lvl="1"/>
            <a:endParaRPr lang="en-GB" dirty="0"/>
          </a:p>
          <a:p>
            <a:r>
              <a:rPr lang="en-GB" dirty="0" smtClean="0"/>
              <a:t>For example: Explain the benefits of T.K. Maxx conducting market research</a:t>
            </a:r>
          </a:p>
          <a:p>
            <a:r>
              <a:rPr lang="en-GB" dirty="0" smtClean="0"/>
              <a:t>Or, How will Mr Smith’s business be affected by the fall in the value of the £?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1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Balanced Arguments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are asked to analyse, don’t just look at one side of the argument, even if you firmly believe it to be the best argument.</a:t>
            </a:r>
          </a:p>
          <a:p>
            <a:r>
              <a:rPr lang="en-GB" dirty="0" smtClean="0"/>
              <a:t>Instead, </a:t>
            </a:r>
            <a:r>
              <a:rPr lang="en-GB" sz="2000" b="1" dirty="0" smtClean="0"/>
              <a:t>analyse both sides </a:t>
            </a:r>
            <a:r>
              <a:rPr lang="en-GB" dirty="0" smtClean="0"/>
              <a:t>of the argument to provide balance.</a:t>
            </a:r>
          </a:p>
          <a:p>
            <a:r>
              <a:rPr lang="en-GB" dirty="0" smtClean="0"/>
              <a:t>Example: Look at </a:t>
            </a:r>
            <a:r>
              <a:rPr lang="en-GB" sz="2000" b="1" dirty="0" smtClean="0"/>
              <a:t>several benefits </a:t>
            </a:r>
            <a:r>
              <a:rPr lang="en-GB" dirty="0" smtClean="0"/>
              <a:t>of conducting market research to T.K. Maxx; analyse </a:t>
            </a:r>
            <a:r>
              <a:rPr lang="en-GB" sz="2000" b="1" dirty="0" smtClean="0"/>
              <a:t>the pros and cons </a:t>
            </a:r>
            <a:r>
              <a:rPr lang="en-GB" dirty="0" smtClean="0"/>
              <a:t>of the fall in the £ for Mr Smith’s business.</a:t>
            </a:r>
            <a:endParaRPr lang="en-GB" sz="2000" b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2" y="4301811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Once you understand more about Business you’ll be able to see what the </a:t>
            </a:r>
            <a:r>
              <a:rPr lang="en-GB" sz="2000" b="1" dirty="0" smtClean="0"/>
              <a:t>consequences</a:t>
            </a:r>
            <a:r>
              <a:rPr lang="en-GB" dirty="0" smtClean="0"/>
              <a:t>, or ‘knock-on effects’, of Business decisions and issues are likely to be. You will be able to </a:t>
            </a:r>
            <a:r>
              <a:rPr lang="en-GB" sz="2000" b="1" dirty="0" smtClean="0"/>
              <a:t>explain why </a:t>
            </a:r>
            <a:r>
              <a:rPr lang="en-GB" dirty="0" smtClean="0"/>
              <a:t>something happened and the </a:t>
            </a:r>
            <a:r>
              <a:rPr lang="en-GB" sz="2000" b="1" dirty="0" smtClean="0"/>
              <a:t>significance</a:t>
            </a:r>
            <a:r>
              <a:rPr lang="en-GB" sz="2000" dirty="0" smtClean="0"/>
              <a:t> </a:t>
            </a:r>
            <a:r>
              <a:rPr lang="en-GB" dirty="0" smtClean="0"/>
              <a:t>of the events and decisions that took place.</a:t>
            </a:r>
          </a:p>
          <a:p>
            <a:endParaRPr lang="en-GB" dirty="0"/>
          </a:p>
          <a:p>
            <a:r>
              <a:rPr lang="en-GB" dirty="0" smtClean="0"/>
              <a:t>Until then, let’s practice with other topics 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0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Explain why sales of ice cream tend to be higher in the summer months.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1" y="2359317"/>
            <a:ext cx="4533900" cy="3017545"/>
          </a:xfrm>
        </p:spPr>
      </p:pic>
    </p:spTree>
    <p:extLst>
      <p:ext uri="{BB962C8B-B14F-4D97-AF65-F5344CB8AC3E}">
        <p14:creationId xmlns:p14="http://schemas.microsoft.com/office/powerpoint/2010/main" val="27092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3C270D-31B1-400D-9280-74660130EF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86A31-B732-45F0-B331-1EBEBD5E5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C83FFD-5B66-4CDE-9B25-22ECAA37085C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</TotalTime>
  <Words>819</Words>
  <Application>Microsoft Office PowerPoint</Application>
  <PresentationFormat>Widescreen</PresentationFormat>
  <Paragraphs>95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Wisp</vt:lpstr>
      <vt:lpstr>What is analysis?</vt:lpstr>
      <vt:lpstr>What is analysis?</vt:lpstr>
      <vt:lpstr>What is analysis?</vt:lpstr>
      <vt:lpstr>What is analysis?</vt:lpstr>
      <vt:lpstr>What is analysis?</vt:lpstr>
      <vt:lpstr>Trigger words for analysis</vt:lpstr>
      <vt:lpstr>Balanced Arguments</vt:lpstr>
      <vt:lpstr>Practice</vt:lpstr>
      <vt:lpstr>Explain why sales of ice cream tend to be higher in the summer months.</vt:lpstr>
      <vt:lpstr>Analyse the implications of getting a dog? </vt:lpstr>
      <vt:lpstr>What happens if you don’t know enough about a topic to analyse it?</vt:lpstr>
      <vt:lpstr>Analysis and Evaluation</vt:lpstr>
      <vt:lpstr>Trigger words for evaluation</vt:lpstr>
      <vt:lpstr>Try these. Remember to analyse as well as evaluate.</vt:lpstr>
      <vt:lpstr>Who was the best James Bond? </vt:lpstr>
      <vt:lpstr>Discuss; after 14 years, 5 movies and a great deal of loot, is it time for Johnny Depp to stop being a pirate.  </vt:lpstr>
      <vt:lpstr>Who should be the next Doctor Who?  </vt:lpstr>
      <vt:lpstr>Should 16year olds be allowed to vote?</vt:lpstr>
      <vt:lpstr>Plenary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analysis?</dc:title>
  <dc:creator>Rebecca Crumpton;Anne Lomas</dc:creator>
  <cp:lastModifiedBy>Anne E Lomas</cp:lastModifiedBy>
  <cp:revision>33</cp:revision>
  <dcterms:created xsi:type="dcterms:W3CDTF">2016-07-06T10:55:59Z</dcterms:created>
  <dcterms:modified xsi:type="dcterms:W3CDTF">2017-07-04T14:12:11Z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