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0" autoAdjust="0"/>
    <p:restoredTop sz="94660"/>
  </p:normalViewPr>
  <p:slideViewPr>
    <p:cSldViewPr snapToGrid="0">
      <p:cViewPr varScale="1">
        <p:scale>
          <a:sx n="61" d="100"/>
          <a:sy n="61" d="100"/>
        </p:scale>
        <p:origin x="72" y="5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5/13/2016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5/13/2016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5/13/2016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5/13/2016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5/13/2016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5/13/2016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5/13/2016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5/13/2016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5/13/2016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JFE0Aprbks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tutorphil.com/blog/how-to-write-analys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Analysis</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9878945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t>
            </a:r>
            <a:r>
              <a:rPr lang="en-GB" dirty="0" smtClean="0"/>
              <a:t>Analysis</a:t>
            </a:r>
            <a:endParaRPr lang="en-GB" dirty="0"/>
          </a:p>
        </p:txBody>
      </p:sp>
      <p:sp>
        <p:nvSpPr>
          <p:cNvPr id="3" name="Content Placeholder 2"/>
          <p:cNvSpPr>
            <a:spLocks noGrp="1"/>
          </p:cNvSpPr>
          <p:nvPr>
            <p:ph idx="1"/>
          </p:nvPr>
        </p:nvSpPr>
        <p:spPr/>
        <p:txBody>
          <a:bodyPr>
            <a:normAutofit/>
          </a:bodyPr>
          <a:lstStyle/>
          <a:p>
            <a:endParaRPr lang="en-GB" dirty="0" smtClean="0"/>
          </a:p>
          <a:p>
            <a:r>
              <a:rPr lang="en-GB" b="1" dirty="0"/>
              <a:t>The word </a:t>
            </a:r>
            <a:r>
              <a:rPr lang="en-GB" b="1" i="1" dirty="0"/>
              <a:t>analysis</a:t>
            </a:r>
            <a:r>
              <a:rPr lang="en-GB" b="1" dirty="0"/>
              <a:t> usually implies </a:t>
            </a:r>
            <a:r>
              <a:rPr lang="en-GB" dirty="0"/>
              <a:t>at least two elements: (a) a breakdown of something into parts or ideas, and (b) a discussion or description of those parts using a point of view or a method.</a:t>
            </a:r>
          </a:p>
          <a:p>
            <a:r>
              <a:rPr lang="en-GB" dirty="0">
                <a:hlinkClick r:id="rId2"/>
              </a:rPr>
              <a:t>https://</a:t>
            </a:r>
            <a:r>
              <a:rPr lang="en-GB" dirty="0" smtClean="0">
                <a:hlinkClick r:id="rId2"/>
              </a:rPr>
              <a:t>www.youtube.com/watch?v=JFE0Aprbks4</a:t>
            </a:r>
            <a:endParaRPr lang="en-GB" dirty="0" smtClean="0"/>
          </a:p>
          <a:p>
            <a:endParaRPr lang="en-GB" dirty="0" smtClean="0"/>
          </a:p>
          <a:p>
            <a:r>
              <a:rPr lang="en-GB" dirty="0" smtClean="0"/>
              <a:t>Outcome of an action</a:t>
            </a:r>
          </a:p>
          <a:p>
            <a:r>
              <a:rPr lang="en-GB" dirty="0" smtClean="0"/>
              <a:t>A + B = C</a:t>
            </a:r>
          </a:p>
          <a:p>
            <a:endParaRPr lang="en-GB" dirty="0"/>
          </a:p>
        </p:txBody>
      </p:sp>
    </p:spTree>
    <p:extLst>
      <p:ext uri="{BB962C8B-B14F-4D97-AF65-F5344CB8AC3E}">
        <p14:creationId xmlns:p14="http://schemas.microsoft.com/office/powerpoint/2010/main" val="3866731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a:t>
            </a:r>
            <a:br>
              <a:rPr lang="en-GB" dirty="0" smtClean="0"/>
            </a:br>
            <a:r>
              <a:rPr lang="en-GB" dirty="0" smtClean="0"/>
              <a:t>Leaf photo</a:t>
            </a:r>
            <a:endParaRPr lang="en-GB" dirty="0"/>
          </a:p>
        </p:txBody>
      </p:sp>
      <p:sp>
        <p:nvSpPr>
          <p:cNvPr id="3" name="Content Placeholder 2"/>
          <p:cNvSpPr>
            <a:spLocks noGrp="1"/>
          </p:cNvSpPr>
          <p:nvPr>
            <p:ph idx="1"/>
          </p:nvPr>
        </p:nvSpPr>
        <p:spPr/>
        <p:txBody>
          <a:bodyPr/>
          <a:lstStyle/>
          <a:p>
            <a:r>
              <a:rPr lang="en-GB" dirty="0">
                <a:hlinkClick r:id="rId2"/>
              </a:rPr>
              <a:t>http://www.tutorphil.com/blog/how-to-write-analysis</a:t>
            </a:r>
            <a:r>
              <a:rPr lang="en-GB" dirty="0" smtClean="0">
                <a:hlinkClick r:id="rId2"/>
              </a:rPr>
              <a:t>/</a:t>
            </a:r>
            <a:endParaRPr lang="en-GB" dirty="0" smtClean="0"/>
          </a:p>
          <a:p>
            <a:endParaRPr lang="en-GB" dirty="0"/>
          </a:p>
        </p:txBody>
      </p:sp>
    </p:spTree>
    <p:extLst>
      <p:ext uri="{BB962C8B-B14F-4D97-AF65-F5344CB8AC3E}">
        <p14:creationId xmlns:p14="http://schemas.microsoft.com/office/powerpoint/2010/main" val="4123341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FF00"/>
                </a:solidFill>
              </a:rPr>
              <a:t>PEACH</a:t>
            </a:r>
            <a:endParaRPr lang="en-GB" dirty="0">
              <a:solidFill>
                <a:srgbClr val="FFFF00"/>
              </a:solidFill>
            </a:endParaRPr>
          </a:p>
        </p:txBody>
      </p:sp>
      <p:sp>
        <p:nvSpPr>
          <p:cNvPr id="3" name="Content Placeholder 2"/>
          <p:cNvSpPr>
            <a:spLocks noGrp="1"/>
          </p:cNvSpPr>
          <p:nvPr>
            <p:ph idx="1"/>
          </p:nvPr>
        </p:nvSpPr>
        <p:spPr/>
        <p:txBody>
          <a:bodyPr>
            <a:normAutofit fontScale="77500" lnSpcReduction="20000"/>
          </a:bodyPr>
          <a:lstStyle/>
          <a:p>
            <a:r>
              <a:rPr lang="en-GB" b="1" dirty="0"/>
              <a:t>What does PEACH stand for?</a:t>
            </a:r>
            <a:endParaRPr lang="en-GB" dirty="0"/>
          </a:p>
          <a:p>
            <a:pPr lvl="0"/>
            <a:r>
              <a:rPr lang="en-GB" b="1" dirty="0">
                <a:solidFill>
                  <a:srgbClr val="FFFF00"/>
                </a:solidFill>
              </a:rPr>
              <a:t>P</a:t>
            </a:r>
            <a:r>
              <a:rPr lang="en-GB" dirty="0">
                <a:solidFill>
                  <a:srgbClr val="FFFF00"/>
                </a:solidFill>
              </a:rPr>
              <a:t>oint</a:t>
            </a:r>
            <a:r>
              <a:rPr lang="en-GB" b="1" dirty="0">
                <a:solidFill>
                  <a:srgbClr val="FFFF00"/>
                </a:solidFill>
              </a:rPr>
              <a:t> </a:t>
            </a:r>
            <a:r>
              <a:rPr lang="en-GB" b="1" dirty="0"/>
              <a:t>– </a:t>
            </a:r>
            <a:r>
              <a:rPr lang="en-GB" dirty="0"/>
              <a:t>Make your first </a:t>
            </a:r>
            <a:r>
              <a:rPr lang="en-GB" b="1" dirty="0"/>
              <a:t>point</a:t>
            </a:r>
            <a:r>
              <a:rPr lang="en-GB" dirty="0"/>
              <a:t> clear to the examiner</a:t>
            </a:r>
          </a:p>
          <a:p>
            <a:pPr lvl="0"/>
            <a:r>
              <a:rPr lang="en-GB" b="1" dirty="0">
                <a:solidFill>
                  <a:srgbClr val="FFFF00"/>
                </a:solidFill>
              </a:rPr>
              <a:t>E</a:t>
            </a:r>
            <a:r>
              <a:rPr lang="en-GB" dirty="0">
                <a:solidFill>
                  <a:srgbClr val="FFFF00"/>
                </a:solidFill>
              </a:rPr>
              <a:t>ffect</a:t>
            </a:r>
            <a:r>
              <a:rPr lang="en-GB" b="1" dirty="0"/>
              <a:t> – </a:t>
            </a:r>
            <a:r>
              <a:rPr lang="en-GB" dirty="0"/>
              <a:t>What </a:t>
            </a:r>
            <a:r>
              <a:rPr lang="en-GB" b="1" dirty="0"/>
              <a:t>effect </a:t>
            </a:r>
            <a:r>
              <a:rPr lang="en-GB" dirty="0"/>
              <a:t>does this point have on the business? What does it change: increasing revenues? reducing costs? improving reputation or market share?</a:t>
            </a:r>
          </a:p>
          <a:p>
            <a:pPr lvl="0"/>
            <a:r>
              <a:rPr lang="en-GB" b="1" dirty="0">
                <a:solidFill>
                  <a:srgbClr val="FFFF00"/>
                </a:solidFill>
              </a:rPr>
              <a:t>A</a:t>
            </a:r>
            <a:r>
              <a:rPr lang="en-GB" dirty="0">
                <a:solidFill>
                  <a:srgbClr val="FFFF00"/>
                </a:solidFill>
              </a:rPr>
              <a:t>pply</a:t>
            </a:r>
            <a:r>
              <a:rPr lang="en-GB" b="1" dirty="0"/>
              <a:t> – </a:t>
            </a:r>
            <a:r>
              <a:rPr lang="en-GB" dirty="0"/>
              <a:t>Using quotes / data from the extract to allow for </a:t>
            </a:r>
            <a:r>
              <a:rPr lang="en-GB" b="1" dirty="0"/>
              <a:t>application </a:t>
            </a:r>
            <a:r>
              <a:rPr lang="en-GB" dirty="0"/>
              <a:t>to the business in the question. This could be used to help you decide on your point or to support it. Without this application, you won’t answer the question fully (the question explicitly asks for you to talk about </a:t>
            </a:r>
            <a:r>
              <a:rPr lang="en-GB" i="1" dirty="0"/>
              <a:t>that </a:t>
            </a:r>
            <a:r>
              <a:rPr lang="en-GB" dirty="0"/>
              <a:t>business)</a:t>
            </a:r>
          </a:p>
          <a:p>
            <a:pPr lvl="0"/>
            <a:r>
              <a:rPr lang="en-GB" b="1" dirty="0">
                <a:solidFill>
                  <a:srgbClr val="FFFF00"/>
                </a:solidFill>
              </a:rPr>
              <a:t>C</a:t>
            </a:r>
            <a:r>
              <a:rPr lang="en-GB" dirty="0">
                <a:solidFill>
                  <a:srgbClr val="FFFF00"/>
                </a:solidFill>
              </a:rPr>
              <a:t>ontex</a:t>
            </a:r>
            <a:r>
              <a:rPr lang="en-GB" dirty="0"/>
              <a:t>t</a:t>
            </a:r>
            <a:r>
              <a:rPr lang="en-GB" b="1" dirty="0"/>
              <a:t> – </a:t>
            </a:r>
            <a:r>
              <a:rPr lang="en-GB" dirty="0"/>
              <a:t>Is your analysis so far affected by the </a:t>
            </a:r>
            <a:r>
              <a:rPr lang="en-GB" b="1" dirty="0"/>
              <a:t>context </a:t>
            </a:r>
            <a:r>
              <a:rPr lang="en-GB" dirty="0"/>
              <a:t>the business operates in? Who</a:t>
            </a:r>
            <a:r>
              <a:rPr lang="en-GB" i="1" dirty="0"/>
              <a:t> is</a:t>
            </a:r>
            <a:r>
              <a:rPr lang="en-GB" dirty="0"/>
              <a:t> the target market? Which market does the business operate in? How will different stakeholders feel?</a:t>
            </a:r>
          </a:p>
          <a:p>
            <a:pPr lvl="0"/>
            <a:r>
              <a:rPr lang="en-GB" b="1" dirty="0">
                <a:solidFill>
                  <a:srgbClr val="FFFF00"/>
                </a:solidFill>
              </a:rPr>
              <a:t>H</a:t>
            </a:r>
            <a:r>
              <a:rPr lang="en-GB" dirty="0">
                <a:solidFill>
                  <a:srgbClr val="FFFF00"/>
                </a:solidFill>
              </a:rPr>
              <a:t>owever</a:t>
            </a:r>
            <a:r>
              <a:rPr lang="en-GB" b="1" dirty="0"/>
              <a:t> – </a:t>
            </a:r>
            <a:r>
              <a:rPr lang="en-GB" dirty="0"/>
              <a:t>Finally, once the point is made, analysed and supported, it’s important to consider the other side of an argument. Start the sentence with “</a:t>
            </a:r>
            <a:r>
              <a:rPr lang="en-GB" b="1" dirty="0"/>
              <a:t>However</a:t>
            </a:r>
            <a:r>
              <a:rPr lang="en-GB" dirty="0"/>
              <a:t>” to demonstrate that you’re considering the counterbalance, as the mark scheme asks for it specifically</a:t>
            </a:r>
          </a:p>
          <a:p>
            <a:endParaRPr lang="en-GB" dirty="0"/>
          </a:p>
        </p:txBody>
      </p:sp>
    </p:spTree>
    <p:extLst>
      <p:ext uri="{BB962C8B-B14F-4D97-AF65-F5344CB8AC3E}">
        <p14:creationId xmlns:p14="http://schemas.microsoft.com/office/powerpoint/2010/main" val="2978775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10 Mark question:  2 PEACH paragraphs  (1 for and 1 against)</a:t>
            </a:r>
          </a:p>
          <a:p>
            <a:r>
              <a:rPr lang="en-GB" dirty="0" smtClean="0"/>
              <a:t>20 Mark question: 3 PEACH paragraphs ( 1 for, 1 against, 1 judgement based one evidence (Evaluation)</a:t>
            </a:r>
          </a:p>
          <a:p>
            <a:endParaRPr lang="en-GB" dirty="0"/>
          </a:p>
        </p:txBody>
      </p:sp>
    </p:spTree>
    <p:extLst>
      <p:ext uri="{BB962C8B-B14F-4D97-AF65-F5344CB8AC3E}">
        <p14:creationId xmlns:p14="http://schemas.microsoft.com/office/powerpoint/2010/main" val="1456382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a:t>
            </a:r>
            <a:endParaRPr lang="en-GB" dirty="0"/>
          </a:p>
        </p:txBody>
      </p:sp>
      <p:sp>
        <p:nvSpPr>
          <p:cNvPr id="3" name="Content Placeholder 2"/>
          <p:cNvSpPr>
            <a:spLocks noGrp="1"/>
          </p:cNvSpPr>
          <p:nvPr>
            <p:ph idx="1"/>
          </p:nvPr>
        </p:nvSpPr>
        <p:spPr/>
        <p:txBody>
          <a:bodyPr>
            <a:normAutofit fontScale="85000" lnSpcReduction="10000"/>
          </a:bodyPr>
          <a:lstStyle/>
          <a:p>
            <a:r>
              <a:rPr lang="en-GB" b="1" dirty="0"/>
              <a:t>Question</a:t>
            </a:r>
          </a:p>
          <a:p>
            <a:r>
              <a:rPr lang="en-GB" dirty="0"/>
              <a:t>Assess 2 factors that might cause a decrease in the demand for YOTEL’s cabins (8)</a:t>
            </a:r>
          </a:p>
          <a:p>
            <a:r>
              <a:rPr lang="en-GB" b="1" dirty="0"/>
              <a:t>Answer</a:t>
            </a:r>
          </a:p>
          <a:p>
            <a:r>
              <a:rPr lang="en-GB" dirty="0"/>
              <a:t>The first factor that could cause the demand for YOTEL’s cabins to decrease is the price that they charge consumers. </a:t>
            </a:r>
            <a:r>
              <a:rPr lang="en-GB" b="1" dirty="0">
                <a:solidFill>
                  <a:srgbClr val="FFFF00"/>
                </a:solidFill>
              </a:rPr>
              <a:t>(Point)</a:t>
            </a:r>
            <a:r>
              <a:rPr lang="en-GB" dirty="0">
                <a:solidFill>
                  <a:srgbClr val="FFFF00"/>
                </a:solidFill>
              </a:rPr>
              <a:t> </a:t>
            </a:r>
            <a:r>
              <a:rPr lang="en-GB" dirty="0"/>
              <a:t>They will have increased costs </a:t>
            </a:r>
            <a:r>
              <a:rPr lang="en-GB" b="1" dirty="0">
                <a:solidFill>
                  <a:srgbClr val="FFFF00"/>
                </a:solidFill>
              </a:rPr>
              <a:t>(Effect</a:t>
            </a:r>
            <a:r>
              <a:rPr lang="en-GB" b="1" dirty="0"/>
              <a:t>)</a:t>
            </a:r>
            <a:r>
              <a:rPr lang="en-GB" dirty="0"/>
              <a:t>, as they are opening more hotels around the world (with plans to expand in Singapore and airports worldwide) </a:t>
            </a:r>
            <a:r>
              <a:rPr lang="en-GB" b="1" dirty="0">
                <a:solidFill>
                  <a:srgbClr val="FFFF00"/>
                </a:solidFill>
              </a:rPr>
              <a:t>(Apply</a:t>
            </a:r>
            <a:r>
              <a:rPr lang="en-GB" b="1" dirty="0"/>
              <a:t>) </a:t>
            </a:r>
            <a:r>
              <a:rPr lang="en-GB" dirty="0"/>
              <a:t>which could cause them to have to increase prices for their cabins in order to gain more revenue to fund this expansion. This increase in price will likely cause demand to fall. However, since the majority of their customers are corporate travellers </a:t>
            </a:r>
            <a:r>
              <a:rPr lang="en-GB" b="1" dirty="0">
                <a:solidFill>
                  <a:srgbClr val="FFFF00"/>
                </a:solidFill>
              </a:rPr>
              <a:t>(Context</a:t>
            </a:r>
            <a:r>
              <a:rPr lang="en-GB" b="1" dirty="0"/>
              <a:t>)</a:t>
            </a:r>
            <a:r>
              <a:rPr lang="en-GB" dirty="0"/>
              <a:t>, they may be less affected by a slight increase in price, therefore the effect of this price increase may not have as significant an impact. </a:t>
            </a:r>
            <a:r>
              <a:rPr lang="en-GB" b="1" dirty="0">
                <a:solidFill>
                  <a:srgbClr val="FFFF00"/>
                </a:solidFill>
              </a:rPr>
              <a:t>(However</a:t>
            </a:r>
            <a:r>
              <a:rPr lang="en-GB" b="1" dirty="0"/>
              <a:t>)</a:t>
            </a:r>
            <a:endParaRPr lang="en-GB" dirty="0"/>
          </a:p>
          <a:p>
            <a:endParaRPr lang="en-GB" dirty="0"/>
          </a:p>
        </p:txBody>
      </p:sp>
    </p:spTree>
    <p:extLst>
      <p:ext uri="{BB962C8B-B14F-4D97-AF65-F5344CB8AC3E}">
        <p14:creationId xmlns:p14="http://schemas.microsoft.com/office/powerpoint/2010/main" val="4193634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15</TotalTime>
  <Words>441</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Corbel</vt:lpstr>
      <vt:lpstr>Depth</vt:lpstr>
      <vt:lpstr>Analysis</vt:lpstr>
      <vt:lpstr>What is Analysis</vt:lpstr>
      <vt:lpstr>Example  Leaf photo</vt:lpstr>
      <vt:lpstr>PEACH</vt:lpstr>
      <vt:lpstr>PowerPoint Presentation</vt:lpstr>
      <vt:lpstr>Example </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Analyses</dc:title>
  <dc:creator>Beverley A Whitlock</dc:creator>
  <cp:lastModifiedBy>Beverley A Whitlock</cp:lastModifiedBy>
  <cp:revision>7</cp:revision>
  <dcterms:created xsi:type="dcterms:W3CDTF">2016-05-04T15:14:25Z</dcterms:created>
  <dcterms:modified xsi:type="dcterms:W3CDTF">2016-05-13T10:32:19Z</dcterms:modified>
</cp:coreProperties>
</file>