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9"/>
  </p:handoutMasterIdLst>
  <p:sldIdLst>
    <p:sldId id="263" r:id="rId5"/>
    <p:sldId id="264" r:id="rId6"/>
    <p:sldId id="266" r:id="rId7"/>
    <p:sldId id="271" r:id="rId8"/>
    <p:sldId id="265" r:id="rId9"/>
    <p:sldId id="257" r:id="rId10"/>
    <p:sldId id="258" r:id="rId11"/>
    <p:sldId id="259" r:id="rId12"/>
    <p:sldId id="260" r:id="rId13"/>
    <p:sldId id="261" r:id="rId14"/>
    <p:sldId id="262" r:id="rId15"/>
    <p:sldId id="267" r:id="rId16"/>
    <p:sldId id="269" r:id="rId17"/>
    <p:sldId id="268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105" d="100"/>
          <a:sy n="105" d="100"/>
        </p:scale>
        <p:origin x="-8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4F080-F30B-4424-898F-CD2D26A50BD2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A0F1-4D34-4E9F-B71E-A2D2E48DA2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72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C171FCC-6F23-4E87-823C-2F051D82D895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5929772-7F5C-49BB-A765-F6BFF803FC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D42E6-E537-4B6F-A1C0-39AFAFF8544A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B178A-9A71-4474-807C-D89AA16389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3A754-B91D-4C64-90E6-5822A226DF14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DB93-C10F-4E98-B4D9-C0DC43D90EB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B4887-8493-4BFD-ADE5-799A51827484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53B1C-6D6A-43F5-A620-62D1FF89D83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B706A-6045-4F77-A120-DB075386BF83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8637-3D52-490C-8614-3F35AED5186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40354-6015-4531-A474-52A1BAAFCDC8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8C56E-6745-4FEF-88B6-A2D87C8E21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8DD80-1298-4971-B220-1735B1B74158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F8A68-40DD-4E8B-873B-0B9B5008C31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A4627-F90F-4A67-9376-C8E088FCABAC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D03FD-E022-4B82-B691-4ABDBB7C9C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7DAC-7C71-4E25-8597-1DB8E09BA822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1B08A-EE1C-4E5D-88A2-49993357B1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4CF5E-C41D-47FC-A7EF-EEEC389E27DB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5AFAB-D9A7-4010-8FF6-1D4FAA1A275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E4023-7E2F-4D23-A551-85E6E526D506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5CDE2-D7A8-4110-985D-CFBF9868DC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D31DE81-055E-401B-A0E4-6A213A182237}" type="datetimeFigureOut">
              <a:rPr lang="en-US" smtClean="0"/>
              <a:pPr>
                <a:defRPr/>
              </a:pPr>
              <a:t>9/30/2015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F374A42-A52A-43C0-AD7F-7119EAA6F92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Market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Types of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Market data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4744" cy="1143000"/>
          </a:xfrm>
        </p:spPr>
        <p:txBody>
          <a:bodyPr/>
          <a:lstStyle/>
          <a:p>
            <a:r>
              <a:rPr lang="en-GB" b="1" dirty="0" smtClean="0"/>
              <a:t>Market growth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+mj-lt"/>
              </a:rPr>
              <a:t>Market growth </a:t>
            </a:r>
            <a:r>
              <a:rPr lang="en-GB" sz="2000" b="1" dirty="0" smtClean="0">
                <a:latin typeface="+mj-lt"/>
              </a:rPr>
              <a:t>measures the increase in value of a whole market</a:t>
            </a:r>
            <a:r>
              <a:rPr lang="en-GB" sz="2000" dirty="0" smtClean="0">
                <a:latin typeface="+mj-lt"/>
              </a:rPr>
              <a:t>, not just the sales of any individual firm within the market. </a:t>
            </a:r>
          </a:p>
          <a:p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Market growth is usually measured as a percentage, and calculated as: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For example.  The 2012 March UK car sales were 372, 835 compared to 366, 243 cars for the same period in 2011.  What is the change in market growth?</a:t>
            </a:r>
            <a:endParaRPr lang="en-GB" sz="1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82870"/>
              </p:ext>
            </p:extLst>
          </p:nvPr>
        </p:nvGraphicFramePr>
        <p:xfrm>
          <a:off x="3131840" y="3429000"/>
          <a:ext cx="338437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966"/>
                <a:gridCol w="689410"/>
              </a:tblGrid>
              <a:tr h="5488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 value – Previous</a:t>
                      </a:r>
                      <a:r>
                        <a:rPr lang="en-GB" baseline="0" dirty="0" smtClean="0"/>
                        <a:t> value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=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dirty="0" smtClean="0"/>
                        <a:t>%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801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Previous value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7933"/>
              </p:ext>
            </p:extLst>
          </p:nvPr>
        </p:nvGraphicFramePr>
        <p:xfrm>
          <a:off x="3131840" y="5517232"/>
          <a:ext cx="4032448" cy="73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201"/>
                <a:gridCol w="1686247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372,</a:t>
                      </a:r>
                      <a:r>
                        <a:rPr lang="en-GB" baseline="0" dirty="0" smtClean="0"/>
                        <a:t> 835  -  366, 243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x 100 =</a:t>
                      </a:r>
                      <a:r>
                        <a:rPr lang="en-GB" baseline="0" dirty="0" smtClean="0"/>
                        <a:t>  +1.8%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366, 243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drives market growth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+mj-lt"/>
              </a:rPr>
              <a:t>Increase in real incomes</a:t>
            </a:r>
          </a:p>
          <a:p>
            <a:r>
              <a:rPr lang="en-GB" dirty="0" smtClean="0">
                <a:latin typeface="+mj-lt"/>
              </a:rPr>
              <a:t>Fashion</a:t>
            </a:r>
          </a:p>
          <a:p>
            <a:r>
              <a:rPr lang="en-GB" dirty="0" smtClean="0">
                <a:latin typeface="+mj-lt"/>
              </a:rPr>
              <a:t>New technology</a:t>
            </a:r>
          </a:p>
          <a:p>
            <a:r>
              <a:rPr lang="en-GB" dirty="0" smtClean="0">
                <a:latin typeface="+mj-lt"/>
              </a:rPr>
              <a:t>Health concerns</a:t>
            </a:r>
          </a:p>
          <a:p>
            <a:r>
              <a:rPr lang="en-GB" dirty="0" smtClean="0">
                <a:latin typeface="+mj-lt"/>
              </a:rPr>
              <a:t>Effective marketing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4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936104"/>
          </a:xfrm>
        </p:spPr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5040560" cy="46805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Complete the market size, growth and share worksheet on GoL. 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You will need to use the BSDA soft drinks report and the Guardian Smartphone article.</a:t>
            </a:r>
          </a:p>
          <a:p>
            <a:endParaRPr lang="en-GB" dirty="0"/>
          </a:p>
          <a:p>
            <a:r>
              <a:rPr lang="en-GB" sz="1900" dirty="0" smtClean="0"/>
              <a:t>Extension:  Use the internet to select appropriate industries (e.g. car production, supermarkets, mobile phones) and analyse their market size, share and growth)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4"/>
          <a:stretch/>
        </p:blipFill>
        <p:spPr bwMode="auto">
          <a:xfrm>
            <a:off x="6084168" y="1772816"/>
            <a:ext cx="25987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4797152"/>
            <a:ext cx="223224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720080"/>
          </a:xfrm>
        </p:spPr>
        <p:txBody>
          <a:bodyPr/>
          <a:lstStyle/>
          <a:p>
            <a:r>
              <a:rPr lang="en-GB" dirty="0" smtClean="0"/>
              <a:t>Past Paper question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1"/>
          <a:stretch/>
        </p:blipFill>
        <p:spPr bwMode="auto">
          <a:xfrm>
            <a:off x="1259632" y="1124744"/>
            <a:ext cx="5564519" cy="52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7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3:2:1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 3 reasons to increase market share</a:t>
            </a:r>
          </a:p>
          <a:p>
            <a:r>
              <a:rPr lang="en-GB" dirty="0" smtClean="0"/>
              <a:t>List 2 drivers of market growth]</a:t>
            </a:r>
          </a:p>
          <a:p>
            <a:r>
              <a:rPr lang="en-GB" dirty="0" smtClean="0"/>
              <a:t>List 1 type of market</a:t>
            </a:r>
          </a:p>
        </p:txBody>
      </p:sp>
    </p:spTree>
    <p:extLst>
      <p:ext uri="{BB962C8B-B14F-4D97-AF65-F5344CB8AC3E}">
        <p14:creationId xmlns:p14="http://schemas.microsoft.com/office/powerpoint/2010/main" val="24858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/>
          </a:bodyPr>
          <a:lstStyle/>
          <a:p>
            <a:r>
              <a:rPr lang="en-GB" dirty="0" smtClean="0"/>
              <a:t>			</a:t>
            </a:r>
            <a:r>
              <a:rPr lang="en-GB" b="1" dirty="0" smtClean="0"/>
              <a:t>Market Data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Starter: key terms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What is a market?</a:t>
            </a:r>
          </a:p>
          <a:p>
            <a:pPr lvl="1"/>
            <a:r>
              <a:rPr lang="en-GB" dirty="0" smtClean="0"/>
              <a:t>A ‘place’ where buyers and sellers come together</a:t>
            </a:r>
          </a:p>
          <a:p>
            <a:pPr lvl="1"/>
            <a:r>
              <a:rPr lang="en-GB" dirty="0" smtClean="0"/>
              <a:t>A set of arrangements that allows buyers and sellers to exchange goods and services</a:t>
            </a:r>
          </a:p>
          <a:p>
            <a:endParaRPr lang="en-GB" dirty="0" smtClean="0"/>
          </a:p>
          <a:p>
            <a:r>
              <a:rPr lang="en-GB" dirty="0" smtClean="0"/>
              <a:t>What is competition?</a:t>
            </a:r>
          </a:p>
          <a:p>
            <a:pPr lvl="1"/>
            <a:r>
              <a:rPr lang="en-GB" dirty="0" smtClean="0"/>
              <a:t>Rivalry between businesses offering products in the same market </a:t>
            </a:r>
          </a:p>
          <a:p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what is meant by market and competition</a:t>
            </a:r>
          </a:p>
          <a:p>
            <a:endParaRPr lang="en-GB" dirty="0"/>
          </a:p>
          <a:p>
            <a:r>
              <a:rPr lang="en-GB" dirty="0" smtClean="0"/>
              <a:t>Identify different types of markets</a:t>
            </a:r>
          </a:p>
          <a:p>
            <a:endParaRPr lang="en-GB" dirty="0"/>
          </a:p>
          <a:p>
            <a:r>
              <a:rPr lang="en-GB" dirty="0" smtClean="0"/>
              <a:t>Analyse and interpret market data, including market size, market share and market trends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6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7" y="1013160"/>
            <a:ext cx="1847240" cy="104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13160"/>
            <a:ext cx="2169253" cy="104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355977"/>
            <a:ext cx="2016223" cy="96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15789"/>
          <a:stretch/>
        </p:blipFill>
        <p:spPr>
          <a:xfrm>
            <a:off x="2627784" y="2329850"/>
            <a:ext cx="2154426" cy="99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32610" r="11880" b="16109"/>
          <a:stretch/>
        </p:blipFill>
        <p:spPr>
          <a:xfrm>
            <a:off x="251521" y="3685278"/>
            <a:ext cx="1800200" cy="1229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3664413"/>
            <a:ext cx="2093760" cy="1233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5301208"/>
            <a:ext cx="1871193" cy="1256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736" y="5301208"/>
            <a:ext cx="1296144" cy="1296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7904" y="5327397"/>
            <a:ext cx="1584176" cy="124114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7544" y="-14244"/>
            <a:ext cx="8229600" cy="904022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Identify the </a:t>
            </a:r>
            <a:r>
              <a:rPr lang="en-GB" sz="2400" b="1" u="sng" dirty="0" smtClean="0"/>
              <a:t>type of Market</a:t>
            </a:r>
            <a:endParaRPr lang="en-GB" sz="24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183549" y="1152283"/>
            <a:ext cx="3416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C00000"/>
                </a:solidFill>
                <a:effectLst/>
              </a:rPr>
              <a:t>Global or Local?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5339" y="2502023"/>
            <a:ext cx="3212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</a:rPr>
              <a:t>Mass</a:t>
            </a:r>
            <a:r>
              <a:rPr lang="en-US" sz="3200" b="1" cap="none" spc="0" dirty="0" smtClean="0">
                <a:ln/>
                <a:solidFill>
                  <a:srgbClr val="C00000"/>
                </a:solidFill>
                <a:effectLst/>
              </a:rPr>
              <a:t> or Niche?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916" y="3709956"/>
            <a:ext cx="4193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</a:rPr>
              <a:t>Trade or Consumer</a:t>
            </a:r>
            <a:r>
              <a:rPr lang="en-US" sz="3200" b="1" cap="none" spc="0" dirty="0" smtClean="0">
                <a:ln/>
                <a:solidFill>
                  <a:srgbClr val="C00000"/>
                </a:solidFill>
                <a:effectLst/>
              </a:rPr>
              <a:t>?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0872" y="5179822"/>
            <a:ext cx="34195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</a:rPr>
              <a:t>Product/Service</a:t>
            </a:r>
            <a:endParaRPr lang="en-US" sz="3200" b="1" dirty="0">
              <a:ln/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</a:rPr>
              <a:t>o</a:t>
            </a:r>
            <a:r>
              <a:rPr lang="en-US" sz="3200" b="1" cap="none" spc="0" dirty="0" smtClean="0">
                <a:ln/>
                <a:solidFill>
                  <a:srgbClr val="C00000"/>
                </a:solidFill>
                <a:effectLst/>
              </a:rPr>
              <a:t>r Seasonal?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67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936104"/>
          </a:xfrm>
        </p:spPr>
        <p:txBody>
          <a:bodyPr/>
          <a:lstStyle/>
          <a:p>
            <a:r>
              <a:rPr lang="en-GB" dirty="0" smtClean="0"/>
              <a:t>Types of markets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Mass or niche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Mass: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Niche</a:t>
            </a:r>
          </a:p>
          <a:p>
            <a:pPr marL="365760" lvl="1" indent="0">
              <a:buNone/>
            </a:pPr>
            <a:endParaRPr lang="en-GB" dirty="0"/>
          </a:p>
          <a:p>
            <a:pPr lvl="1"/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/>
          </a:p>
          <a:p>
            <a:pPr marL="365760" lvl="1" indent="0">
              <a:buNone/>
            </a:pPr>
            <a:endParaRPr lang="en-GB" dirty="0" smtClean="0"/>
          </a:p>
          <a:p>
            <a:r>
              <a:rPr lang="en-GB" dirty="0" smtClean="0"/>
              <a:t>Local, national, global?</a:t>
            </a:r>
          </a:p>
          <a:p>
            <a:r>
              <a:rPr lang="en-GB" dirty="0" smtClean="0"/>
              <a:t>Trade (B2B) or Consumer (B2C)?</a:t>
            </a:r>
          </a:p>
          <a:p>
            <a:r>
              <a:rPr lang="en-GB" dirty="0" smtClean="0"/>
              <a:t>Product or Service?</a:t>
            </a:r>
          </a:p>
          <a:p>
            <a:r>
              <a:rPr lang="en-GB" dirty="0" smtClean="0"/>
              <a:t>Constant sales or seasonal?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4312" y="184482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Targets its advertising at the whole market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Economies of scale can be taken advantage of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Low cost operation, widespread distribution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Set up costs can be high and competition 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fierce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949" y="3095956"/>
            <a:ext cx="64807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Targets specific segments of the market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Higher price can often be charged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Need to fully understand the needs and wants of niche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Concentrate on strengths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Lower start up costs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Can disappear quickly due to changes in economic conditions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Mass market businesses can target the niche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66360"/>
          </a:xfrm>
        </p:spPr>
        <p:txBody>
          <a:bodyPr>
            <a:normAutofit/>
          </a:bodyPr>
          <a:lstStyle/>
          <a:p>
            <a:r>
              <a:rPr lang="en-GB" b="1" dirty="0"/>
              <a:t>Market </a:t>
            </a:r>
            <a:r>
              <a:rPr lang="en-GB" b="1" dirty="0" smtClean="0"/>
              <a:t>Share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767808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+mj-lt"/>
              </a:rPr>
              <a:t>The size of a market may be measured by </a:t>
            </a:r>
            <a:r>
              <a:rPr lang="en-GB" sz="2000" b="1" dirty="0" smtClean="0">
                <a:latin typeface="+mj-lt"/>
              </a:rPr>
              <a:t>value</a:t>
            </a:r>
            <a:r>
              <a:rPr lang="en-GB" sz="2000" dirty="0" smtClean="0">
                <a:latin typeface="+mj-lt"/>
              </a:rPr>
              <a:t> (e.g.£) or by </a:t>
            </a:r>
            <a:r>
              <a:rPr lang="en-GB" sz="2000" b="1" dirty="0" smtClean="0">
                <a:latin typeface="+mj-lt"/>
              </a:rPr>
              <a:t>quantity</a:t>
            </a:r>
            <a:r>
              <a:rPr lang="en-GB" sz="2000" dirty="0" smtClean="0">
                <a:latin typeface="+mj-lt"/>
              </a:rPr>
              <a:t> (e.g. volume: units or </a:t>
            </a:r>
            <a:r>
              <a:rPr lang="en-GB" sz="2000" dirty="0" err="1" smtClean="0">
                <a:latin typeface="+mj-lt"/>
              </a:rPr>
              <a:t>kgs</a:t>
            </a:r>
            <a:r>
              <a:rPr lang="en-GB" sz="2000" dirty="0" smtClean="0">
                <a:latin typeface="+mj-lt"/>
              </a:rPr>
              <a:t>), and usually refers to the sales of all the businesses in the market</a:t>
            </a:r>
          </a:p>
          <a:p>
            <a:pPr marL="68580" indent="0"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The share of a market a business has is used as a </a:t>
            </a:r>
            <a:r>
              <a:rPr lang="en-GB" sz="2000" b="1" dirty="0" smtClean="0">
                <a:latin typeface="+mj-lt"/>
              </a:rPr>
              <a:t>measure of success</a:t>
            </a:r>
          </a:p>
          <a:p>
            <a:endParaRPr lang="en-GB" sz="1200" dirty="0">
              <a:latin typeface="+mj-lt"/>
            </a:endParaRPr>
          </a:p>
          <a:p>
            <a:r>
              <a:rPr lang="en-GB" sz="2000" dirty="0" smtClean="0"/>
              <a:t>Market share is calculated by:</a:t>
            </a:r>
          </a:p>
          <a:p>
            <a:pPr marL="68580" indent="0">
              <a:buNone/>
            </a:pPr>
            <a:endParaRPr lang="en-GB" sz="2000" dirty="0"/>
          </a:p>
          <a:p>
            <a:r>
              <a:rPr lang="en-GB" sz="2000" dirty="0" smtClean="0"/>
              <a:t>Market share is </a:t>
            </a:r>
            <a:r>
              <a:rPr lang="en-GB" sz="2000" dirty="0"/>
              <a:t>usually measured as a </a:t>
            </a:r>
            <a:r>
              <a:rPr lang="en-GB" sz="2000" dirty="0" smtClean="0"/>
              <a:t>percentage</a:t>
            </a:r>
            <a:br>
              <a:rPr lang="en-GB" sz="2000" dirty="0" smtClean="0"/>
            </a:br>
            <a:endParaRPr lang="en-GB" sz="2000" dirty="0"/>
          </a:p>
          <a:p>
            <a:r>
              <a:rPr lang="en-GB" sz="1800" dirty="0" smtClean="0"/>
              <a:t>For example.  The 2012 January-March UK car sales were 563,556 of which Ford UK sold 82,848 cars.  What is the market share of Ford UK?</a:t>
            </a:r>
          </a:p>
          <a:p>
            <a:pPr>
              <a:buNone/>
            </a:pPr>
            <a:r>
              <a:rPr lang="en-GB" sz="1800" dirty="0" smtClean="0"/>
              <a:t>	Answer = (82,848 / 563,556)*100 = 14.7%</a:t>
            </a:r>
          </a:p>
          <a:p>
            <a:pPr marL="640080" lvl="2" indent="0">
              <a:buNone/>
            </a:pPr>
            <a:endParaRPr lang="en-GB" sz="2400" dirty="0"/>
          </a:p>
          <a:p>
            <a:endParaRPr lang="en-GB" sz="12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98857"/>
              </p:ext>
            </p:extLst>
          </p:nvPr>
        </p:nvGraphicFramePr>
        <p:xfrm>
          <a:off x="4644008" y="3717032"/>
          <a:ext cx="353460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24804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business sales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x 100 =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dirty="0" smtClean="0"/>
                        <a:t>%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market sales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8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Reasons to increase market share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+mj-lt"/>
              </a:rPr>
              <a:t>Increased profitability</a:t>
            </a:r>
          </a:p>
          <a:p>
            <a:r>
              <a:rPr lang="en-GB" dirty="0" smtClean="0">
                <a:latin typeface="+mj-lt"/>
              </a:rPr>
              <a:t>Increase sales in a stagnant industry</a:t>
            </a:r>
          </a:p>
          <a:p>
            <a:r>
              <a:rPr lang="en-GB" dirty="0" smtClean="0">
                <a:latin typeface="+mj-lt"/>
              </a:rPr>
              <a:t>Increased bargaining power</a:t>
            </a:r>
          </a:p>
          <a:p>
            <a:r>
              <a:rPr lang="en-GB" dirty="0" smtClean="0">
                <a:latin typeface="+mj-lt"/>
              </a:rPr>
              <a:t>Economies of scale</a:t>
            </a:r>
          </a:p>
          <a:p>
            <a:r>
              <a:rPr lang="en-GB" dirty="0" smtClean="0">
                <a:latin typeface="+mj-lt"/>
              </a:rPr>
              <a:t>Reputation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9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Reasons not to increase market share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Firm is near its production capacity</a:t>
            </a:r>
          </a:p>
          <a:p>
            <a:r>
              <a:rPr lang="en-GB" dirty="0" smtClean="0">
                <a:latin typeface="+mj-lt"/>
              </a:rPr>
              <a:t>Overall profits in decline due to increase advertising spend or by reducing prices</a:t>
            </a:r>
          </a:p>
          <a:p>
            <a:r>
              <a:rPr lang="en-GB" dirty="0" smtClean="0">
                <a:latin typeface="+mj-lt"/>
              </a:rPr>
              <a:t>Price war</a:t>
            </a:r>
          </a:p>
          <a:p>
            <a:r>
              <a:rPr lang="en-GB" dirty="0" smtClean="0">
                <a:latin typeface="+mj-lt"/>
              </a:rPr>
              <a:t>Threat from a niche competitor</a:t>
            </a:r>
          </a:p>
          <a:p>
            <a:r>
              <a:rPr lang="en-GB" dirty="0" smtClean="0">
                <a:latin typeface="+mj-lt"/>
              </a:rPr>
              <a:t>Competition issues  (</a:t>
            </a:r>
            <a:r>
              <a:rPr lang="en-GB" dirty="0">
                <a:latin typeface="+mj-lt"/>
              </a:rPr>
              <a:t>C</a:t>
            </a:r>
            <a:r>
              <a:rPr lang="en-GB" dirty="0" smtClean="0">
                <a:latin typeface="+mj-lt"/>
              </a:rPr>
              <a:t>ompetition Commission)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1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Ways to improve market share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latin typeface="+mj-lt"/>
              </a:rPr>
              <a:t>Product</a:t>
            </a:r>
          </a:p>
          <a:p>
            <a:r>
              <a:rPr lang="en-GB" dirty="0" smtClean="0">
                <a:latin typeface="+mj-lt"/>
              </a:rPr>
              <a:t>Price</a:t>
            </a:r>
          </a:p>
          <a:p>
            <a:r>
              <a:rPr lang="en-GB" dirty="0" smtClean="0">
                <a:latin typeface="+mj-lt"/>
              </a:rPr>
              <a:t>Place</a:t>
            </a:r>
          </a:p>
          <a:p>
            <a:r>
              <a:rPr lang="en-GB" dirty="0" smtClean="0">
                <a:latin typeface="+mj-lt"/>
              </a:rPr>
              <a:t>Promotion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8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31F140-2CB8-44EF-AF3F-AE5C39B96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6B90D8-ACBC-4675-9323-AA2DC1761336}">
  <ds:schemaRefs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CFAA61-BFC9-4008-93CD-E328DBAF2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415</TotalTime>
  <Words>552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Market Data</vt:lpstr>
      <vt:lpstr>   Market Data Starter: key terms</vt:lpstr>
      <vt:lpstr>Learning Objectives </vt:lpstr>
      <vt:lpstr>Identify the type of Market</vt:lpstr>
      <vt:lpstr>Types of markets</vt:lpstr>
      <vt:lpstr>Market Share</vt:lpstr>
      <vt:lpstr>Reasons to increase market share</vt:lpstr>
      <vt:lpstr>Reasons not to increase market share</vt:lpstr>
      <vt:lpstr>Ways to improve market share</vt:lpstr>
      <vt:lpstr>Market growth</vt:lpstr>
      <vt:lpstr>What drives market growth</vt:lpstr>
      <vt:lpstr>Activity</vt:lpstr>
      <vt:lpstr>Past Paper question</vt:lpstr>
      <vt:lpstr>Summary – 3:2:1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Share and Market Growth</dc:title>
  <dc:creator>Morag Portwine</dc:creator>
  <cp:lastModifiedBy>Rebecca Crumpton</cp:lastModifiedBy>
  <cp:revision>29</cp:revision>
  <cp:lastPrinted>2015-09-28T09:14:44Z</cp:lastPrinted>
  <dcterms:created xsi:type="dcterms:W3CDTF">2011-09-28T09:38:54Z</dcterms:created>
  <dcterms:modified xsi:type="dcterms:W3CDTF">2015-09-30T13:17:20Z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