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57" r:id="rId6"/>
    <p:sldId id="261" r:id="rId7"/>
    <p:sldId id="259" r:id="rId8"/>
    <p:sldId id="262" r:id="rId9"/>
    <p:sldId id="258" r:id="rId10"/>
    <p:sldId id="263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Product</a:t>
            </a:r>
            <a:endParaRPr lang="en-GB" b="1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211960" y="2420888"/>
            <a:ext cx="3268642" cy="1948408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What makes a successful product?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2856"/>
            <a:ext cx="2890664" cy="365376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Design</a:t>
            </a:r>
          </a:p>
          <a:p>
            <a:r>
              <a:rPr lang="en-GB" dirty="0" smtClean="0">
                <a:latin typeface="+mj-lt"/>
              </a:rPr>
              <a:t>Reliability</a:t>
            </a:r>
          </a:p>
          <a:p>
            <a:r>
              <a:rPr lang="en-GB" dirty="0" smtClean="0">
                <a:latin typeface="+mj-lt"/>
              </a:rPr>
              <a:t>Safety</a:t>
            </a:r>
          </a:p>
          <a:p>
            <a:r>
              <a:rPr lang="en-GB" dirty="0" smtClean="0">
                <a:latin typeface="+mj-lt"/>
              </a:rPr>
              <a:t>Convenience</a:t>
            </a:r>
          </a:p>
          <a:p>
            <a:r>
              <a:rPr lang="en-GB" dirty="0" smtClean="0">
                <a:latin typeface="+mj-lt"/>
              </a:rPr>
              <a:t>Fashion</a:t>
            </a:r>
          </a:p>
          <a:p>
            <a:r>
              <a:rPr lang="en-GB" dirty="0" smtClean="0">
                <a:latin typeface="+mj-lt"/>
              </a:rPr>
              <a:t>Aesthetics</a:t>
            </a:r>
          </a:p>
          <a:p>
            <a:r>
              <a:rPr lang="en-GB" dirty="0" smtClean="0">
                <a:latin typeface="+mj-lt"/>
              </a:rPr>
              <a:t>Durability</a:t>
            </a:r>
            <a:endParaRPr lang="en-GB" dirty="0" smtClean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11359" y="2996952"/>
            <a:ext cx="2890664" cy="5676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+mj-lt"/>
              </a:rPr>
              <a:t>Is this enough?</a:t>
            </a:r>
            <a:endParaRPr lang="en-GB" b="1" dirty="0" smtClean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Product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Firms need to produce what the market demands</a:t>
            </a:r>
          </a:p>
          <a:p>
            <a:r>
              <a:rPr lang="en-GB" dirty="0" smtClean="0">
                <a:latin typeface="+mj-lt"/>
              </a:rPr>
              <a:t>Marketing is used to boost or create demand</a:t>
            </a:r>
          </a:p>
          <a:p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b="1" dirty="0" smtClean="0">
                <a:latin typeface="+mj-lt"/>
              </a:rPr>
              <a:t>Consider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	</a:t>
            </a:r>
            <a:r>
              <a:rPr lang="en-GB" dirty="0" smtClean="0">
                <a:latin typeface="+mj-lt"/>
              </a:rPr>
              <a:t>Likelihood of success? 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	</a:t>
            </a:r>
            <a:r>
              <a:rPr lang="en-GB" dirty="0" smtClean="0">
                <a:latin typeface="+mj-lt"/>
              </a:rPr>
              <a:t>Market </a:t>
            </a:r>
            <a:r>
              <a:rPr lang="en-GB" dirty="0" err="1" smtClean="0">
                <a:latin typeface="+mj-lt"/>
              </a:rPr>
              <a:t>vs</a:t>
            </a:r>
            <a:r>
              <a:rPr lang="en-GB" dirty="0" smtClean="0">
                <a:latin typeface="+mj-lt"/>
              </a:rPr>
              <a:t> Product orientated?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6472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Influences on development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3888432" cy="352839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Technology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Competitors</a:t>
            </a:r>
          </a:p>
          <a:p>
            <a:r>
              <a:rPr lang="en-GB" dirty="0" smtClean="0">
                <a:latin typeface="+mj-lt"/>
              </a:rPr>
              <a:t>Entrepreneurial </a:t>
            </a:r>
            <a:r>
              <a:rPr lang="en-GB" dirty="0" smtClean="0">
                <a:latin typeface="+mj-lt"/>
              </a:rPr>
              <a:t>skills</a:t>
            </a:r>
          </a:p>
          <a:p>
            <a:pPr>
              <a:buNone/>
            </a:pPr>
            <a:endParaRPr lang="en-GB" b="1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/>
              <a:t>How do firms know what consumers want?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latin typeface="+mj-lt"/>
              </a:rPr>
              <a:t>Market Research</a:t>
            </a:r>
            <a:endParaRPr lang="en-GB" b="1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Field or Primary – gathering original specific data</a:t>
            </a:r>
          </a:p>
          <a:p>
            <a:r>
              <a:rPr lang="en-GB" dirty="0" smtClean="0">
                <a:latin typeface="+mj-lt"/>
              </a:rPr>
              <a:t>Desk or Secondary – using existing data</a:t>
            </a:r>
          </a:p>
        </p:txBody>
      </p:sp>
    </p:spTree>
    <p:extLst>
      <p:ext uri="{BB962C8B-B14F-4D97-AF65-F5344CB8AC3E}">
        <p14:creationId xmlns:p14="http://schemas.microsoft.com/office/powerpoint/2010/main" val="38263118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The development </a:t>
            </a:r>
            <a:r>
              <a:rPr lang="en-GB" sz="4000" b="1" dirty="0" smtClean="0"/>
              <a:t>process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132856"/>
            <a:ext cx="8229600" cy="438912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Generation of ideas</a:t>
            </a:r>
          </a:p>
          <a:p>
            <a:r>
              <a:rPr lang="en-GB" dirty="0" smtClean="0">
                <a:latin typeface="+mj-lt"/>
              </a:rPr>
              <a:t>Analysis and feasibility study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Testing and development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Test marketing</a:t>
            </a:r>
          </a:p>
          <a:p>
            <a:r>
              <a:rPr lang="en-GB" dirty="0" smtClean="0">
                <a:latin typeface="+mj-lt"/>
              </a:rPr>
              <a:t>Launch</a:t>
            </a:r>
          </a:p>
          <a:p>
            <a:endParaRPr lang="en-GB" dirty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Remember – R&amp;D on the product life cycle</a:t>
            </a: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D</a:t>
            </a:r>
            <a:r>
              <a:rPr lang="en-GB" sz="4000" b="1" dirty="0" smtClean="0"/>
              <a:t>eveloping product width and breadth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+mj-lt"/>
              </a:rPr>
              <a:t>Width</a:t>
            </a:r>
            <a:r>
              <a:rPr lang="en-GB" dirty="0">
                <a:latin typeface="+mj-lt"/>
              </a:rPr>
              <a:t> </a:t>
            </a:r>
          </a:p>
          <a:p>
            <a:pPr lvl="1"/>
            <a:r>
              <a:rPr lang="en-GB" dirty="0" err="1">
                <a:latin typeface="+mj-lt"/>
              </a:rPr>
              <a:t>eg</a:t>
            </a:r>
            <a:r>
              <a:rPr lang="en-GB" dirty="0">
                <a:latin typeface="+mj-lt"/>
              </a:rPr>
              <a:t> Proctor &amp; Gamble have a broad portfolio of toiletries</a:t>
            </a:r>
          </a:p>
          <a:p>
            <a:pPr marL="0" indent="0">
              <a:buNone/>
            </a:pPr>
            <a:r>
              <a:rPr lang="en-GB" b="1" dirty="0" smtClean="0">
                <a:latin typeface="+mj-lt"/>
              </a:rPr>
              <a:t>Depth</a:t>
            </a:r>
            <a:endParaRPr lang="en-GB" dirty="0">
              <a:latin typeface="+mj-lt"/>
            </a:endParaRPr>
          </a:p>
          <a:p>
            <a:pPr lvl="1"/>
            <a:r>
              <a:rPr lang="en-GB" dirty="0" err="1">
                <a:latin typeface="+mj-lt"/>
              </a:rPr>
              <a:t>eg</a:t>
            </a: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Ford </a:t>
            </a:r>
            <a:r>
              <a:rPr lang="en-GB" dirty="0" err="1" smtClean="0">
                <a:latin typeface="+mj-lt"/>
              </a:rPr>
              <a:t>Mondeo</a:t>
            </a:r>
            <a:r>
              <a:rPr lang="en-GB" dirty="0" smtClean="0">
                <a:latin typeface="+mj-lt"/>
              </a:rPr>
              <a:t> available in different models/prices</a:t>
            </a:r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Also known as Product Diffusion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37633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USP’s and branding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1331640" y="1988840"/>
            <a:ext cx="7128792" cy="298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GB" sz="2400" dirty="0"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800" dirty="0">
                <a:latin typeface="+mj-lt"/>
              </a:rPr>
              <a:t>To increase customer awareness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800" dirty="0">
                <a:latin typeface="+mj-lt"/>
              </a:rPr>
              <a:t>To differentiate from other products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800" dirty="0">
                <a:latin typeface="+mj-lt"/>
              </a:rPr>
              <a:t>To lead to increased demand and awareness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800" dirty="0">
                <a:latin typeface="+mj-lt"/>
              </a:rPr>
              <a:t>To create customer loyalty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96D791-3EBF-4E2B-BD02-044671908EA3}"/>
</file>

<file path=customXml/itemProps2.xml><?xml version="1.0" encoding="utf-8"?>
<ds:datastoreItem xmlns:ds="http://schemas.openxmlformats.org/officeDocument/2006/customXml" ds:itemID="{D5DEB0FC-809B-4424-BEFD-F9C486CACA49}"/>
</file>

<file path=customXml/itemProps3.xml><?xml version="1.0" encoding="utf-8"?>
<ds:datastoreItem xmlns:ds="http://schemas.openxmlformats.org/officeDocument/2006/customXml" ds:itemID="{DB677092-8312-4169-A679-22B3CB620EF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144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Product</vt:lpstr>
      <vt:lpstr>What makes a successful product?</vt:lpstr>
      <vt:lpstr>Product</vt:lpstr>
      <vt:lpstr>Influences on development</vt:lpstr>
      <vt:lpstr>How do firms know what consumers want?</vt:lpstr>
      <vt:lpstr>The development process</vt:lpstr>
      <vt:lpstr>Developing product width and breadth</vt:lpstr>
      <vt:lpstr>USP’s and branding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</dc:title>
  <dc:creator>anne morag portwine</dc:creator>
  <cp:lastModifiedBy>Ailsa W Waters</cp:lastModifiedBy>
  <cp:revision>6</cp:revision>
  <dcterms:created xsi:type="dcterms:W3CDTF">2010-03-08T12:46:19Z</dcterms:created>
  <dcterms:modified xsi:type="dcterms:W3CDTF">2012-01-31T12:38:56Z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