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slides/slide24.xml" ContentType="application/vnd.openxmlformats-officedocument.presentationml.slide+xml"/>
  <Override PartName="/ppt/slides/slide9.xml" ContentType="application/vnd.openxmlformats-officedocument.presentationml.slide+xml"/>
  <Override PartName="/ppt/slides/slide19.xml" ContentType="application/vnd.openxmlformats-officedocument.presentationml.slide+xml"/>
  <Override PartName="/ppt/slides/slide8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8.xml" ContentType="application/vnd.openxmlformats-officedocument.presentationml.slide+xml"/>
  <Override PartName="/ppt/slides/slide11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15.xml" ContentType="application/vnd.openxmlformats-officedocument.presentationml.slide+xml"/>
  <Override PartName="/ppt/slides/slide5.xml" ContentType="application/vnd.openxmlformats-officedocument.presentationml.slide+xml"/>
  <Override PartName="/ppt/slides/slide23.xml" ContentType="application/vnd.openxmlformats-officedocument.presentationml.slide+xml"/>
  <Override PartName="/ppt/slides/slide21.xml" ContentType="application/vnd.openxmlformats-officedocument.presentationml.slide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31"/>
  </p:notesMasterIdLst>
  <p:handoutMasterIdLst>
    <p:handoutMasterId r:id="rId32"/>
  </p:handoutMasterIdLst>
  <p:sldIdLst>
    <p:sldId id="256" r:id="rId5"/>
    <p:sldId id="257" r:id="rId6"/>
    <p:sldId id="280" r:id="rId7"/>
    <p:sldId id="279" r:id="rId8"/>
    <p:sldId id="259" r:id="rId9"/>
    <p:sldId id="260" r:id="rId10"/>
    <p:sldId id="261" r:id="rId11"/>
    <p:sldId id="262" r:id="rId12"/>
    <p:sldId id="263" r:id="rId13"/>
    <p:sldId id="278" r:id="rId14"/>
    <p:sldId id="264" r:id="rId15"/>
    <p:sldId id="265" r:id="rId16"/>
    <p:sldId id="281" r:id="rId17"/>
    <p:sldId id="266" r:id="rId18"/>
    <p:sldId id="267" r:id="rId19"/>
    <p:sldId id="274" r:id="rId20"/>
    <p:sldId id="275" r:id="rId21"/>
    <p:sldId id="276" r:id="rId22"/>
    <p:sldId id="277" r:id="rId23"/>
    <p:sldId id="268" r:id="rId24"/>
    <p:sldId id="269" r:id="rId25"/>
    <p:sldId id="270" r:id="rId26"/>
    <p:sldId id="271" r:id="rId27"/>
    <p:sldId id="272" r:id="rId28"/>
    <p:sldId id="282" r:id="rId29"/>
    <p:sldId id="273" r:id="rId30"/>
  </p:sldIdLst>
  <p:sldSz cx="9144000" cy="6858000" type="screen4x3"/>
  <p:notesSz cx="6805613" cy="99393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00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2/28/2011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2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C07652-AE7B-47F5-A420-6BD1E4D62F6D}" type="slidenum">
              <a:rPr lang="en-GB"/>
              <a:pPr/>
              <a:t>11</a:t>
            </a:fld>
            <a:endParaRPr lang="en-GB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31E29-15CA-48B8-B4F0-77D69C5D2890}" type="slidenum">
              <a:rPr lang="en-GB"/>
              <a:pPr/>
              <a:t>12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231E29-15CA-48B8-B4F0-77D69C5D2890}" type="slidenum">
              <a:rPr lang="en-GB"/>
              <a:pPr/>
              <a:t>13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641530-55B5-47CE-BAEC-84460128416A}" type="slidenum">
              <a:rPr lang="en-GB"/>
              <a:pPr/>
              <a:t>14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366974-BC47-44FD-A76F-FC8FF1F8E048}" type="slidenum">
              <a:rPr lang="en-GB"/>
              <a:pPr/>
              <a:t>15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6D7B32-294B-4C0E-9968-3C5D2E562992}" type="slidenum">
              <a:rPr lang="en-GB"/>
              <a:pPr/>
              <a:t>20</a:t>
            </a:fld>
            <a:endParaRPr lang="en-GB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9FA89B-81CB-4084-939E-69A8B932EB6F}" type="slidenum">
              <a:rPr lang="en-GB"/>
              <a:pPr/>
              <a:t>21</a:t>
            </a:fld>
            <a:endParaRPr lang="en-GB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01C6EA-E946-4386-8499-E391A17C9622}" type="slidenum">
              <a:rPr lang="en-GB"/>
              <a:pPr/>
              <a:t>22</a:t>
            </a:fld>
            <a:endParaRPr lang="en-GB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39FBF-F60A-4B4F-9933-3B43A4116218}" type="slidenum">
              <a:rPr lang="en-GB"/>
              <a:pPr/>
              <a:t>23</a:t>
            </a:fld>
            <a:endParaRPr lang="en-GB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24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3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C212BA-6F83-4132-8343-4F6064246FDD}" type="slidenum">
              <a:rPr lang="en-GB"/>
              <a:pPr/>
              <a:t>25</a:t>
            </a:fld>
            <a:endParaRPr lang="en-GB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B158F-7F81-4781-9589-3C5099818E36}" type="slidenum">
              <a:rPr lang="en-GB"/>
              <a:pPr/>
              <a:t>26</a:t>
            </a:fld>
            <a:endParaRPr lang="en-GB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C5837-AE39-40AC-8031-2B875371F755}" type="slidenum">
              <a:rPr lang="en-GB"/>
              <a:pPr/>
              <a:t>4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5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B1E617-BD37-4D6F-92A5-B421EC769B1A}" type="slidenum">
              <a:rPr lang="en-GB"/>
              <a:pPr/>
              <a:t>6</a:t>
            </a:fld>
            <a:endParaRPr lang="en-GB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6FF09-2129-43FD-95FF-7C815002DC21}" type="slidenum">
              <a:rPr lang="en-GB"/>
              <a:pPr/>
              <a:t>7</a:t>
            </a:fld>
            <a:endParaRPr lang="en-GB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0CE50B-7D82-41F6-AF0C-5D70F7A2D3C4}" type="slidenum">
              <a:rPr lang="en-GB"/>
              <a:pPr/>
              <a:t>8</a:t>
            </a:fld>
            <a:endParaRPr lang="en-GB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31220-79F6-4889-A739-9F26FFC9306A}" type="slidenum">
              <a:rPr lang="en-GB"/>
              <a:pPr/>
              <a:t>9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931220-79F6-4889-A739-9F26FFC9306A}" type="slidenum">
              <a:rPr lang="en-GB"/>
              <a:pPr/>
              <a:t>10</a:t>
            </a:fld>
            <a:endParaRPr lang="en-GB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415" y="4721186"/>
            <a:ext cx="4990783" cy="4472702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>
                <a:latin typeface="Calibri" pitchFamily="34" charset="0"/>
              </a:rPr>
              <a:t>The 4 P’s: PRODUCT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Select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two products and explain the way or ways in which they achieve a unique selling point (USP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).</a:t>
            </a:r>
          </a:p>
          <a:p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Indicate which USP is most likely to add value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.</a:t>
            </a:r>
          </a:p>
          <a:p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Explain your reasoning.</a:t>
            </a:r>
          </a:p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Unique selling points (USPs)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Very few firms rely on one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product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In a multi-product firm (e.g. Kellogg’s), the range of products is its </a:t>
            </a:r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product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portfolio</a:t>
            </a:r>
          </a:p>
          <a:p>
            <a:endParaRPr lang="en-US" sz="2000" b="1" dirty="0">
              <a:latin typeface="Calibri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Firms plan their product range to spread their 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risks</a:t>
            </a:r>
            <a:endParaRPr lang="en-US" sz="2000" b="1" dirty="0" smtClean="0">
              <a:latin typeface="Calibri" pitchFamily="34" charset="0"/>
            </a:endParaRPr>
          </a:p>
          <a:p>
            <a:pPr>
              <a:buNone/>
            </a:pPr>
            <a:r>
              <a:rPr lang="en-US" sz="2000" b="1" dirty="0" smtClean="0">
                <a:latin typeface="Calibri" pitchFamily="34" charset="0"/>
              </a:rPr>
              <a:t>	If </a:t>
            </a:r>
            <a:r>
              <a:rPr lang="en-US" sz="2000" b="1" dirty="0">
                <a:latin typeface="Calibri" pitchFamily="34" charset="0"/>
              </a:rPr>
              <a:t>one product has low sales, it may be supported by other, more successful </a:t>
            </a:r>
            <a:r>
              <a:rPr lang="en-US" sz="2000" b="1" dirty="0" smtClean="0">
                <a:latin typeface="Calibri" pitchFamily="34" charset="0"/>
              </a:rPr>
              <a:t>products </a:t>
            </a:r>
            <a:endParaRPr lang="en-US" sz="2000" b="1" dirty="0">
              <a:latin typeface="Calibri" pitchFamily="34" charset="0"/>
            </a:endParaRPr>
          </a:p>
          <a:p>
            <a:pPr>
              <a:buNone/>
            </a:pPr>
            <a:endParaRPr lang="en-US" sz="2400" dirty="0" smtClean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	An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example of the way in which a business can carry out product portfolio analysis is the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Boston matrix.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Product portfolio analysis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071679"/>
            <a:ext cx="8229600" cy="2571768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Boston matrix: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a tool of product portfolio analysis that classifies products according to the market share of the product and the rate of growth of the market in which the product is sold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  <a:endParaRPr lang="en-US" sz="3200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The Boston matrix: introduction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714488"/>
            <a:ext cx="871540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Looks at </a:t>
            </a: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market share </a:t>
            </a:r>
            <a:r>
              <a:rPr lang="en-US" sz="36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and</a:t>
            </a:r>
            <a:r>
              <a:rPr lang="en-US" sz="3600" b="1" dirty="0" smtClean="0">
                <a:latin typeface="Calibri" pitchFamily="34" charset="0"/>
              </a:rPr>
              <a:t> </a:t>
            </a:r>
            <a:r>
              <a:rPr lang="en-US" sz="3600" b="1" dirty="0" smtClean="0">
                <a:solidFill>
                  <a:srgbClr val="C00000"/>
                </a:solidFill>
                <a:latin typeface="Calibri" pitchFamily="34" charset="0"/>
              </a:rPr>
              <a:t>market growth</a:t>
            </a:r>
          </a:p>
          <a:p>
            <a:pPr lvl="1"/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A product with a high market share is clearly in a strong competitive situation</a:t>
            </a:r>
            <a:r>
              <a:rPr lang="en-US" sz="2400" dirty="0" smtClean="0">
                <a:latin typeface="Calibri" pitchFamily="34" charset="0"/>
              </a:rPr>
              <a:t>.</a:t>
            </a:r>
          </a:p>
          <a:p>
            <a:endParaRPr lang="en-US" sz="2400" dirty="0">
              <a:latin typeface="Calibri" pitchFamily="34" charset="0"/>
            </a:endParaRPr>
          </a:p>
          <a:p>
            <a:r>
              <a:rPr lang="en-US" sz="2400" dirty="0">
                <a:latin typeface="Calibri" pitchFamily="34" charset="0"/>
              </a:rPr>
              <a:t>A product in a high growth market should have opportunities for future growth.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The Boston </a:t>
            </a:r>
            <a:r>
              <a:rPr lang="en-US" dirty="0" smtClean="0">
                <a:effectLst/>
                <a:latin typeface="Calibri" pitchFamily="34" charset="0"/>
              </a:rPr>
              <a:t>Matrix</a:t>
            </a:r>
            <a:endParaRPr lang="en-US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Boston </a:t>
            </a:r>
            <a:r>
              <a:rPr lang="en-US" dirty="0" smtClean="0"/>
              <a:t>Matrix</a:t>
            </a:r>
            <a:endParaRPr lang="en-US" dirty="0"/>
          </a:p>
        </p:txBody>
      </p:sp>
      <p:pic>
        <p:nvPicPr>
          <p:cNvPr id="22531" name="Picture 3" descr="BostonMatrix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1500174"/>
            <a:ext cx="5000660" cy="47512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2643182"/>
            <a:ext cx="8229600" cy="2597161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 small groups compile a list of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ten products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Categorise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them under the four headings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above</a:t>
            </a: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1800F"/>
                </a:solidFill>
                <a:latin typeface="Calibri" pitchFamily="34" charset="0"/>
              </a:rPr>
              <a:t>Your ten products must include at least two stars, two cash cows, two problem children and two dogs.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14356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effectLst/>
                <a:latin typeface="Calibri" pitchFamily="34" charset="0"/>
              </a:rPr>
              <a:t>Stars?</a:t>
            </a:r>
            <a:r>
              <a:rPr lang="en-US" sz="4400" dirty="0" smtClean="0">
                <a:effectLst/>
                <a:latin typeface="Calibri" pitchFamily="34" charset="0"/>
              </a:rPr>
              <a:t>  </a:t>
            </a:r>
            <a:r>
              <a:rPr lang="en-US" sz="4400" dirty="0" smtClean="0">
                <a:solidFill>
                  <a:schemeClr val="accent1"/>
                </a:solidFill>
                <a:effectLst/>
                <a:latin typeface="Calibri" pitchFamily="34" charset="0"/>
              </a:rPr>
              <a:t>Cash cows?</a:t>
            </a:r>
            <a:r>
              <a:rPr lang="en-US" sz="4400" dirty="0" smtClean="0">
                <a:effectLst/>
                <a:latin typeface="Calibri" pitchFamily="34" charset="0"/>
              </a:rPr>
              <a:t/>
            </a:r>
            <a:br>
              <a:rPr lang="en-US" sz="4400" dirty="0" smtClean="0">
                <a:effectLst/>
                <a:latin typeface="Calibri" pitchFamily="34" charset="0"/>
              </a:rPr>
            </a:br>
            <a:r>
              <a:rPr lang="en-US" sz="4400" dirty="0" smtClean="0">
                <a:solidFill>
                  <a:srgbClr val="F1800F"/>
                </a:solidFill>
                <a:effectLst/>
                <a:latin typeface="Calibri" pitchFamily="34" charset="0"/>
              </a:rPr>
              <a:t>Problem children?  </a:t>
            </a:r>
            <a:r>
              <a:rPr lang="en-US" sz="4400" dirty="0" smtClean="0">
                <a:solidFill>
                  <a:srgbClr val="00B050"/>
                </a:solidFill>
                <a:effectLst/>
                <a:latin typeface="Calibri" pitchFamily="34" charset="0"/>
              </a:rPr>
              <a:t>Dogs?</a:t>
            </a:r>
            <a:endParaRPr lang="en-US" sz="4400" dirty="0">
              <a:solidFill>
                <a:srgbClr val="00B050"/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14488"/>
            <a:ext cx="8686800" cy="4525963"/>
          </a:xfrm>
        </p:spPr>
        <p:txBody>
          <a:bodyPr/>
          <a:lstStyle/>
          <a:p>
            <a:pPr lvl="1">
              <a:lnSpc>
                <a:spcPct val="15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Are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they worth persevering with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?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How much are they costing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?</a:t>
            </a:r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Could they be revived in some way?</a:t>
            </a:r>
          </a:p>
          <a:p>
            <a:pPr lvl="1">
              <a:lnSpc>
                <a:spcPct val="150000"/>
              </a:lnSpc>
            </a:pP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Is it cost effective to </a:t>
            </a: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support such products?</a:t>
            </a:r>
          </a:p>
          <a:p>
            <a:pPr lvl="1">
              <a:lnSpc>
                <a:spcPct val="150000"/>
              </a:lnSpc>
            </a:pPr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How much would it cost to remove from the market?</a:t>
            </a:r>
          </a:p>
          <a:p>
            <a:endParaRPr lang="en-GB" sz="2800" dirty="0">
              <a:latin typeface="Calibri" pitchFamily="34" charset="0"/>
            </a:endParaRP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latin typeface="Calibri" pitchFamily="34" charset="0"/>
              </a:rPr>
              <a:t>The Boston </a:t>
            </a:r>
            <a:r>
              <a:rPr lang="en-GB" b="1" dirty="0" smtClean="0">
                <a:latin typeface="Calibri" pitchFamily="34" charset="0"/>
              </a:rPr>
              <a:t>Matrix </a:t>
            </a:r>
            <a:r>
              <a:rPr lang="en-GB" b="1" dirty="0" smtClean="0">
                <a:solidFill>
                  <a:srgbClr val="FF0000"/>
                </a:solidFill>
                <a:latin typeface="Calibri" pitchFamily="34" charset="0"/>
              </a:rPr>
              <a:t>Dogs</a:t>
            </a:r>
            <a:endParaRPr lang="en-GB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214554"/>
            <a:ext cx="8229600" cy="301924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sz="2400" dirty="0" smtClean="0">
                <a:latin typeface="Calibri" pitchFamily="34" charset="0"/>
              </a:rPr>
              <a:t>	</a:t>
            </a:r>
            <a:r>
              <a:rPr lang="en-GB" sz="2400" b="1" dirty="0" smtClean="0">
                <a:latin typeface="Calibri" pitchFamily="34" charset="0"/>
              </a:rPr>
              <a:t>What are the chances of these products securing a hold in the market?</a:t>
            </a:r>
          </a:p>
          <a:p>
            <a:pPr lvl="1">
              <a:buNone/>
            </a:pPr>
            <a:endParaRPr lang="en-GB" sz="2400" b="1" dirty="0" smtClean="0">
              <a:latin typeface="Calibri" pitchFamily="34" charset="0"/>
            </a:endParaRPr>
          </a:p>
          <a:p>
            <a:pPr lvl="1"/>
            <a:r>
              <a:rPr lang="en-GB" sz="2400" b="1" dirty="0" smtClean="0">
                <a:latin typeface="Calibri" pitchFamily="34" charset="0"/>
              </a:rPr>
              <a:t>How </a:t>
            </a:r>
            <a:r>
              <a:rPr lang="en-GB" sz="2400" b="1" dirty="0">
                <a:latin typeface="Calibri" pitchFamily="34" charset="0"/>
              </a:rPr>
              <a:t>much will it cost to promote them to a stronger position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/>
            <a:endParaRPr lang="en-GB" sz="2400" b="1" dirty="0">
              <a:latin typeface="Calibri" pitchFamily="34" charset="0"/>
            </a:endParaRPr>
          </a:p>
          <a:p>
            <a:pPr lvl="1"/>
            <a:r>
              <a:rPr lang="en-GB" sz="2400" b="1" dirty="0">
                <a:latin typeface="Calibri" pitchFamily="34" charset="0"/>
              </a:rPr>
              <a:t>Is it worth it?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latin typeface="Calibri" pitchFamily="34" charset="0"/>
              </a:rPr>
              <a:t>The Boston </a:t>
            </a:r>
            <a:r>
              <a:rPr lang="en-GB" b="1" dirty="0" smtClean="0">
                <a:latin typeface="Calibri" pitchFamily="34" charset="0"/>
              </a:rPr>
              <a:t>Matrix </a:t>
            </a:r>
            <a:br>
              <a:rPr lang="en-GB" b="1" dirty="0" smtClean="0">
                <a:latin typeface="Calibri" pitchFamily="34" charset="0"/>
              </a:rPr>
            </a:br>
            <a:r>
              <a:rPr lang="en-GB" dirty="0" smtClean="0">
                <a:latin typeface="Calibri" pitchFamily="34" charset="0"/>
              </a:rPr>
              <a:t>	</a:t>
            </a:r>
            <a:r>
              <a:rPr lang="en-GB" dirty="0" smtClean="0">
                <a:solidFill>
                  <a:schemeClr val="accent2"/>
                </a:solidFill>
                <a:latin typeface="Calibri" pitchFamily="34" charset="0"/>
              </a:rPr>
              <a:t>Problem Children</a:t>
            </a:r>
            <a:br>
              <a:rPr lang="en-GB" dirty="0" smtClean="0">
                <a:solidFill>
                  <a:schemeClr val="accent2"/>
                </a:solidFill>
                <a:latin typeface="Calibri" pitchFamily="34" charset="0"/>
              </a:rPr>
            </a:br>
            <a:endParaRPr lang="en-GB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714488"/>
            <a:ext cx="8229600" cy="4525963"/>
          </a:xfrm>
        </p:spPr>
        <p:txBody>
          <a:bodyPr/>
          <a:lstStyle/>
          <a:p>
            <a:pPr lvl="1"/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Huge potential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May have been expensive to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develop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Worth spending money to </a:t>
            </a:r>
            <a:r>
              <a:rPr lang="en-GB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promote</a:t>
            </a:r>
          </a:p>
          <a:p>
            <a:pPr lvl="1"/>
            <a:endParaRPr lang="en-GB" sz="24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pPr lvl="1"/>
            <a:r>
              <a:rPr lang="en-GB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Consider the extent of their product life cycle in decision making</a:t>
            </a:r>
          </a:p>
          <a:p>
            <a:pPr>
              <a:buFontTx/>
              <a:buNone/>
            </a:pPr>
            <a:endParaRPr lang="en-GB" dirty="0">
              <a:latin typeface="Calibri" pitchFamily="34" charset="0"/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  <a:latin typeface="Calibri" pitchFamily="34" charset="0"/>
              </a:rPr>
              <a:t>The Boston </a:t>
            </a:r>
            <a:r>
              <a:rPr lang="en-GB" b="1" dirty="0" smtClean="0">
                <a:effectLst/>
                <a:latin typeface="Calibri" pitchFamily="34" charset="0"/>
              </a:rPr>
              <a:t>Matrix</a:t>
            </a:r>
            <a:r>
              <a:rPr lang="en-GB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 Stars</a:t>
            </a:r>
            <a:endParaRPr lang="en-GB" b="1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/>
          <a:lstStyle/>
          <a:p>
            <a:pPr lvl="1">
              <a:lnSpc>
                <a:spcPct val="90000"/>
              </a:lnSpc>
            </a:pPr>
            <a:r>
              <a:rPr lang="en-GB" sz="2400" b="1" dirty="0" smtClean="0">
                <a:latin typeface="Calibri" pitchFamily="34" charset="0"/>
              </a:rPr>
              <a:t>Cheap </a:t>
            </a:r>
            <a:r>
              <a:rPr lang="en-GB" sz="2400" b="1" dirty="0">
                <a:latin typeface="Calibri" pitchFamily="34" charset="0"/>
              </a:rPr>
              <a:t>to </a:t>
            </a:r>
            <a:r>
              <a:rPr lang="en-GB" sz="2400" b="1" dirty="0" smtClean="0">
                <a:latin typeface="Calibri" pitchFamily="34" charset="0"/>
              </a:rPr>
              <a:t>promote</a:t>
            </a:r>
          </a:p>
          <a:p>
            <a:pPr lvl="1">
              <a:lnSpc>
                <a:spcPct val="90000"/>
              </a:lnSpc>
              <a:buNone/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Generate large amounts of cash – use for further R&amp;D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Costs of developing and promoting have largely </a:t>
            </a:r>
            <a:r>
              <a:rPr lang="en-GB" sz="2400" b="1" dirty="0" smtClean="0">
                <a:latin typeface="Calibri" pitchFamily="34" charset="0"/>
              </a:rPr>
              <a:t>gone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Need to monitor their performance – the long term</a:t>
            </a:r>
            <a:r>
              <a:rPr lang="en-GB" sz="2400" b="1" dirty="0" smtClean="0">
                <a:latin typeface="Calibri" pitchFamily="34" charset="0"/>
              </a:rPr>
              <a:t>?</a:t>
            </a:r>
          </a:p>
          <a:p>
            <a:pPr lvl="1">
              <a:lnSpc>
                <a:spcPct val="90000"/>
              </a:lnSpc>
            </a:pPr>
            <a:endParaRPr lang="en-GB" sz="2400" b="1" dirty="0">
              <a:latin typeface="Calibri" pitchFamily="34" charset="0"/>
            </a:endParaRPr>
          </a:p>
          <a:p>
            <a:pPr lvl="1">
              <a:lnSpc>
                <a:spcPct val="90000"/>
              </a:lnSpc>
            </a:pPr>
            <a:r>
              <a:rPr lang="en-GB" sz="2400" b="1" dirty="0">
                <a:latin typeface="Calibri" pitchFamily="34" charset="0"/>
              </a:rPr>
              <a:t>At the maturity stage of the </a:t>
            </a:r>
            <a:r>
              <a:rPr lang="en-GB" sz="2400" b="1" dirty="0" smtClean="0">
                <a:latin typeface="Calibri" pitchFamily="34" charset="0"/>
              </a:rPr>
              <a:t>product life cycle?</a:t>
            </a:r>
            <a:endParaRPr lang="en-GB" sz="2400" b="1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GB" sz="2800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  <a:latin typeface="Calibri" pitchFamily="34" charset="0"/>
              </a:rPr>
              <a:t>The Boston </a:t>
            </a:r>
            <a:r>
              <a:rPr lang="en-GB" b="1" dirty="0" smtClean="0">
                <a:effectLst/>
                <a:latin typeface="Calibri" pitchFamily="34" charset="0"/>
              </a:rPr>
              <a:t>Matrix </a:t>
            </a:r>
            <a:r>
              <a:rPr lang="en-GB" sz="4400" dirty="0" smtClean="0">
                <a:solidFill>
                  <a:schemeClr val="accent2"/>
                </a:solidFill>
                <a:effectLst/>
                <a:latin typeface="Calibri" pitchFamily="34" charset="0"/>
              </a:rPr>
              <a:t>Cash Cows</a:t>
            </a:r>
            <a:endParaRPr lang="en-GB" b="1" dirty="0"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Design of the product</a:t>
            </a:r>
          </a:p>
          <a:p>
            <a:pPr lvl="1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Reliability, safety, convenience of use, fashion, aesthetics, durability, legal requirements</a:t>
            </a:r>
          </a:p>
          <a:p>
            <a:pPr lvl="1"/>
            <a:endParaRPr lang="en-US" sz="2800" b="1" dirty="0" smtClean="0">
              <a:latin typeface="Calibri" pitchFamily="34" charset="0"/>
            </a:endParaRPr>
          </a:p>
          <a:p>
            <a:pPr lvl="1"/>
            <a:r>
              <a:rPr lang="en-US" sz="2800" b="1" dirty="0" smtClean="0">
                <a:latin typeface="Calibri" pitchFamily="34" charset="0"/>
              </a:rPr>
              <a:t>New product development</a:t>
            </a:r>
            <a:endParaRPr lang="en-US" sz="2800" b="1" dirty="0"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Elements of a successful product</a:t>
            </a:r>
            <a:endParaRPr lang="en-US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Ideally a firm will want a portfolio of cash cows and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stars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alibri" pitchFamily="34" charset="0"/>
              </a:rPr>
              <a:t>However, in the long term these products may decline, so new products with a low market share but in high growth markets will be ideal </a:t>
            </a:r>
            <a:r>
              <a:rPr lang="en-US" sz="2400" b="1" dirty="0" smtClean="0">
                <a:solidFill>
                  <a:srgbClr val="00B050"/>
                </a:solidFill>
                <a:latin typeface="Calibri" pitchFamily="34" charset="0"/>
              </a:rPr>
              <a:t>replacements</a:t>
            </a:r>
          </a:p>
          <a:p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The Boston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Matrix 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is just a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generalisation</a:t>
            </a:r>
            <a:r>
              <a:rPr lang="en-US" sz="2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 Cash cows can lose money and dogs can be very profitable in the right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circumstances</a:t>
            </a:r>
          </a:p>
          <a:p>
            <a:endParaRPr lang="en-US" sz="2400" b="1" dirty="0">
              <a:latin typeface="Calibri" pitchFamily="34" charset="0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Overall the Boston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Matrix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says relatively little about a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PRODUCT and </a:t>
            </a:r>
            <a:r>
              <a:rPr lang="en-US" sz="2400" b="1" dirty="0">
                <a:solidFill>
                  <a:srgbClr val="FF0000"/>
                </a:solidFill>
                <a:latin typeface="Calibri" pitchFamily="34" charset="0"/>
              </a:rPr>
              <a:t>should not be used without reference to other factors, such as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</a:rPr>
              <a:t>profitability</a:t>
            </a:r>
            <a:endParaRPr lang="en-US" sz="2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effectLst/>
                <a:latin typeface="Calibri" pitchFamily="34" charset="0"/>
              </a:rPr>
              <a:t>Product portfolio analysis: conclusion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1428736"/>
            <a:ext cx="6400816" cy="451944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Calibri" pitchFamily="34" charset="0"/>
              </a:rPr>
              <a:t>the </a:t>
            </a:r>
            <a:r>
              <a:rPr lang="en-US" sz="2800" dirty="0">
                <a:latin typeface="Calibri" pitchFamily="34" charset="0"/>
              </a:rPr>
              <a:t>stages that a product passes through during its </a:t>
            </a:r>
            <a:r>
              <a:rPr lang="en-US" sz="2800" dirty="0" smtClean="0">
                <a:latin typeface="Calibri" pitchFamily="34" charset="0"/>
              </a:rPr>
              <a:t>lifetime</a:t>
            </a:r>
          </a:p>
          <a:p>
            <a:endParaRPr lang="en-US" sz="2800" dirty="0">
              <a:latin typeface="Calibri" pitchFamily="34" charset="0"/>
            </a:endParaRPr>
          </a:p>
          <a:p>
            <a:pPr lvl="2"/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</a:rPr>
              <a:t>development</a:t>
            </a:r>
            <a:endParaRPr lang="en-US" sz="2600" b="1" dirty="0">
              <a:solidFill>
                <a:srgbClr val="FF0000"/>
              </a:solidFill>
              <a:latin typeface="Calibri" pitchFamily="34" charset="0"/>
            </a:endParaRP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introduction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growth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maturity</a:t>
            </a:r>
          </a:p>
          <a:p>
            <a:pPr lvl="2"/>
            <a:r>
              <a:rPr lang="en-US" sz="2600" b="1" dirty="0">
                <a:solidFill>
                  <a:srgbClr val="FF0000"/>
                </a:solidFill>
                <a:latin typeface="Calibri" pitchFamily="34" charset="0"/>
              </a:rPr>
              <a:t>decline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 life </a:t>
            </a:r>
            <a:r>
              <a:rPr lang="en-US" dirty="0" smtClean="0"/>
              <a:t>cycle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Product life </a:t>
            </a:r>
            <a:r>
              <a:rPr lang="en-US" dirty="0" smtClean="0">
                <a:effectLst/>
                <a:latin typeface="Calibri" pitchFamily="34" charset="0"/>
              </a:rPr>
              <a:t>cycle</a:t>
            </a:r>
            <a:endParaRPr lang="en-US" dirty="0">
              <a:effectLst/>
              <a:latin typeface="Calibri" pitchFamily="34" charset="0"/>
            </a:endParaRPr>
          </a:p>
        </p:txBody>
      </p:sp>
      <p:pic>
        <p:nvPicPr>
          <p:cNvPr id="30723" name="Picture 3" descr="ProductLifeCycl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785926"/>
            <a:ext cx="8608676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In theory, a firm should aim to have as many products in ‘maturity’ as possible, as these are the products that should generate most profit. </a:t>
            </a:r>
            <a:endParaRPr lang="en-US" sz="2000" b="1" dirty="0" smtClean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rgbClr val="FF0000"/>
                </a:solidFill>
                <a:latin typeface="Calibri" pitchFamily="34" charset="0"/>
              </a:rPr>
              <a:t>However, to achieve this in the long run a firm needs to have a policy of new product development, so that it has products in the introduction and growth stages which will eventually enter maturity. </a:t>
            </a:r>
            <a:endParaRPr lang="en-US" sz="20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latin typeface="Calibri" pitchFamily="34" charset="0"/>
              </a:rPr>
              <a:t>Conclusion</a:t>
            </a:r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Firms attempt to have a balance of products under development and in the introductory and growth stages, financed by the profits generated by their mature products.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Strategic use of the product life cycle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alibri" pitchFamily="34" charset="0"/>
              </a:rPr>
              <a:t>The main focus of the product life cycle is to keep products at their peak: that is, in the maturity stage. </a:t>
            </a:r>
            <a:endParaRPr lang="en-US" sz="2800" dirty="0" smtClean="0">
              <a:latin typeface="Calibri" pitchFamily="34" charset="0"/>
            </a:endParaRPr>
          </a:p>
          <a:p>
            <a:endParaRPr lang="en-US" sz="2800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</a:rPr>
              <a:t>This is achieved through extension strategies</a:t>
            </a:r>
            <a:endParaRPr lang="en-US" sz="2800" b="1" dirty="0">
              <a:latin typeface="Calibri" pitchFamily="34" charset="0"/>
            </a:endParaRPr>
          </a:p>
          <a:p>
            <a:endParaRPr lang="en-US" sz="2800" dirty="0">
              <a:latin typeface="Calibri" pitchFamily="34" charset="0"/>
            </a:endParaRPr>
          </a:p>
          <a:p>
            <a:r>
              <a:rPr lang="en-US" sz="2800" b="1" dirty="0">
                <a:latin typeface="Calibri" pitchFamily="34" charset="0"/>
              </a:rPr>
              <a:t>extension strategies:</a:t>
            </a:r>
            <a:r>
              <a:rPr lang="en-US" sz="2800" dirty="0">
                <a:latin typeface="Calibri" pitchFamily="34" charset="0"/>
              </a:rPr>
              <a:t> methods used to lengthen the life cycle of a product by preventing or delaying it from reaching the decline stage of the product life cycle</a:t>
            </a:r>
            <a:r>
              <a:rPr lang="en-US" sz="2800" dirty="0" smtClean="0">
                <a:latin typeface="Calibri" pitchFamily="34" charset="0"/>
              </a:rPr>
              <a:t>.</a:t>
            </a:r>
            <a:endParaRPr lang="en-US" sz="2800" dirty="0">
              <a:latin typeface="Calibri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Extension strategies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428736"/>
            <a:ext cx="8229600" cy="4007051"/>
          </a:xfrm>
        </p:spPr>
        <p:txBody>
          <a:bodyPr>
            <a:normAutofit fontScale="92500"/>
          </a:bodyPr>
          <a:lstStyle/>
          <a:p>
            <a:pPr>
              <a:spcBef>
                <a:spcPct val="100000"/>
              </a:spcBef>
            </a:pPr>
            <a:endParaRPr lang="en-US" sz="2400" dirty="0" smtClean="0">
              <a:latin typeface="Calibri" pitchFamily="34" charset="0"/>
            </a:endParaRPr>
          </a:p>
          <a:p>
            <a:pPr>
              <a:spcBef>
                <a:spcPct val="100000"/>
              </a:spcBef>
            </a:pP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Think 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of three products or services in the maturity stage of the product life 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cycle</a:t>
            </a:r>
          </a:p>
          <a:p>
            <a:pPr>
              <a:spcBef>
                <a:spcPct val="100000"/>
              </a:spcBef>
            </a:pPr>
            <a:endParaRPr lang="en-US" sz="2800" dirty="0">
              <a:latin typeface="Calibri" pitchFamily="34" charset="0"/>
            </a:endParaRPr>
          </a:p>
          <a:p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Suggest different ways (extension strategies) that might be used (or have been used) to keep these products in the maturity stage of the product life </a:t>
            </a: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</a:rPr>
              <a:t>cycle</a:t>
            </a:r>
            <a:endParaRPr lang="en-US" sz="28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/>
                <a:latin typeface="Calibri" pitchFamily="34" charset="0"/>
              </a:rPr>
              <a:t>Extension strategies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pPr lvl="1"/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attracting 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new market segments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increasing usage among existing customers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modifying the product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changing the image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targeting new markets</a:t>
            </a:r>
          </a:p>
          <a:p>
            <a:pPr lvl="1"/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promotions, advertising and price offers</a:t>
            </a:r>
          </a:p>
          <a:p>
            <a:pPr>
              <a:spcBef>
                <a:spcPct val="100000"/>
              </a:spcBef>
              <a:buNone/>
            </a:pPr>
            <a:r>
              <a:rPr lang="en-US" sz="2400" b="1" dirty="0" smtClean="0">
                <a:latin typeface="Calibri" pitchFamily="34" charset="0"/>
              </a:rPr>
              <a:t>	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Provide </a:t>
            </a:r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one real-life example of each of these types of extension strategy (excluding examples given previously</a:t>
            </a:r>
            <a:r>
              <a:rPr lang="en-US" sz="2400" b="1" dirty="0" smtClean="0">
                <a:solidFill>
                  <a:srgbClr val="C00000"/>
                </a:solidFill>
                <a:latin typeface="Calibri" pitchFamily="34" charset="0"/>
              </a:rPr>
              <a:t>) </a:t>
            </a:r>
            <a:endParaRPr lang="en-US" sz="2400" b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ffectLst/>
                <a:latin typeface="Calibri" pitchFamily="34" charset="0"/>
              </a:rPr>
              <a:t>Examples of extension strategies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Every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product or service passes through certain stages before it is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launched</a:t>
            </a:r>
          </a:p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1"/>
            <a:r>
              <a:rPr lang="en-US" sz="2400" dirty="0" smtClean="0">
                <a:latin typeface="Calibri" pitchFamily="34" charset="0"/>
              </a:rPr>
              <a:t>generation </a:t>
            </a:r>
            <a:r>
              <a:rPr lang="en-US" sz="2400" dirty="0">
                <a:latin typeface="Calibri" pitchFamily="34" charset="0"/>
              </a:rPr>
              <a:t>of ideas</a:t>
            </a:r>
          </a:p>
          <a:p>
            <a:pPr lvl="1"/>
            <a:r>
              <a:rPr lang="en-US" sz="2400" dirty="0">
                <a:latin typeface="Calibri" pitchFamily="34" charset="0"/>
              </a:rPr>
              <a:t>analysis of ideas </a:t>
            </a:r>
            <a:r>
              <a:rPr lang="en-US" sz="2400" dirty="0" smtClean="0">
                <a:latin typeface="Calibri" pitchFamily="34" charset="0"/>
              </a:rPr>
              <a:t>and feasibility </a:t>
            </a:r>
            <a:r>
              <a:rPr lang="en-US" sz="2400" dirty="0">
                <a:latin typeface="Calibri" pitchFamily="34" charset="0"/>
              </a:rPr>
              <a:t>testing</a:t>
            </a:r>
          </a:p>
          <a:p>
            <a:pPr lvl="1"/>
            <a:r>
              <a:rPr lang="en-US" sz="2400" dirty="0">
                <a:latin typeface="Calibri" pitchFamily="34" charset="0"/>
              </a:rPr>
              <a:t>product development and testing the prototype</a:t>
            </a:r>
          </a:p>
          <a:p>
            <a:pPr lvl="1"/>
            <a:r>
              <a:rPr lang="en-US" sz="2400" dirty="0">
                <a:latin typeface="Calibri" pitchFamily="34" charset="0"/>
              </a:rPr>
              <a:t>test marketing</a:t>
            </a:r>
          </a:p>
          <a:p>
            <a:pPr lvl="1"/>
            <a:r>
              <a:rPr lang="en-US" sz="2400" b="1" dirty="0">
                <a:latin typeface="Calibri" pitchFamily="34" charset="0"/>
              </a:rPr>
              <a:t>launch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Development of new goods and services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2357430"/>
            <a:ext cx="8229600" cy="2971808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alibri" pitchFamily="34" charset="0"/>
              </a:rPr>
              <a:t>	</a:t>
            </a:r>
            <a:r>
              <a:rPr lang="en-US" sz="2800" dirty="0" smtClean="0">
                <a:latin typeface="Calibri" pitchFamily="34" charset="0"/>
              </a:rPr>
              <a:t>Key </a:t>
            </a:r>
            <a:r>
              <a:rPr lang="en-US" sz="2800" dirty="0">
                <a:latin typeface="Calibri" pitchFamily="34" charset="0"/>
              </a:rPr>
              <a:t>factors influencing the development of new products are</a:t>
            </a:r>
            <a:r>
              <a:rPr lang="en-US" sz="2800" dirty="0" smtClean="0">
                <a:latin typeface="Calibri" pitchFamily="34" charset="0"/>
              </a:rPr>
              <a:t>: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technology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competitors’ actions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entrepreneurial skills of managers and owners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Influences on the development of new goods and services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1785926"/>
            <a:ext cx="8229600" cy="3500462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improve </a:t>
            </a:r>
            <a:r>
              <a:rPr lang="en-US" sz="2400" b="1" dirty="0">
                <a:latin typeface="Calibri" pitchFamily="34" charset="0"/>
              </a:rPr>
              <a:t>the quality of existing </a:t>
            </a:r>
            <a:r>
              <a:rPr lang="en-US" sz="2400" b="1" dirty="0" smtClean="0">
                <a:latin typeface="Calibri" pitchFamily="34" charset="0"/>
              </a:rPr>
              <a:t>products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lead to development </a:t>
            </a:r>
            <a:r>
              <a:rPr lang="en-US" sz="2400" b="1" dirty="0">
                <a:latin typeface="Calibri" pitchFamily="34" charset="0"/>
              </a:rPr>
              <a:t>of totally new </a:t>
            </a:r>
            <a:r>
              <a:rPr lang="en-US" sz="2400" b="1" dirty="0" smtClean="0">
                <a:latin typeface="Calibri" pitchFamily="34" charset="0"/>
              </a:rPr>
              <a:t>products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May </a:t>
            </a:r>
            <a:r>
              <a:rPr lang="en-US" sz="2400" b="1" dirty="0">
                <a:latin typeface="Calibri" pitchFamily="34" charset="0"/>
              </a:rPr>
              <a:t>bring products into new </a:t>
            </a:r>
            <a:r>
              <a:rPr lang="en-US" sz="2400" b="1" dirty="0" smtClean="0">
                <a:latin typeface="Calibri" pitchFamily="34" charset="0"/>
              </a:rPr>
              <a:t>segments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lead to more cost-effective </a:t>
            </a:r>
            <a:r>
              <a:rPr lang="en-US" sz="2400" b="1" dirty="0">
                <a:latin typeface="Calibri" pitchFamily="34" charset="0"/>
              </a:rPr>
              <a:t>production</a:t>
            </a:r>
            <a:r>
              <a:rPr lang="en-US" sz="2400" b="1" dirty="0" smtClean="0">
                <a:latin typeface="Calibri" pitchFamily="34" charset="0"/>
              </a:rPr>
              <a:t>.</a:t>
            </a:r>
            <a:endParaRPr lang="en-US" sz="2400" b="1" dirty="0">
              <a:latin typeface="Calibri" pitchFamily="34" charset="0"/>
            </a:endParaRP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Allows </a:t>
            </a:r>
            <a:r>
              <a:rPr lang="en-US" sz="2400" b="1" dirty="0">
                <a:latin typeface="Calibri" pitchFamily="34" charset="0"/>
              </a:rPr>
              <a:t>goods to be made to </a:t>
            </a:r>
            <a:r>
              <a:rPr lang="en-US" sz="2400" b="1" dirty="0" smtClean="0">
                <a:latin typeface="Calibri" pitchFamily="34" charset="0"/>
              </a:rPr>
              <a:t>individual </a:t>
            </a:r>
            <a:r>
              <a:rPr lang="en-US" sz="2400" b="1" dirty="0">
                <a:latin typeface="Calibri" pitchFamily="34" charset="0"/>
              </a:rPr>
              <a:t>specifications.</a:t>
            </a:r>
          </a:p>
          <a:p>
            <a:pPr lvl="1">
              <a:lnSpc>
                <a:spcPct val="150000"/>
              </a:lnSpc>
            </a:pPr>
            <a:r>
              <a:rPr lang="en-US" sz="2400" b="1" dirty="0" smtClean="0">
                <a:latin typeface="Calibri" pitchFamily="34" charset="0"/>
              </a:rPr>
              <a:t>Can improve business </a:t>
            </a:r>
            <a:r>
              <a:rPr lang="en-US" sz="2400" b="1" dirty="0">
                <a:latin typeface="Calibri" pitchFamily="34" charset="0"/>
              </a:rPr>
              <a:t>awareness of consumer tastes.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Technology </a:t>
            </a:r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/>
            </a:r>
            <a:b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</a:br>
            <a:r>
              <a:rPr lang="en-US" sz="3200" b="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and </a:t>
            </a:r>
            <a:r>
              <a:rPr lang="en-US" sz="3200" b="0" dirty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the development of new goods and services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2071678"/>
            <a:ext cx="8229600" cy="4003675"/>
          </a:xfrm>
        </p:spPr>
        <p:txBody>
          <a:bodyPr/>
          <a:lstStyle/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The introduction of a new product by a competitor may encourage a business to introduce its own new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product (me-too)</a:t>
            </a:r>
          </a:p>
          <a:p>
            <a:pPr lvl="1"/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New products from competitors can give ideas for a new product to a business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sz="2400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Changes in consumer tastes may be detected through the actions of a competitor. 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effectLst/>
                <a:latin typeface="Calibri" pitchFamily="34" charset="0"/>
              </a:rPr>
              <a:t>Competitors’ actions and the development of new goods and services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22488"/>
            <a:ext cx="8229600" cy="3916362"/>
          </a:xfrm>
        </p:spPr>
        <p:txBody>
          <a:bodyPr/>
          <a:lstStyle/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Identifying an opportunity. A skilled entrepreneur can be the first person to spot a gap in a market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Organisations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 may encourage and reward employees who come up with innovative ideas that lead to new products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.</a:t>
            </a:r>
          </a:p>
          <a:p>
            <a:pPr lvl="1"/>
            <a:endParaRPr lang="en-US" b="1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Spending on research and development can lead to new inventions.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620713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Entrepreneurial </a:t>
            </a:r>
            <a:r>
              <a:rPr lang="en-US" sz="3200" dirty="0" smtClean="0">
                <a:latin typeface="Calibri" pitchFamily="34" charset="0"/>
              </a:rPr>
              <a:t>skills of managers &amp; owners</a:t>
            </a:r>
            <a:endParaRPr lang="en-US" sz="3200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571472" y="2643182"/>
            <a:ext cx="8229600" cy="3916362"/>
          </a:xfrm>
        </p:spPr>
        <p:txBody>
          <a:bodyPr>
            <a:normAutofit/>
          </a:bodyPr>
          <a:lstStyle/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market research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personal experience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personal need and inventiveness</a:t>
            </a:r>
          </a:p>
          <a:p>
            <a:pPr lvl="1"/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environmental awareness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836613"/>
            <a:ext cx="8382000" cy="914400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alibri" pitchFamily="34" charset="0"/>
              </a:rPr>
              <a:t>Other factors leading to the development of new goods and services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b="1" dirty="0" smtClean="0">
                <a:latin typeface="Calibri" pitchFamily="34" charset="0"/>
              </a:rPr>
              <a:t>	</a:t>
            </a:r>
            <a:r>
              <a:rPr lang="en-US" sz="2000" b="1" dirty="0" smtClean="0">
                <a:solidFill>
                  <a:srgbClr val="FF0000"/>
                </a:solidFill>
                <a:latin typeface="Calibri" pitchFamily="34" charset="0"/>
              </a:rPr>
              <a:t>unique selling point/proposition: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 a </a:t>
            </a:r>
            <a:r>
              <a:rPr lang="en-US" sz="2000" dirty="0">
                <a:solidFill>
                  <a:srgbClr val="FF0000"/>
                </a:solidFill>
                <a:latin typeface="Calibri" pitchFamily="34" charset="0"/>
              </a:rPr>
              <a:t>feature of a product or service that allows it to be differentiated from other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</a:rPr>
              <a:t>products</a:t>
            </a:r>
          </a:p>
          <a:p>
            <a:endParaRPr lang="en-US" sz="2000" dirty="0"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In developing a new product or service, many firms will attempt to differentiate it from those of competitors. 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If a firm can improve customer awareness and goodwill by making its product different from rival products, it can increase both its sales volume and its price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.</a:t>
            </a:r>
          </a:p>
          <a:p>
            <a:endParaRPr lang="en-US" sz="2000" b="1" dirty="0">
              <a:solidFill>
                <a:schemeClr val="accent1">
                  <a:lumMod val="50000"/>
                </a:schemeClr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Loyal customers are also less likely to stop buying the firm’s product. </a:t>
            </a:r>
          </a:p>
          <a:p>
            <a:pPr>
              <a:buNone/>
            </a:pPr>
            <a:endParaRPr lang="en-US" sz="2000" dirty="0">
              <a:latin typeface="Calibri" pitchFamily="34" charset="0"/>
            </a:endParaRP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itchFamily="34" charset="0"/>
              </a:rPr>
              <a:t>Unique selling points (USPs)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9DE54A-F823-44A2-B072-276B694ACFB6}"/>
</file>

<file path=customXml/itemProps2.xml><?xml version="1.0" encoding="utf-8"?>
<ds:datastoreItem xmlns:ds="http://schemas.openxmlformats.org/officeDocument/2006/customXml" ds:itemID="{7A47F6AE-62AF-4DEA-B57B-60B0FFDDD206}"/>
</file>

<file path=customXml/itemProps3.xml><?xml version="1.0" encoding="utf-8"?>
<ds:datastoreItem xmlns:ds="http://schemas.openxmlformats.org/officeDocument/2006/customXml" ds:itemID="{1C696EE0-C95A-4172-886D-154DBEB81DC8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865</Words>
  <Application>Microsoft Office PowerPoint</Application>
  <PresentationFormat>On-screen Show (4:3)</PresentationFormat>
  <Paragraphs>175</Paragraphs>
  <Slides>26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The 4 P’s: PRODUCT</vt:lpstr>
      <vt:lpstr>Elements of a successful product</vt:lpstr>
      <vt:lpstr>Development of new goods and services</vt:lpstr>
      <vt:lpstr>Influences on the development of new goods and services</vt:lpstr>
      <vt:lpstr>Technology  and the development of new goods and services</vt:lpstr>
      <vt:lpstr>Competitors’ actions and the development of new goods and services</vt:lpstr>
      <vt:lpstr>Entrepreneurial skills of managers &amp; owners</vt:lpstr>
      <vt:lpstr>Other factors leading to the development of new goods and services</vt:lpstr>
      <vt:lpstr>Unique selling points (USPs)</vt:lpstr>
      <vt:lpstr>Unique selling points (USPs)</vt:lpstr>
      <vt:lpstr>Product portfolio analysis</vt:lpstr>
      <vt:lpstr>The Boston matrix: introduction</vt:lpstr>
      <vt:lpstr>The Boston Matrix</vt:lpstr>
      <vt:lpstr>The Boston Matrix</vt:lpstr>
      <vt:lpstr>Stars?  Cash cows? Problem children?  Dogs?</vt:lpstr>
      <vt:lpstr>The Boston Matrix Dogs</vt:lpstr>
      <vt:lpstr>The Boston Matrix   Problem Children </vt:lpstr>
      <vt:lpstr>The Boston Matrix Stars</vt:lpstr>
      <vt:lpstr>The Boston Matrix Cash Cows</vt:lpstr>
      <vt:lpstr>Product portfolio analysis: conclusion</vt:lpstr>
      <vt:lpstr>Product life cycle</vt:lpstr>
      <vt:lpstr>Product life cycle</vt:lpstr>
      <vt:lpstr>Strategic use of the product life cycle</vt:lpstr>
      <vt:lpstr>Extension strategies</vt:lpstr>
      <vt:lpstr>Extension strategies</vt:lpstr>
      <vt:lpstr>Examples of extension strategies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P’s: PRODUCT</dc:title>
  <dc:creator>ctm</dc:creator>
  <cp:lastModifiedBy>ailsawaters</cp:lastModifiedBy>
  <cp:revision>17</cp:revision>
  <dcterms:created xsi:type="dcterms:W3CDTF">2009-03-16T12:54:52Z</dcterms:created>
  <dcterms:modified xsi:type="dcterms:W3CDTF">2011-02-28T15:30:42Z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