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8"/>
  </p:handout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  <p:sldId id="263" r:id="rId12"/>
    <p:sldId id="264" r:id="rId13"/>
    <p:sldId id="268" r:id="rId14"/>
    <p:sldId id="266" r:id="rId15"/>
    <p:sldId id="267" r:id="rId16"/>
    <p:sldId id="265" r:id="rId17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3DB49-C140-445A-BD70-F0BFD3BE9775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054BA-CF7D-42CE-842F-59507C780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047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B8BC68-1CB2-4C83-9D42-A472A949385A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F7669-8694-430E-AD9F-81942C33A9F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75AD46-3C68-4D85-AC1C-94D9B5438C11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38CC8-B0F5-4B24-84D6-57810A518E4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54627E-488F-48DE-8AFA-0AF32F94C624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32900-879A-4486-9CE4-011D24A556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B9198-D752-4702-83A4-E054D0EB7E7A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67F9C-45FA-422C-9A3D-E8D12DA6BE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EF898-C203-4090-8499-E5C8F0A7FBE4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A0745-A3F1-4C78-AE01-FC05D9B093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EF579E-4CFC-403A-AF3B-CB67F6FA79FA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47844-5169-4B68-975C-991429C941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13E83-5AD6-4695-87E0-58566BC9641E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5C23D8-40A9-4959-91AB-1AA8F27511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7F72E-AAD9-4E22-89C6-86E828AE601F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B6B01-866D-4677-BDAD-805BB8A09D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F02979-6776-421D-A87B-BAC3F019DC59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12057-652C-4E1F-8657-B376A54DF6D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90CB3-BC7A-4C8D-82C8-9654BC05F140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151E9-81B8-468D-83D1-2D558D9924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D6D41D-780E-47EE-B04E-8C06D53298C5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5E6A56D-21B2-4424-9C16-B328922DCA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780522A-343F-4BA5-9E88-6FAD6051898E}" type="datetimeFigureOut">
              <a:rPr lang="en-US" smtClean="0"/>
              <a:pPr>
                <a:defRPr/>
              </a:pPr>
              <a:t>12/9/2013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6AD5984-6DDE-4F42-B8EF-D9F7700C55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barr.co.uk/" TargetMode="External"/><Relationship Id="rId2" Type="http://schemas.openxmlformats.org/officeDocument/2006/relationships/hyperlink" Target="http://www.unilever.co.u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Product Life Cycle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 onto the internet.</a:t>
            </a:r>
          </a:p>
          <a:p>
            <a:r>
              <a:rPr lang="en-GB" dirty="0" smtClean="0"/>
              <a:t>Research into two large different companies that have a range of products at different stages of the life cycle </a:t>
            </a:r>
            <a:r>
              <a:rPr lang="en-GB" dirty="0" err="1" smtClean="0"/>
              <a:t>eg</a:t>
            </a:r>
            <a:r>
              <a:rPr lang="en-GB" dirty="0" smtClean="0"/>
              <a:t> Unilever (</a:t>
            </a:r>
            <a:r>
              <a:rPr lang="en-GB" dirty="0" smtClean="0">
                <a:hlinkClick r:id="rId2"/>
              </a:rPr>
              <a:t>www.unilever.co.uk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</a:t>
            </a:r>
            <a:r>
              <a:rPr lang="en-GB" dirty="0" err="1" smtClean="0"/>
              <a:t>AGBarr</a:t>
            </a:r>
            <a:r>
              <a:rPr lang="en-GB" dirty="0" smtClean="0"/>
              <a:t> (</a:t>
            </a:r>
            <a:r>
              <a:rPr lang="en-GB" dirty="0" smtClean="0">
                <a:hlinkClick r:id="rId3"/>
              </a:rPr>
              <a:t>www.agbarr.co.uk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Draw two life cycles and plot a range of products at </a:t>
            </a:r>
            <a:r>
              <a:rPr lang="en-GB" dirty="0" err="1" smtClean="0"/>
              <a:t>differents</a:t>
            </a:r>
            <a:r>
              <a:rPr lang="en-GB" dirty="0" smtClean="0"/>
              <a:t> stages of the life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4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/>
              <a:t>Product Portfolio Analysis and Management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firms with a long-term view will have a mix of products available for sale and at different stages of the life cycle.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Example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 err="1" smtClean="0"/>
              <a:t>Mondeo</a:t>
            </a:r>
            <a:r>
              <a:rPr lang="en-GB" dirty="0" smtClean="0"/>
              <a:t> have 7 different versions – this is known as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product depth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3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Managing the Product Portfolio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Three ways:</a:t>
            </a:r>
          </a:p>
          <a:p>
            <a:r>
              <a:rPr lang="en-GB" dirty="0" smtClean="0"/>
              <a:t>Product </a:t>
            </a:r>
            <a:r>
              <a:rPr lang="en-GB" dirty="0" err="1" smtClean="0"/>
              <a:t>Porfolio</a:t>
            </a:r>
            <a:r>
              <a:rPr lang="en-GB" dirty="0" smtClean="0"/>
              <a:t> (life cycle analysis) Analysis</a:t>
            </a:r>
          </a:p>
          <a:p>
            <a:r>
              <a:rPr lang="en-GB" dirty="0" smtClean="0"/>
              <a:t>Boston Matrix</a:t>
            </a:r>
          </a:p>
          <a:p>
            <a:r>
              <a:rPr lang="en-GB" dirty="0" err="1" smtClean="0"/>
              <a:t>Ansoff</a:t>
            </a:r>
            <a:r>
              <a:rPr lang="en-GB" dirty="0" smtClean="0"/>
              <a:t> Matrix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1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/>
              <a:t>Cash Flow and the Product Life Cycle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Developing new products is expensive, even existing products have costs attached, such as advertising or distribution. </a:t>
            </a:r>
          </a:p>
          <a:p>
            <a:r>
              <a:rPr lang="en-GB" dirty="0" smtClean="0"/>
              <a:t>All of these costs affect cash flow and for most products we can estimate cash flow against different stages of the product life cycle                                                                                                       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72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GB" dirty="0" smtClean="0"/>
              <a:t>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Every product has a life cycle.</a:t>
            </a:r>
          </a:p>
          <a:p>
            <a:r>
              <a:rPr lang="en-GB" dirty="0" smtClean="0"/>
              <a:t>During this period sales are not constant</a:t>
            </a:r>
          </a:p>
          <a:p>
            <a:r>
              <a:rPr lang="en-GB" dirty="0" smtClean="0"/>
              <a:t>There are variations in levels of demand</a:t>
            </a:r>
          </a:p>
          <a:p>
            <a:r>
              <a:rPr lang="en-GB" dirty="0" smtClean="0"/>
              <a:t>The amount of competition varies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3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Five stages of the product life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Introduction</a:t>
            </a:r>
          </a:p>
          <a:p>
            <a:r>
              <a:rPr lang="en-GB" dirty="0" smtClean="0"/>
              <a:t>Growth</a:t>
            </a:r>
          </a:p>
          <a:p>
            <a:r>
              <a:rPr lang="en-GB" dirty="0" smtClean="0"/>
              <a:t>Maturity</a:t>
            </a:r>
          </a:p>
          <a:p>
            <a:r>
              <a:rPr lang="en-GB" dirty="0" smtClean="0"/>
              <a:t>Saturation</a:t>
            </a:r>
          </a:p>
          <a:p>
            <a:r>
              <a:rPr lang="en-GB" dirty="0" smtClean="0"/>
              <a:t>Decline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4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893888"/>
            <a:ext cx="8609013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5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stage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Product is new to the market</a:t>
            </a:r>
          </a:p>
          <a:p>
            <a:r>
              <a:rPr lang="en-GB" dirty="0" smtClean="0"/>
              <a:t>Few potential customers</a:t>
            </a:r>
          </a:p>
          <a:p>
            <a:r>
              <a:rPr lang="en-GB" dirty="0" smtClean="0"/>
              <a:t>Prices can be high</a:t>
            </a:r>
          </a:p>
          <a:p>
            <a:r>
              <a:rPr lang="en-GB" dirty="0" smtClean="0"/>
              <a:t>Sales may be restricted to early adopters</a:t>
            </a:r>
          </a:p>
          <a:p>
            <a:r>
              <a:rPr lang="en-GB" dirty="0" smtClean="0"/>
              <a:t>Profits are low, because development costs have to be repaid and advertising expenditure can be high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4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Growth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Product has become more widely known and consumed</a:t>
            </a:r>
          </a:p>
          <a:p>
            <a:r>
              <a:rPr lang="en-GB" dirty="0" smtClean="0"/>
              <a:t>Marketing is used to establish and strengthen</a:t>
            </a:r>
            <a:r>
              <a:rPr lang="en-GB" dirty="0"/>
              <a:t> </a:t>
            </a:r>
            <a:r>
              <a:rPr lang="en-GB" dirty="0" smtClean="0"/>
              <a:t>the brand and develop image for product</a:t>
            </a:r>
          </a:p>
          <a:p>
            <a:r>
              <a:rPr lang="en-GB" dirty="0" smtClean="0"/>
              <a:t>Profits start to grow</a:t>
            </a:r>
          </a:p>
          <a:p>
            <a:r>
              <a:rPr lang="en-GB" dirty="0" smtClean="0"/>
              <a:t>Advertising expenditure may still be high</a:t>
            </a:r>
          </a:p>
          <a:p>
            <a:r>
              <a:rPr lang="en-GB" dirty="0" smtClean="0"/>
              <a:t>Prices fall as competitors enter the market</a:t>
            </a:r>
          </a:p>
        </p:txBody>
      </p:sp>
    </p:spTree>
    <p:extLst>
      <p:ext uri="{BB962C8B-B14F-4D97-AF65-F5344CB8AC3E}">
        <p14:creationId xmlns:p14="http://schemas.microsoft.com/office/powerpoint/2010/main" val="77331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143000"/>
          </a:xfrm>
        </p:spPr>
        <p:txBody>
          <a:bodyPr/>
          <a:lstStyle/>
          <a:p>
            <a:r>
              <a:rPr lang="en-GB" dirty="0" smtClean="0"/>
              <a:t>Maturity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Product range may be extended </a:t>
            </a:r>
          </a:p>
          <a:p>
            <a:r>
              <a:rPr lang="en-GB" dirty="0" smtClean="0"/>
              <a:t>Competition will increase and have to be responded to</a:t>
            </a:r>
          </a:p>
          <a:p>
            <a:r>
              <a:rPr lang="en-GB" dirty="0" smtClean="0"/>
              <a:t>Advertising is used to reinforce image</a:t>
            </a:r>
          </a:p>
          <a:p>
            <a:r>
              <a:rPr lang="en-GB" dirty="0" smtClean="0"/>
              <a:t>Sales are at their peak</a:t>
            </a:r>
          </a:p>
          <a:p>
            <a:r>
              <a:rPr lang="en-GB" dirty="0" smtClean="0"/>
              <a:t>Profits should be high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3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Saturation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few customers are gained</a:t>
            </a:r>
          </a:p>
          <a:p>
            <a:r>
              <a:rPr lang="en-GB" dirty="0" smtClean="0"/>
              <a:t>Replacement purchases are the trend</a:t>
            </a:r>
          </a:p>
          <a:p>
            <a:r>
              <a:rPr lang="en-GB" dirty="0" smtClean="0"/>
              <a:t>Firms try to reduce their costs, so that pricing strategies become more flexible</a:t>
            </a:r>
          </a:p>
          <a:p>
            <a:r>
              <a:rPr lang="en-GB" dirty="0" smtClean="0"/>
              <a:t>Brand image needs to be maintained or it can be repositioned to capture new markets, or market niches, but quality must be maintained</a:t>
            </a:r>
          </a:p>
          <a:p>
            <a:r>
              <a:rPr lang="en-GB" dirty="0" smtClean="0"/>
              <a:t>Profits may start to fall</a:t>
            </a:r>
          </a:p>
        </p:txBody>
      </p:sp>
    </p:spTree>
    <p:extLst>
      <p:ext uri="{BB962C8B-B14F-4D97-AF65-F5344CB8AC3E}">
        <p14:creationId xmlns:p14="http://schemas.microsoft.com/office/powerpoint/2010/main" val="329486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Sales may fall fast and as a result range sold is likely to be reduced with firms concentrating on core products</a:t>
            </a:r>
          </a:p>
          <a:p>
            <a:r>
              <a:rPr lang="en-GB" sz="2400" dirty="0" smtClean="0"/>
              <a:t>Advertising costs will be reduced</a:t>
            </a:r>
          </a:p>
          <a:p>
            <a:r>
              <a:rPr lang="en-GB" sz="2400" dirty="0" smtClean="0"/>
              <a:t>Attempts will be made to mop-up what is left of potential market</a:t>
            </a:r>
          </a:p>
          <a:p>
            <a:r>
              <a:rPr lang="en-GB" sz="2400" dirty="0" smtClean="0"/>
              <a:t>Each product sold should be profitable as development costs will have been paid back at an earlier stage</a:t>
            </a:r>
          </a:p>
          <a:p>
            <a:r>
              <a:rPr lang="en-GB" sz="2400" dirty="0" smtClean="0"/>
              <a:t>Total profits will start to fall</a:t>
            </a:r>
          </a:p>
          <a:p>
            <a:r>
              <a:rPr lang="en-GB" sz="2400" dirty="0" smtClean="0"/>
              <a:t>Price will fall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24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778CDC-D314-481F-B47E-538929267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4F2CE-3B07-43CE-ADAD-2B30E0024867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D8D014-2BE4-4072-9635-C4F31C3052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442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Product Life Cycle</vt:lpstr>
      <vt:lpstr>What is it?</vt:lpstr>
      <vt:lpstr>Five stages of the product life cycle</vt:lpstr>
      <vt:lpstr>PowerPoint Presentation</vt:lpstr>
      <vt:lpstr>Introduction stage</vt:lpstr>
      <vt:lpstr>Growth </vt:lpstr>
      <vt:lpstr>Maturity</vt:lpstr>
      <vt:lpstr>Saturation</vt:lpstr>
      <vt:lpstr>Decline</vt:lpstr>
      <vt:lpstr>Research Task</vt:lpstr>
      <vt:lpstr>Product Portfolio Analysis and Management</vt:lpstr>
      <vt:lpstr>Managing the Product Portfolio</vt:lpstr>
      <vt:lpstr>Cash Flow and the Product Life Cycle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Life Cycle</dc:title>
  <dc:creator>Morag Portwine</dc:creator>
  <cp:lastModifiedBy>Anne E Lomas</cp:lastModifiedBy>
  <cp:revision>18</cp:revision>
  <cp:lastPrinted>2013-12-09T10:16:24Z</cp:lastPrinted>
  <dcterms:created xsi:type="dcterms:W3CDTF">2012-01-11T12:09:07Z</dcterms:created>
  <dcterms:modified xsi:type="dcterms:W3CDTF">2013-12-09T10:16:32Z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