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62" r:id="rId8"/>
    <p:sldId id="264" r:id="rId9"/>
    <p:sldId id="268" r:id="rId10"/>
    <p:sldId id="269" r:id="rId11"/>
    <p:sldId id="270" r:id="rId12"/>
    <p:sldId id="265" r:id="rId13"/>
    <p:sldId id="274" r:id="rId14"/>
    <p:sldId id="275" r:id="rId15"/>
    <p:sldId id="276" r:id="rId16"/>
    <p:sldId id="263" r:id="rId17"/>
    <p:sldId id="277" r:id="rId18"/>
    <p:sldId id="271" r:id="rId19"/>
    <p:sldId id="266" r:id="rId20"/>
    <p:sldId id="273" r:id="rId21"/>
    <p:sldId id="272" r:id="rId22"/>
    <p:sldId id="267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85" autoAdjust="0"/>
  </p:normalViewPr>
  <p:slideViewPr>
    <p:cSldViewPr>
      <p:cViewPr varScale="1">
        <p:scale>
          <a:sx n="108" d="100"/>
          <a:sy n="108" d="100"/>
        </p:scale>
        <p:origin x="10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89595-1DC6-44FC-A340-4B1BC774ACE7}" type="datetimeFigureOut">
              <a:rPr lang="en-GB" smtClean="0"/>
              <a:pPr/>
              <a:t>04/12/2015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DE8F9-109D-466B-864D-7E79C6F185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7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F768AB-ADA2-4A19-8F29-976E2B344B36}" type="datetimeFigureOut">
              <a:rPr lang="en-US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57EADE-3633-42E5-9DA5-3B9A51A0FC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35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F3D3F-F2FB-4255-A1F7-E2B4C7B36E6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4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99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0C23-5019-4AB6-82BF-B2A439265A6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19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AD9487FA-6B2D-8C44-B590-FE0B0644DF4F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1DE62433-5548-4A8F-995C-19086D5FDD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BA2A-36A4-1847-BCDF-FE679C03EAF5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5B15-F8A9-486A-BF20-74C008CB48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DF32-52A3-CE49-8916-BAA4235F2A95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5DF1E-F0C8-42E1-816A-4FB3F8D777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9DAC-FEEF-8441-B2B8-7F215C3E76A3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870E-114B-42D1-8945-3AB7DB07F1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A8BE9-7E9B-3043-9D30-2FE9D7F9A533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026A6B6A-E94E-43C0-8678-F85CE9D98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5D5F-B6A9-8747-8E50-8AB7161C5AAC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5AB7-F8CB-4549-95B2-98CCEFD296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A429-13E8-3243-85F8-B540875B41DD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5687-5496-451D-8B80-6955B717D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8EB1-06ED-E844-BE13-3D9E74EA731D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2A91-3DE8-4A17-B3BC-A1F9C7714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C76B-2972-0745-A388-1239FDC98FF1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E173-B705-4F10-AD96-5A130EFA9C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4859-5309-5A42-B6C8-B5AFCFA06B3C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8FC4-E04D-430D-B159-EC9CDCB95E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2841-35D8-8442-81DB-3B2EC5DBB10D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9066-1280-423C-9D42-0FBDF0D5C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BD5B6FD0-E5E3-0D4B-A80B-6871E25EEA53}" type="datetime1">
              <a:rPr lang="en-US" smtClean="0"/>
              <a:pPr>
                <a:defRPr/>
              </a:pPr>
              <a:t>12/4/2015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A5817E0C-A8CA-4F28-9B1D-A78CF160F0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82" r:id="rId6"/>
    <p:sldLayoutId id="2147483783" r:id="rId7"/>
    <p:sldLayoutId id="2147483776" r:id="rId8"/>
    <p:sldLayoutId id="2147483775" r:id="rId9"/>
    <p:sldLayoutId id="2147483774" r:id="rId10"/>
    <p:sldLayoutId id="2147483784" r:id="rId11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1" fontAlgn="base" hangingPunct="1">
        <a:spcBef>
          <a:spcPts val="1200"/>
        </a:spcBef>
        <a:spcAft>
          <a:spcPct val="0"/>
        </a:spcAft>
        <a:buClr>
          <a:srgbClr val="FEB80A"/>
        </a:buClr>
        <a:buSzPct val="8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1" fontAlgn="base" hangingPunct="1">
        <a:spcBef>
          <a:spcPts val="1200"/>
        </a:spcBef>
        <a:spcAft>
          <a:spcPct val="0"/>
        </a:spcAft>
        <a:buClr>
          <a:srgbClr val="00ADDC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1" fontAlgn="base" hangingPunct="1">
        <a:spcBef>
          <a:spcPts val="1200"/>
        </a:spcBef>
        <a:spcAft>
          <a:spcPct val="0"/>
        </a:spcAft>
        <a:buClr>
          <a:srgbClr val="738AC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videos/search?q=product+range+ford+video&amp;FORM=HDRSC3#view=detail&amp;mid=E4208E3649D2648D8929E4208E3649D2648D89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dictionary.com/videos/?2014-la-auto-show-highlights-51853964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nta.com/en_US/pages/landing/index.html" TargetMode="External"/><Relationship Id="rId13" Type="http://schemas.openxmlformats.org/officeDocument/2006/relationships/hyperlink" Target="http://www.innocentdrinks.co.uk/" TargetMode="External"/><Relationship Id="rId18" Type="http://schemas.openxmlformats.org/officeDocument/2006/relationships/hyperlink" Target="http://www.schweppes.com/" TargetMode="External"/><Relationship Id="rId3" Type="http://schemas.openxmlformats.org/officeDocument/2006/relationships/hyperlink" Target="http://www.coca-cola.com/en/index.html" TargetMode="External"/><Relationship Id="rId7" Type="http://schemas.openxmlformats.org/officeDocument/2006/relationships/hyperlink" Target="http://www.coca-colacompany.com/brands/diet-coke/" TargetMode="External"/><Relationship Id="rId12" Type="http://schemas.openxmlformats.org/officeDocument/2006/relationships/hyperlink" Target="http://www.illy.com/" TargetMode="External"/><Relationship Id="rId17" Type="http://schemas.openxmlformats.org/officeDocument/2006/relationships/hyperlink" Target="http://www.coca-colacompany.com/brands/powerade-zero" TargetMode="External"/><Relationship Id="rId2" Type="http://schemas.openxmlformats.org/officeDocument/2006/relationships/hyperlink" Target="http://www.canadadry.com/" TargetMode="External"/><Relationship Id="rId16" Type="http://schemas.openxmlformats.org/officeDocument/2006/relationships/hyperlink" Target="http://www.coca-colacompany.com/brands/powerade/" TargetMode="External"/><Relationship Id="rId20" Type="http://schemas.openxmlformats.org/officeDocument/2006/relationships/hyperlink" Target="http://www.sprit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ca-colacompany.com/brands/coca-cola-zero/" TargetMode="External"/><Relationship Id="rId11" Type="http://schemas.openxmlformats.org/officeDocument/2006/relationships/hyperlink" Target="http://www.coca-colacompany.com/brands/glaceau-vitaminwater/" TargetMode="External"/><Relationship Id="rId5" Type="http://schemas.openxmlformats.org/officeDocument/2006/relationships/hyperlink" Target="http://www.coca-colacompany.com/brands/coca-cola-light" TargetMode="External"/><Relationship Id="rId15" Type="http://schemas.openxmlformats.org/officeDocument/2006/relationships/hyperlink" Target="http://nestea.com/index.jsp" TargetMode="External"/><Relationship Id="rId10" Type="http://schemas.openxmlformats.org/officeDocument/2006/relationships/hyperlink" Target="http://www.fanta.de/" TargetMode="External"/><Relationship Id="rId19" Type="http://schemas.openxmlformats.org/officeDocument/2006/relationships/hyperlink" Target="http://www.coca-colacompany.com/brands/sprite/" TargetMode="External"/><Relationship Id="rId4" Type="http://schemas.openxmlformats.org/officeDocument/2006/relationships/hyperlink" Target="http://www.coca-colacompany.com/brands/coca-cola/" TargetMode="External"/><Relationship Id="rId9" Type="http://schemas.openxmlformats.org/officeDocument/2006/relationships/hyperlink" Target="http://www.coca-colacompany.com/brands/fanta/" TargetMode="External"/><Relationship Id="rId14" Type="http://schemas.openxmlformats.org/officeDocument/2006/relationships/hyperlink" Target="http://www.monsterenergy.com/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coca-colacompany.com/brands/fuze" TargetMode="External"/><Relationship Id="rId18" Type="http://schemas.openxmlformats.org/officeDocument/2006/relationships/hyperlink" Target="http://www.vitaminwater.com/" TargetMode="External"/><Relationship Id="rId26" Type="http://schemas.openxmlformats.org/officeDocument/2006/relationships/hyperlink" Target="http://www.monsterenergy.com/" TargetMode="External"/><Relationship Id="rId3" Type="http://schemas.openxmlformats.org/officeDocument/2006/relationships/hyperlink" Target="http://www.coca-cola.com/en/index.html" TargetMode="External"/><Relationship Id="rId21" Type="http://schemas.openxmlformats.org/officeDocument/2006/relationships/hyperlink" Target="http://www.illy.com/" TargetMode="External"/><Relationship Id="rId34" Type="http://schemas.openxmlformats.org/officeDocument/2006/relationships/hyperlink" Target="http://www.coca-colacompany.com/brands/sprite/" TargetMode="External"/><Relationship Id="rId7" Type="http://schemas.openxmlformats.org/officeDocument/2006/relationships/hyperlink" Target="http://www.coca-colacompany.com/brands/diet-coke/" TargetMode="External"/><Relationship Id="rId12" Type="http://schemas.openxmlformats.org/officeDocument/2006/relationships/hyperlink" Target="http://www.coca-colacompany.com/brands/fresca/" TargetMode="External"/><Relationship Id="rId17" Type="http://schemas.openxmlformats.org/officeDocument/2006/relationships/hyperlink" Target="http://www.coca-colacompany.com/brands/glaceau-vitaminwater/" TargetMode="External"/><Relationship Id="rId25" Type="http://schemas.openxmlformats.org/officeDocument/2006/relationships/hyperlink" Target="http://www.coca-colacompany.com/brands/minute-maid/" TargetMode="External"/><Relationship Id="rId33" Type="http://schemas.openxmlformats.org/officeDocument/2006/relationships/hyperlink" Target="http://www.coca-colacompany.com/brands/simply/" TargetMode="External"/><Relationship Id="rId2" Type="http://schemas.openxmlformats.org/officeDocument/2006/relationships/hyperlink" Target="http://barqs.com/" TargetMode="External"/><Relationship Id="rId16" Type="http://schemas.openxmlformats.org/officeDocument/2006/relationships/hyperlink" Target="http://www.coca-colacompany.com/brands/glaceau-smartwater" TargetMode="External"/><Relationship Id="rId20" Type="http://schemas.openxmlformats.org/officeDocument/2006/relationships/hyperlink" Target="http://www.coca-colacompany.com/brands/honest-tea" TargetMode="External"/><Relationship Id="rId29" Type="http://schemas.openxmlformats.org/officeDocument/2006/relationships/hyperlink" Target="http://www.coca-colacompany.com/brands/mr-pi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ca-colacompany.com/brands/dasani/" TargetMode="External"/><Relationship Id="rId11" Type="http://schemas.openxmlformats.org/officeDocument/2006/relationships/hyperlink" Target="http://www.fanta.de/" TargetMode="External"/><Relationship Id="rId24" Type="http://schemas.openxmlformats.org/officeDocument/2006/relationships/hyperlink" Target="http://www.coca-cola-deutschland.de/marken/mezzo-mix" TargetMode="External"/><Relationship Id="rId32" Type="http://schemas.openxmlformats.org/officeDocument/2006/relationships/hyperlink" Target="http://www.schweppes.com/" TargetMode="External"/><Relationship Id="rId5" Type="http://schemas.openxmlformats.org/officeDocument/2006/relationships/hyperlink" Target="http://www.coca-colacompany.com/brands/coca-cola-zero/" TargetMode="External"/><Relationship Id="rId15" Type="http://schemas.openxmlformats.org/officeDocument/2006/relationships/hyperlink" Target="http://www.georgia.jp/" TargetMode="External"/><Relationship Id="rId23" Type="http://schemas.openxmlformats.org/officeDocument/2006/relationships/hyperlink" Target="http://www.coca-colacompany.com/brands/mello-yello" TargetMode="External"/><Relationship Id="rId28" Type="http://schemas.openxmlformats.org/officeDocument/2006/relationships/hyperlink" Target="http://www.coca-colacompany.com/brands/odwalla" TargetMode="External"/><Relationship Id="rId36" Type="http://schemas.openxmlformats.org/officeDocument/2006/relationships/hyperlink" Target="http://www.coca-colacompany.com/brands/zico/" TargetMode="External"/><Relationship Id="rId10" Type="http://schemas.openxmlformats.org/officeDocument/2006/relationships/hyperlink" Target="http://www.coca-colacompany.com/brands/fanta/" TargetMode="External"/><Relationship Id="rId19" Type="http://schemas.openxmlformats.org/officeDocument/2006/relationships/hyperlink" Target="http://www.goldpeaktea.com/" TargetMode="External"/><Relationship Id="rId31" Type="http://schemas.openxmlformats.org/officeDocument/2006/relationships/hyperlink" Target="http://www.coca-colacompany.com/brands/powerade-zero" TargetMode="External"/><Relationship Id="rId4" Type="http://schemas.openxmlformats.org/officeDocument/2006/relationships/hyperlink" Target="http://www.coca-colacompany.com/brands/coca-cola/" TargetMode="External"/><Relationship Id="rId9" Type="http://schemas.openxmlformats.org/officeDocument/2006/relationships/hyperlink" Target="http://www.evian.com/" TargetMode="External"/><Relationship Id="rId14" Type="http://schemas.openxmlformats.org/officeDocument/2006/relationships/hyperlink" Target="http://www.coca-colacompany.com/brands/fuze-tea" TargetMode="External"/><Relationship Id="rId22" Type="http://schemas.openxmlformats.org/officeDocument/2006/relationships/hyperlink" Target="http://www.lift-apfelschorle.de/" TargetMode="External"/><Relationship Id="rId27" Type="http://schemas.openxmlformats.org/officeDocument/2006/relationships/hyperlink" Target="http://www.coca-colacompany.com/brands/nos" TargetMode="External"/><Relationship Id="rId30" Type="http://schemas.openxmlformats.org/officeDocument/2006/relationships/hyperlink" Target="http://www.coca-colacompany.com/brands/powerade/" TargetMode="External"/><Relationship Id="rId35" Type="http://schemas.openxmlformats.org/officeDocument/2006/relationships/hyperlink" Target="http://www.sprite.com/" TargetMode="External"/><Relationship Id="rId8" Type="http://schemas.openxmlformats.org/officeDocument/2006/relationships/hyperlink" Target="http://www.coca-colacompany.com/brands/diet-fuze-tea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2</a:t>
            </a:r>
            <a:r>
              <a:rPr lang="en-GB" dirty="0" smtClean="0"/>
              <a:t>.1 Selecting Products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62433-5548-4A8F-995C-19086D5FDD6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2391668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Unit 5: Marketing and Customer Needs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07704" y="4941168"/>
            <a:ext cx="6553200" cy="797024"/>
          </a:xfrm>
        </p:spPr>
        <p:txBody>
          <a:bodyPr/>
          <a:lstStyle/>
          <a:p>
            <a:r>
              <a:rPr lang="en-GB" dirty="0" smtClean="0"/>
              <a:t>Developing a product Range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The Boston Matrix</a:t>
            </a:r>
            <a:r>
              <a:rPr lang="en-GB" dirty="0"/>
              <a:t>: a tool of product portfolio analysis that classifies products according to the market share </a:t>
            </a:r>
            <a:r>
              <a:rPr lang="en-US" dirty="0"/>
              <a:t>of the product and the rate of growth of the market in which the product is sold.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09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5696" y="1844824"/>
            <a:ext cx="6984776" cy="4608512"/>
          </a:xfrm>
        </p:spPr>
        <p:txBody>
          <a:bodyPr>
            <a:normAutofit fontScale="62500" lnSpcReduction="20000"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Ideally a firm will want a portfolio of cash cows and stars</a:t>
            </a:r>
          </a:p>
          <a:p>
            <a:pPr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However, in the long term these products may decline, so new products with a low market share but in high growth markets will be ideal replacements</a:t>
            </a:r>
          </a:p>
          <a:p>
            <a:endParaRPr lang="en-US" sz="2800" dirty="0"/>
          </a:p>
          <a:p>
            <a:r>
              <a:rPr lang="en-US" sz="2800" dirty="0"/>
              <a:t>The Boston Matrix is just a </a:t>
            </a:r>
            <a:r>
              <a:rPr lang="en-US" sz="2800" dirty="0" err="1"/>
              <a:t>generalisation</a:t>
            </a:r>
            <a:r>
              <a:rPr lang="en-US" sz="2800" dirty="0"/>
              <a:t>. Cash cows can lose money and dogs can be very profitable in the right circumstances</a:t>
            </a:r>
          </a:p>
          <a:p>
            <a:endParaRPr lang="en-US" sz="2800" dirty="0"/>
          </a:p>
          <a:p>
            <a:r>
              <a:rPr lang="en-US" sz="2800" dirty="0"/>
              <a:t>Overall the Boston Matrix says relatively little about a PRODUCT and should not be used without reference to other factors, such as profitability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Product Portfolio Analysis - 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8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7704" y="1700808"/>
            <a:ext cx="6912768" cy="482453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800" b="1" dirty="0" smtClean="0"/>
              <a:t>Other factors that should be considered:</a:t>
            </a:r>
            <a:endParaRPr lang="en-US" sz="2800" b="1" dirty="0"/>
          </a:p>
          <a:p>
            <a:r>
              <a:rPr lang="en-US" sz="2800" dirty="0" smtClean="0"/>
              <a:t>The exact meanings of high and low market share.</a:t>
            </a:r>
          </a:p>
          <a:p>
            <a:r>
              <a:rPr lang="en-US" sz="2800" dirty="0" smtClean="0"/>
              <a:t>The exact meanings of high and low market growth.</a:t>
            </a:r>
          </a:p>
          <a:p>
            <a:r>
              <a:rPr lang="en-US" sz="2800" dirty="0" smtClean="0"/>
              <a:t>The size of the market.</a:t>
            </a:r>
          </a:p>
          <a:p>
            <a:r>
              <a:rPr lang="en-US" sz="2800" dirty="0" smtClean="0"/>
              <a:t>The definition of the market.</a:t>
            </a:r>
          </a:p>
          <a:p>
            <a:r>
              <a:rPr lang="en-US" sz="2800" dirty="0" smtClean="0"/>
              <a:t>How profitable is the product?</a:t>
            </a:r>
          </a:p>
          <a:p>
            <a:r>
              <a:rPr lang="en-US" sz="2800" dirty="0" smtClean="0"/>
              <a:t>Consumer opinions and loyalty.</a:t>
            </a:r>
            <a:endParaRPr lang="en-US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Product Portfolio Analysis - 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5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life cycle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765" y="2410307"/>
            <a:ext cx="6935723" cy="39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7704" y="1844824"/>
            <a:ext cx="7056784" cy="4248472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product life cycle is a </a:t>
            </a:r>
            <a:r>
              <a:rPr lang="en-GB" sz="2400" dirty="0"/>
              <a:t>theoretical model </a:t>
            </a:r>
            <a:r>
              <a:rPr lang="en-GB" sz="2400" dirty="0" smtClean="0"/>
              <a:t>which </a:t>
            </a:r>
            <a:r>
              <a:rPr lang="en-GB" sz="2400" b="1" dirty="0" smtClean="0"/>
              <a:t>represents the stages in the life of a product and the sales that are achieved at each stage.</a:t>
            </a:r>
          </a:p>
          <a:p>
            <a:endParaRPr lang="en-GB" sz="2400" dirty="0"/>
          </a:p>
          <a:p>
            <a:r>
              <a:rPr lang="en-GB" sz="2400" b="1" dirty="0" smtClean="0"/>
              <a:t>The product life cycle measure the change in sales of the product that occurs over time </a:t>
            </a:r>
            <a:r>
              <a:rPr lang="en-GB" sz="2400" dirty="0" smtClean="0"/>
              <a:t>(sales are not constant)</a:t>
            </a:r>
            <a:endParaRPr lang="en-GB" sz="2400" b="1" dirty="0" smtClean="0"/>
          </a:p>
          <a:p>
            <a:pPr marL="109728" indent="0">
              <a:buNone/>
            </a:pPr>
            <a:endParaRPr lang="en-GB" sz="2000" dirty="0" smtClean="0"/>
          </a:p>
          <a:p>
            <a:pPr marL="109728" indent="0">
              <a:buNone/>
            </a:pPr>
            <a:endParaRPr lang="en-GB" sz="2200" dirty="0"/>
          </a:p>
          <a:p>
            <a:pPr marL="109728" indent="0">
              <a:buNone/>
            </a:pP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Product Life Cycle – What is it?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652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6773">
            <a:off x="1913962" y="1904213"/>
            <a:ext cx="33147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3861048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Introduced in 1923.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3</a:t>
            </a:r>
            <a:r>
              <a:rPr lang="en-GB" sz="2400" dirty="0" smtClean="0"/>
              <a:t> million produced every day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But how has this company avoided decline in their sales?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49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Strategies.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5604098" cy="37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Re-Packaging</a:t>
            </a:r>
          </a:p>
          <a:p>
            <a:r>
              <a:rPr lang="en-GB" b="1" dirty="0" smtClean="0"/>
              <a:t>Discounting</a:t>
            </a:r>
          </a:p>
          <a:p>
            <a:r>
              <a:rPr lang="en-GB" b="1" dirty="0" smtClean="0"/>
              <a:t>Re-Branding</a:t>
            </a:r>
          </a:p>
          <a:p>
            <a:r>
              <a:rPr lang="en-GB" b="1" dirty="0"/>
              <a:t>Expanding Abroad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44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476">
            <a:off x="1987355" y="195683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714">
            <a:off x="5868144" y="1844824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5" y="2636912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144">
            <a:off x="6451629" y="3808083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38" y="5104077"/>
            <a:ext cx="2209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4104363"/>
            <a:ext cx="2718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Introduced around 1910 </a:t>
            </a:r>
            <a:r>
              <a:rPr lang="en-GB" dirty="0"/>
              <a:t>as a drink for malnourished  patients at hospital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2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Lifecycle and profits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349127"/>
            <a:ext cx="6248400" cy="37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range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complete portfolio of products that a company manufactures and/or </a:t>
            </a:r>
            <a:r>
              <a:rPr lang="en-GB" dirty="0" smtClean="0"/>
              <a:t>markets</a:t>
            </a:r>
            <a:r>
              <a:rPr lang="en-GB" dirty="0"/>
              <a:t> </a:t>
            </a:r>
            <a:r>
              <a:rPr lang="en-GB" dirty="0" smtClean="0"/>
              <a:t>so that they can appeal to different market segments.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www.bing.com/videos/search?q=product+range+ford+video&amp;FORM=HDRSC3#view=detail&amp;mid=E4208E3649D2648D8929E4208E3649D2648D8929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Businesses alter their ranges?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http://www.businessdictionary.com/videos/?</a:t>
            </a:r>
            <a:r>
              <a:rPr lang="en-GB" dirty="0" smtClean="0">
                <a:hlinkClick r:id="rId2"/>
              </a:rPr>
              <a:t>2014-la-auto-show-highlights-518539647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343">
            <a:off x="6673892" y="2276804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Yamaha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9876">
            <a:off x="2123728" y="21328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1708920" cy="1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1524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03" y="4653136"/>
            <a:ext cx="1974101" cy="141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7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Portfolio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Key Term:</a:t>
            </a:r>
          </a:p>
          <a:p>
            <a:r>
              <a:rPr lang="en-GB" dirty="0" smtClean="0"/>
              <a:t>A collection of products a firm produces.  </a:t>
            </a:r>
          </a:p>
          <a:p>
            <a:pPr marL="0" indent="0">
              <a:buNone/>
            </a:pPr>
            <a:r>
              <a:rPr lang="en-GB" dirty="0" err="1" smtClean="0"/>
              <a:t>Eg</a:t>
            </a:r>
            <a:r>
              <a:rPr lang="en-GB" dirty="0" smtClean="0"/>
              <a:t> Yamaha</a:t>
            </a:r>
          </a:p>
          <a:p>
            <a:pPr marL="0" indent="0">
              <a:buNone/>
            </a:pPr>
            <a:r>
              <a:rPr lang="en-GB" dirty="0" smtClean="0"/>
              <a:t>Coca Cola 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Coca Cola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772816"/>
            <a:ext cx="6851104" cy="4353347"/>
          </a:xfrm>
        </p:spPr>
        <p:txBody>
          <a:bodyPr numCol="4"/>
          <a:lstStyle/>
          <a:p>
            <a:r>
              <a:rPr lang="en-GB" sz="1000" dirty="0"/>
              <a:t>Aquarius</a:t>
            </a:r>
          </a:p>
          <a:p>
            <a:r>
              <a:rPr lang="en-GB" sz="1000" dirty="0"/>
              <a:t>Caffeine-free Diet Coke</a:t>
            </a:r>
          </a:p>
          <a:p>
            <a:r>
              <a:rPr lang="en-GB" sz="1000" dirty="0">
                <a:hlinkClick r:id="rId2" tooltip="Canada Dry"/>
              </a:rPr>
              <a:t>Canada Dry</a:t>
            </a:r>
            <a:endParaRPr lang="en-GB" sz="1000" dirty="0"/>
          </a:p>
          <a:p>
            <a:r>
              <a:rPr lang="en-GB" sz="1000" dirty="0">
                <a:hlinkClick r:id="rId3" tooltip="cherry Coke"/>
              </a:rPr>
              <a:t>cherry Coke</a:t>
            </a:r>
            <a:endParaRPr lang="en-GB" sz="1000" dirty="0"/>
          </a:p>
          <a:p>
            <a:r>
              <a:rPr lang="en-GB" sz="1000" dirty="0">
                <a:hlinkClick r:id="rId4" tooltip="Coca-Cola"/>
              </a:rPr>
              <a:t>Coca-Cola</a:t>
            </a:r>
            <a:endParaRPr lang="en-GB" sz="1000" dirty="0"/>
          </a:p>
          <a:p>
            <a:r>
              <a:rPr lang="en-GB" sz="1000" dirty="0"/>
              <a:t>Coca-Cola Cherry Zero</a:t>
            </a:r>
          </a:p>
          <a:p>
            <a:r>
              <a:rPr lang="en-GB" sz="1000" dirty="0">
                <a:hlinkClick r:id="rId5" tooltip="Coca-Cola light"/>
              </a:rPr>
              <a:t>Coca-Cola light</a:t>
            </a:r>
            <a:endParaRPr lang="en-GB" sz="1000" dirty="0"/>
          </a:p>
          <a:p>
            <a:r>
              <a:rPr lang="en-GB" sz="1000" dirty="0">
                <a:hlinkClick r:id="rId6" tooltip="Coca-Cola Zero"/>
              </a:rPr>
              <a:t>Coca-Cola Zero</a:t>
            </a:r>
            <a:endParaRPr lang="en-GB" sz="1000" dirty="0"/>
          </a:p>
          <a:p>
            <a:r>
              <a:rPr lang="en-GB" sz="1000" dirty="0" err="1"/>
              <a:t>Cresta</a:t>
            </a:r>
            <a:endParaRPr lang="en-GB" sz="1000" dirty="0"/>
          </a:p>
          <a:p>
            <a:r>
              <a:rPr lang="en-GB" sz="1000" dirty="0"/>
              <a:t>diet Canada Dry</a:t>
            </a:r>
          </a:p>
          <a:p>
            <a:r>
              <a:rPr lang="en-GB" sz="1000" dirty="0"/>
              <a:t>Diet cherry Coke</a:t>
            </a:r>
          </a:p>
          <a:p>
            <a:r>
              <a:rPr lang="en-GB" sz="1000" dirty="0">
                <a:hlinkClick r:id="rId7" tooltip="Diet Coke"/>
              </a:rPr>
              <a:t>Diet Coke</a:t>
            </a:r>
            <a:endParaRPr lang="en-GB" sz="1000" dirty="0"/>
          </a:p>
          <a:p>
            <a:r>
              <a:rPr lang="en-GB" sz="1000" dirty="0">
                <a:hlinkClick r:id="rId8" tooltip="diet Fanta"/>
              </a:rPr>
              <a:t>diet Fanta</a:t>
            </a:r>
            <a:endParaRPr lang="en-GB" sz="1000" dirty="0"/>
          </a:p>
          <a:p>
            <a:r>
              <a:rPr lang="en-GB" sz="1000" dirty="0"/>
              <a:t>diet Kia </a:t>
            </a:r>
            <a:r>
              <a:rPr lang="en-GB" sz="1000" dirty="0" err="1"/>
              <a:t>Ora</a:t>
            </a:r>
            <a:endParaRPr lang="en-GB" sz="1000" dirty="0"/>
          </a:p>
          <a:p>
            <a:r>
              <a:rPr lang="en-GB" sz="1000" dirty="0"/>
              <a:t>diet Lilt</a:t>
            </a:r>
          </a:p>
          <a:p>
            <a:r>
              <a:rPr lang="en-GB" sz="1000" dirty="0"/>
              <a:t>diet Oasis</a:t>
            </a:r>
          </a:p>
          <a:p>
            <a:r>
              <a:rPr lang="en-GB" sz="1000" dirty="0"/>
              <a:t>diet Schweppes</a:t>
            </a:r>
          </a:p>
          <a:p>
            <a:r>
              <a:rPr lang="en-GB" sz="1000" dirty="0"/>
              <a:t>Dr Pepper zero</a:t>
            </a:r>
          </a:p>
          <a:p>
            <a:r>
              <a:rPr lang="en-GB" sz="1000" dirty="0"/>
              <a:t>Dr Pepper*</a:t>
            </a:r>
          </a:p>
          <a:p>
            <a:r>
              <a:rPr lang="en-GB" sz="1000" dirty="0">
                <a:hlinkClick r:id="rId9" tooltip="Fanta"/>
              </a:rPr>
              <a:t>Fanta</a:t>
            </a:r>
            <a:endParaRPr lang="en-GB" sz="1000" dirty="0"/>
          </a:p>
          <a:p>
            <a:r>
              <a:rPr lang="en-GB" sz="1000" dirty="0">
                <a:hlinkClick r:id="rId10" tooltip="Fanta Zero"/>
              </a:rPr>
              <a:t>Fanta Zero</a:t>
            </a:r>
            <a:endParaRPr lang="en-GB" sz="1000" dirty="0"/>
          </a:p>
          <a:p>
            <a:r>
              <a:rPr lang="en-GB" sz="1000" dirty="0"/>
              <a:t>Five Alive</a:t>
            </a:r>
          </a:p>
          <a:p>
            <a:r>
              <a:rPr lang="en-GB" sz="1000" dirty="0" err="1">
                <a:hlinkClick r:id="rId11" tooltip="glacéau vitaminwater"/>
              </a:rPr>
              <a:t>glacéau</a:t>
            </a:r>
            <a:r>
              <a:rPr lang="en-GB" sz="1000" dirty="0">
                <a:hlinkClick r:id="rId11" tooltip="glacéau vitaminwater"/>
              </a:rPr>
              <a:t> </a:t>
            </a:r>
            <a:r>
              <a:rPr lang="en-GB" sz="1000" dirty="0" err="1">
                <a:hlinkClick r:id="rId11" tooltip="glacéau vitaminwater"/>
              </a:rPr>
              <a:t>vitaminwater</a:t>
            </a:r>
            <a:endParaRPr lang="en-GB" sz="1000" dirty="0"/>
          </a:p>
          <a:p>
            <a:r>
              <a:rPr lang="en-GB" sz="1000" dirty="0" err="1">
                <a:hlinkClick r:id="rId12" tooltip="Illy *"/>
              </a:rPr>
              <a:t>Illy</a:t>
            </a:r>
            <a:r>
              <a:rPr lang="en-GB" sz="1000" dirty="0">
                <a:hlinkClick r:id="rId12" tooltip="Illy *"/>
              </a:rPr>
              <a:t> *</a:t>
            </a:r>
            <a:endParaRPr lang="en-GB" sz="1000" dirty="0"/>
          </a:p>
          <a:p>
            <a:r>
              <a:rPr lang="en-GB" sz="1000" dirty="0">
                <a:hlinkClick r:id="rId13" tooltip="Innocent"/>
              </a:rPr>
              <a:t>Innocent</a:t>
            </a:r>
            <a:endParaRPr lang="en-GB" sz="1000" dirty="0"/>
          </a:p>
          <a:p>
            <a:r>
              <a:rPr lang="en-GB" sz="1000" dirty="0"/>
              <a:t>Kia </a:t>
            </a:r>
            <a:r>
              <a:rPr lang="en-GB" sz="1000" dirty="0" err="1"/>
              <a:t>Ora</a:t>
            </a:r>
            <a:endParaRPr lang="en-GB" sz="1000" dirty="0"/>
          </a:p>
          <a:p>
            <a:r>
              <a:rPr lang="en-GB" sz="1000" dirty="0"/>
              <a:t>Lilt</a:t>
            </a:r>
          </a:p>
          <a:p>
            <a:r>
              <a:rPr lang="en-GB" sz="1000" dirty="0"/>
              <a:t>Lilt Zero</a:t>
            </a:r>
          </a:p>
          <a:p>
            <a:r>
              <a:rPr lang="en-GB" sz="1000" dirty="0"/>
              <a:t>Malvern</a:t>
            </a:r>
          </a:p>
          <a:p>
            <a:r>
              <a:rPr lang="en-GB" sz="1000" dirty="0">
                <a:hlinkClick r:id="rId14" tooltip="Monster *"/>
              </a:rPr>
              <a:t>Monster *</a:t>
            </a:r>
            <a:endParaRPr lang="en-GB" sz="1000" dirty="0"/>
          </a:p>
          <a:p>
            <a:r>
              <a:rPr lang="en-GB" sz="1000" dirty="0">
                <a:hlinkClick r:id="rId15" tooltip="NESTEA *"/>
              </a:rPr>
              <a:t>NESTEA *</a:t>
            </a:r>
            <a:endParaRPr lang="en-GB" sz="1000" dirty="0"/>
          </a:p>
          <a:p>
            <a:r>
              <a:rPr lang="en-GB" sz="1000" dirty="0"/>
              <a:t>Oasis</a:t>
            </a:r>
          </a:p>
          <a:p>
            <a:r>
              <a:rPr lang="en-GB" sz="1000" dirty="0">
                <a:hlinkClick r:id="rId16" tooltip="POWERADE"/>
              </a:rPr>
              <a:t>POWERADE</a:t>
            </a:r>
            <a:endParaRPr lang="en-GB" sz="1000" dirty="0"/>
          </a:p>
          <a:p>
            <a:r>
              <a:rPr lang="en-GB" sz="1000" dirty="0">
                <a:hlinkClick r:id="rId17" tooltip="POWERADE ZERO"/>
              </a:rPr>
              <a:t>POWERADE ZERO</a:t>
            </a:r>
            <a:endParaRPr lang="en-GB" sz="1000" dirty="0"/>
          </a:p>
          <a:p>
            <a:r>
              <a:rPr lang="en-GB" sz="1000" dirty="0"/>
              <a:t>Relentless</a:t>
            </a:r>
          </a:p>
          <a:p>
            <a:r>
              <a:rPr lang="en-GB" sz="1000" dirty="0"/>
              <a:t>Roses</a:t>
            </a:r>
          </a:p>
          <a:p>
            <a:r>
              <a:rPr lang="en-GB" sz="1000" dirty="0">
                <a:hlinkClick r:id="rId18" tooltip="Schweppes"/>
              </a:rPr>
              <a:t>Schweppes</a:t>
            </a:r>
            <a:endParaRPr lang="en-GB" sz="1000" dirty="0"/>
          </a:p>
          <a:p>
            <a:r>
              <a:rPr lang="en-GB" sz="1000" dirty="0">
                <a:hlinkClick r:id="rId19" tooltip="Sprite"/>
              </a:rPr>
              <a:t>Sprite</a:t>
            </a:r>
            <a:endParaRPr lang="en-GB" sz="1000" dirty="0"/>
          </a:p>
          <a:p>
            <a:r>
              <a:rPr lang="en-GB" sz="1000" dirty="0">
                <a:hlinkClick r:id="rId20" tooltip="Sprite Zero"/>
              </a:rPr>
              <a:t>Sprite Zero</a:t>
            </a:r>
            <a:endParaRPr lang="en-GB" sz="1000" dirty="0"/>
          </a:p>
          <a:p>
            <a:r>
              <a:rPr lang="en-GB" sz="1000" dirty="0"/>
              <a:t>This Water</a:t>
            </a:r>
          </a:p>
          <a:p>
            <a:r>
              <a:rPr lang="en-GB" sz="1000" dirty="0">
                <a:hlinkClick r:id="rId3" tooltip="Vanilla Coke"/>
              </a:rPr>
              <a:t>Vanilla Coke</a:t>
            </a:r>
            <a:endParaRPr lang="en-GB" sz="1000" dirty="0"/>
          </a:p>
          <a:p>
            <a:endParaRPr lang="en-GB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Coca Cola un the USA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256584"/>
          </a:xfrm>
        </p:spPr>
        <p:txBody>
          <a:bodyPr numCol="6"/>
          <a:lstStyle/>
          <a:p>
            <a:pPr>
              <a:spcBef>
                <a:spcPts val="0"/>
              </a:spcBef>
            </a:pPr>
            <a:r>
              <a:rPr lang="en-GB" sz="800" dirty="0" err="1"/>
              <a:t>Aquapure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Aquarius</a:t>
            </a:r>
          </a:p>
          <a:p>
            <a:pPr>
              <a:spcBef>
                <a:spcPts val="0"/>
              </a:spcBef>
            </a:pPr>
            <a:r>
              <a:rPr lang="en-GB" sz="800" dirty="0"/>
              <a:t>Bacardi Mixers *</a:t>
            </a:r>
          </a:p>
          <a:p>
            <a:pPr>
              <a:spcBef>
                <a:spcPts val="0"/>
              </a:spcBef>
            </a:pPr>
            <a:r>
              <a:rPr lang="en-GB" sz="800" dirty="0"/>
              <a:t>Bacardi Premium Mixers *</a:t>
            </a:r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2" tooltip="Barq's"/>
              </a:rPr>
              <a:t>Barq's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Barrilitos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Beverly</a:t>
            </a:r>
          </a:p>
          <a:p>
            <a:pPr>
              <a:spcBef>
                <a:spcPts val="0"/>
              </a:spcBef>
            </a:pPr>
            <a:r>
              <a:rPr lang="en-GB" sz="800" dirty="0"/>
              <a:t>Bright And Early</a:t>
            </a:r>
          </a:p>
          <a:p>
            <a:pPr>
              <a:spcBef>
                <a:spcPts val="0"/>
              </a:spcBef>
            </a:pPr>
            <a:r>
              <a:rPr lang="en-GB" sz="800" dirty="0"/>
              <a:t>Caffeine-free </a:t>
            </a:r>
            <a:r>
              <a:rPr lang="en-GB" sz="800" dirty="0" err="1"/>
              <a:t>Barq's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3" tooltip="Caffeine-free Coca-Cola"/>
              </a:rPr>
              <a:t>Caffeine-free Coca-Cola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Caffeine-free Diet Coke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Cascal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3" tooltip="cherry Coke"/>
              </a:rPr>
              <a:t>cherry Coke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Chippewa</a:t>
            </a:r>
          </a:p>
          <a:p>
            <a:pPr>
              <a:spcBef>
                <a:spcPts val="0"/>
              </a:spcBef>
            </a:pPr>
            <a:r>
              <a:rPr lang="en-GB" sz="800" dirty="0"/>
              <a:t>Citra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4" tooltip="Coca-Cola"/>
              </a:rPr>
              <a:t>Coca-Cola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Coca-Cola Black Cherry Vanilla</a:t>
            </a:r>
          </a:p>
          <a:p>
            <a:pPr>
              <a:spcBef>
                <a:spcPts val="0"/>
              </a:spcBef>
            </a:pPr>
            <a:r>
              <a:rPr lang="en-GB" sz="800" dirty="0"/>
              <a:t>Coca-Cola Cherry Zero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5" tooltip="Coca-Cola Zero"/>
              </a:rPr>
              <a:t>Coca-Cola Zero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Coca-Cola Zero Caffeine-Free</a:t>
            </a:r>
          </a:p>
          <a:p>
            <a:pPr>
              <a:spcBef>
                <a:spcPts val="0"/>
              </a:spcBef>
            </a:pPr>
            <a:r>
              <a:rPr lang="en-GB" sz="800" dirty="0"/>
              <a:t>Cumberland Gap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DANNON *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6" tooltip="DASANI"/>
              </a:rPr>
              <a:t>DASANI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Delaware Punch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</a:t>
            </a:r>
            <a:r>
              <a:rPr lang="en-GB" sz="800" dirty="0" err="1"/>
              <a:t>Barq's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Diet cherry Coke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7" tooltip="Diet Coke"/>
              </a:rPr>
              <a:t>Diet Coke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Diet Coke Black Cherry Vanilla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Coke with Lime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Coke with Splenda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8" tooltip="Diet Fuze Tea"/>
              </a:rPr>
              <a:t>Diet </a:t>
            </a:r>
            <a:r>
              <a:rPr lang="en-GB" sz="800" dirty="0" err="1">
                <a:hlinkClick r:id="rId8" tooltip="Diet Fuze Tea"/>
              </a:rPr>
              <a:t>Fuze</a:t>
            </a:r>
            <a:r>
              <a:rPr lang="en-GB" sz="800" dirty="0">
                <a:hlinkClick r:id="rId8" tooltip="Diet Fuze Tea"/>
              </a:rPr>
              <a:t> Tea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diet Inca Kola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Master Pour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Northern Neck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Sprite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Sprite Zero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Dr Pepper*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9" tooltip="Evian *"/>
              </a:rPr>
              <a:t>Evian *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10" tooltip="Fanta"/>
              </a:rPr>
              <a:t>Fanta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Fanta Sugar Free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11" tooltip="Fanta Zero"/>
              </a:rPr>
              <a:t>Fanta Zero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Five Alive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Flavor</a:t>
            </a:r>
            <a:r>
              <a:rPr lang="en-GB" sz="800" dirty="0"/>
              <a:t> Rage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12" tooltip="Fresca"/>
              </a:rPr>
              <a:t>Fresca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Fruitopia</a:t>
            </a:r>
          </a:p>
          <a:p>
            <a:pPr>
              <a:spcBef>
                <a:spcPts val="0"/>
              </a:spcBef>
            </a:pPr>
            <a:r>
              <a:rPr lang="en-GB" sz="800" dirty="0"/>
              <a:t>Full Throttle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13" tooltip="FUZE"/>
              </a:rPr>
              <a:t>FUZE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14" tooltip="FUZE TEA"/>
              </a:rPr>
              <a:t>FUZE TEA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15" tooltip="Georgia"/>
              </a:rPr>
              <a:t>Georgia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glacéau</a:t>
            </a:r>
            <a:r>
              <a:rPr lang="en-GB" sz="800" dirty="0"/>
              <a:t> </a:t>
            </a:r>
            <a:r>
              <a:rPr lang="en-GB" sz="800" dirty="0" err="1"/>
              <a:t>fruitwater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16" tooltip="glacéau smartwater"/>
              </a:rPr>
              <a:t>glacéau</a:t>
            </a:r>
            <a:r>
              <a:rPr lang="en-GB" sz="800" dirty="0">
                <a:hlinkClick r:id="rId16" tooltip="glacéau smartwater"/>
              </a:rPr>
              <a:t> </a:t>
            </a:r>
            <a:r>
              <a:rPr lang="en-GB" sz="800" dirty="0" err="1">
                <a:hlinkClick r:id="rId16" tooltip="glacéau smartwater"/>
              </a:rPr>
              <a:t>smartwater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glacéau</a:t>
            </a:r>
            <a:r>
              <a:rPr lang="en-GB" sz="800" dirty="0"/>
              <a:t> </a:t>
            </a:r>
            <a:r>
              <a:rPr lang="en-GB" sz="800" dirty="0" err="1"/>
              <a:t>vitaminenergy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17" tooltip="glacéau vitaminwater"/>
              </a:rPr>
              <a:t>glacéau</a:t>
            </a:r>
            <a:r>
              <a:rPr lang="en-GB" sz="800" dirty="0">
                <a:hlinkClick r:id="rId17" tooltip="glacéau vitaminwater"/>
              </a:rPr>
              <a:t> </a:t>
            </a:r>
            <a:r>
              <a:rPr lang="en-GB" sz="800" dirty="0" err="1">
                <a:hlinkClick r:id="rId17" tooltip="glacéau vitaminwater"/>
              </a:rPr>
              <a:t>vitaminwater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18" tooltip="glacéau vitaminwater zero"/>
              </a:rPr>
              <a:t>glacéau</a:t>
            </a:r>
            <a:r>
              <a:rPr lang="en-GB" sz="800" dirty="0">
                <a:hlinkClick r:id="rId18" tooltip="glacéau vitaminwater zero"/>
              </a:rPr>
              <a:t> </a:t>
            </a:r>
            <a:r>
              <a:rPr lang="en-GB" sz="800" dirty="0" err="1">
                <a:hlinkClick r:id="rId18" tooltip="glacéau vitaminwater zero"/>
              </a:rPr>
              <a:t>vitaminwater</a:t>
            </a:r>
            <a:r>
              <a:rPr lang="en-GB" sz="800" dirty="0">
                <a:hlinkClick r:id="rId18" tooltip="glacéau vitaminwater zero"/>
              </a:rPr>
              <a:t> zero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19" tooltip="Gold Peak"/>
              </a:rPr>
              <a:t>Gold Peak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H2OK</a:t>
            </a:r>
          </a:p>
          <a:p>
            <a:pPr>
              <a:spcBef>
                <a:spcPts val="0"/>
              </a:spcBef>
            </a:pPr>
            <a:r>
              <a:rPr lang="en-GB" sz="800" dirty="0"/>
              <a:t>Hi-C</a:t>
            </a:r>
          </a:p>
          <a:p>
            <a:pPr>
              <a:spcBef>
                <a:spcPts val="0"/>
              </a:spcBef>
            </a:pPr>
            <a:r>
              <a:rPr lang="en-GB" sz="800" dirty="0"/>
              <a:t>Honest Ade</a:t>
            </a:r>
          </a:p>
          <a:p>
            <a:pPr>
              <a:spcBef>
                <a:spcPts val="0"/>
              </a:spcBef>
            </a:pPr>
            <a:r>
              <a:rPr lang="en-GB" sz="800" dirty="0"/>
              <a:t>Honest Fizz</a:t>
            </a:r>
          </a:p>
          <a:p>
            <a:pPr>
              <a:spcBef>
                <a:spcPts val="0"/>
              </a:spcBef>
            </a:pPr>
            <a:r>
              <a:rPr lang="en-GB" sz="800" dirty="0"/>
              <a:t>Honest Kids 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20" tooltip="Honest Tea"/>
              </a:rPr>
              <a:t>Honest Tea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Honest Tea Zero </a:t>
            </a:r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21" tooltip="Illy *"/>
              </a:rPr>
              <a:t>Illy</a:t>
            </a:r>
            <a:r>
              <a:rPr lang="en-GB" sz="800" dirty="0">
                <a:hlinkClick r:id="rId21" tooltip="Illy *"/>
              </a:rPr>
              <a:t> *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Inca Kola</a:t>
            </a:r>
          </a:p>
          <a:p>
            <a:pPr>
              <a:spcBef>
                <a:spcPts val="0"/>
              </a:spcBef>
            </a:pPr>
            <a:r>
              <a:rPr lang="en-GB" sz="800" dirty="0"/>
              <a:t>Java Monster*</a:t>
            </a:r>
          </a:p>
          <a:p>
            <a:pPr>
              <a:spcBef>
                <a:spcPts val="0"/>
              </a:spcBef>
            </a:pPr>
            <a:r>
              <a:rPr lang="en-GB" sz="800" dirty="0"/>
              <a:t>Jericho</a:t>
            </a:r>
          </a:p>
          <a:p>
            <a:pPr>
              <a:spcBef>
                <a:spcPts val="0"/>
              </a:spcBef>
            </a:pPr>
            <a:r>
              <a:rPr lang="en-GB" sz="800" dirty="0"/>
              <a:t>Kinley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Krest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22" tooltip="Lift"/>
              </a:rPr>
              <a:t>Lift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Master Chill</a:t>
            </a:r>
          </a:p>
          <a:p>
            <a:pPr>
              <a:spcBef>
                <a:spcPts val="0"/>
              </a:spcBef>
            </a:pPr>
            <a:r>
              <a:rPr lang="en-GB" sz="800" dirty="0"/>
              <a:t>Master Pour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23" tooltip="Mello Yello"/>
              </a:rPr>
              <a:t>Mello </a:t>
            </a:r>
            <a:r>
              <a:rPr lang="en-GB" sz="800" dirty="0" err="1">
                <a:hlinkClick r:id="rId23" tooltip="Mello Yello"/>
              </a:rPr>
              <a:t>Yello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Mello </a:t>
            </a:r>
            <a:r>
              <a:rPr lang="en-GB" sz="800" dirty="0" err="1"/>
              <a:t>Yello</a:t>
            </a:r>
            <a:r>
              <a:rPr lang="en-GB" sz="800" dirty="0"/>
              <a:t> Zero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24" tooltip="Mezzo Mix"/>
              </a:rPr>
              <a:t>Mezzo Mix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25" tooltip="Minute Maid"/>
              </a:rPr>
              <a:t>Minute Maid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Minute Maid Enhanced</a:t>
            </a:r>
          </a:p>
          <a:p>
            <a:pPr>
              <a:spcBef>
                <a:spcPts val="0"/>
              </a:spcBef>
            </a:pPr>
            <a:r>
              <a:rPr lang="en-GB" sz="800" dirty="0"/>
              <a:t>Minute Maid Fruit Falls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Minute Maid Juices To Go</a:t>
            </a:r>
          </a:p>
          <a:p>
            <a:pPr>
              <a:spcBef>
                <a:spcPts val="0"/>
              </a:spcBef>
            </a:pPr>
            <a:r>
              <a:rPr lang="en-GB" sz="800" dirty="0"/>
              <a:t>Minute Maid Light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Minute Maid Orchards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26" tooltip="Monster *"/>
              </a:rPr>
              <a:t>Monster *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Northern Neck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27" tooltip="NOS"/>
              </a:rPr>
              <a:t>NOS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28" tooltip="Odwalla"/>
              </a:rPr>
              <a:t>Odwalla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Peace Tea *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Pepe</a:t>
            </a:r>
            <a:r>
              <a:rPr lang="en-GB" sz="800" dirty="0"/>
              <a:t> Rico</a:t>
            </a:r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29" tooltip="Pibb Xtra"/>
              </a:rPr>
              <a:t>Pibb</a:t>
            </a:r>
            <a:r>
              <a:rPr lang="en-GB" sz="800" dirty="0">
                <a:hlinkClick r:id="rId29" tooltip="Pibb Xtra"/>
              </a:rPr>
              <a:t> </a:t>
            </a:r>
            <a:r>
              <a:rPr lang="en-GB" sz="800" dirty="0" err="1">
                <a:hlinkClick r:id="rId29" tooltip="Pibb Xtra"/>
              </a:rPr>
              <a:t>Xtra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Pibb</a:t>
            </a:r>
            <a:r>
              <a:rPr lang="en-GB" sz="800" dirty="0"/>
              <a:t> Zero 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30" tooltip="POWERADE"/>
              </a:rPr>
              <a:t>POWERADE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POWERADE PLAY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31" tooltip="POWERADE ZERO"/>
              </a:rPr>
              <a:t>POWERADE ZERO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Red Flash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32" tooltip="Schweppes"/>
              </a:rPr>
              <a:t>Schweppes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33" tooltip="Simply"/>
              </a:rPr>
              <a:t>Simply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Southern Sun</a:t>
            </a:r>
          </a:p>
          <a:p>
            <a:pPr>
              <a:spcBef>
                <a:spcPts val="0"/>
              </a:spcBef>
            </a:pPr>
            <a:r>
              <a:rPr lang="en-GB" sz="800" dirty="0"/>
              <a:t>Spring!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34" tooltip="Sprite"/>
              </a:rPr>
              <a:t>Sprite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35" tooltip="Sprite Zero"/>
              </a:rPr>
              <a:t>Sprite Zero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Sugar Free Full Throttle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Sugar Free NOS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Sugar Free Sprite 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Sunfill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Surge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TaB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3" tooltip="Vanilla Coke"/>
              </a:rPr>
              <a:t>Vanilla Coke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Vanilla Coke Zero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VAULT</a:t>
            </a:r>
          </a:p>
          <a:p>
            <a:pPr>
              <a:spcBef>
                <a:spcPts val="0"/>
              </a:spcBef>
            </a:pPr>
            <a:r>
              <a:rPr lang="en-GB" sz="800" dirty="0"/>
              <a:t>Vault Zero 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Vegibeta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Vegitabeta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Worx</a:t>
            </a:r>
            <a:r>
              <a:rPr lang="en-GB" sz="800" dirty="0"/>
              <a:t> Energy *</a:t>
            </a:r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36" tooltip="Zico *"/>
              </a:rPr>
              <a:t>Zico</a:t>
            </a:r>
            <a:r>
              <a:rPr lang="en-GB" sz="800" dirty="0">
                <a:hlinkClick r:id="rId36" tooltip="Zico *"/>
              </a:rPr>
              <a:t> *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Aquapure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Aquarius</a:t>
            </a:r>
          </a:p>
          <a:p>
            <a:pPr>
              <a:spcBef>
                <a:spcPts val="0"/>
              </a:spcBef>
            </a:pPr>
            <a:r>
              <a:rPr lang="en-GB" sz="800" dirty="0"/>
              <a:t>Bacardi Mixers *</a:t>
            </a:r>
          </a:p>
          <a:p>
            <a:pPr>
              <a:spcBef>
                <a:spcPts val="0"/>
              </a:spcBef>
            </a:pPr>
            <a:r>
              <a:rPr lang="en-GB" sz="800" dirty="0"/>
              <a:t>Bacardi Premium Mixers *</a:t>
            </a:r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2" tooltip="Barq's"/>
              </a:rPr>
              <a:t>Barq's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Barrilitos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Beverly</a:t>
            </a:r>
          </a:p>
          <a:p>
            <a:pPr>
              <a:spcBef>
                <a:spcPts val="0"/>
              </a:spcBef>
            </a:pPr>
            <a:r>
              <a:rPr lang="en-GB" sz="800" dirty="0"/>
              <a:t>Bright And Early</a:t>
            </a:r>
          </a:p>
          <a:p>
            <a:pPr>
              <a:spcBef>
                <a:spcPts val="0"/>
              </a:spcBef>
            </a:pPr>
            <a:r>
              <a:rPr lang="en-GB" sz="800" dirty="0"/>
              <a:t>Caffeine-free </a:t>
            </a:r>
            <a:r>
              <a:rPr lang="en-GB" sz="800" dirty="0" err="1"/>
              <a:t>Barq's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3" tooltip="Caffeine-free Coca-Cola"/>
              </a:rPr>
              <a:t>Caffeine-free Coca-Cola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Caffeine-free Diet Coke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Cascal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3" tooltip="cherry Coke"/>
              </a:rPr>
              <a:t>cherry Coke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Chippewa</a:t>
            </a:r>
          </a:p>
          <a:p>
            <a:pPr>
              <a:spcBef>
                <a:spcPts val="0"/>
              </a:spcBef>
            </a:pPr>
            <a:r>
              <a:rPr lang="en-GB" sz="800" dirty="0"/>
              <a:t>Citra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4" tooltip="Coca-Cola"/>
              </a:rPr>
              <a:t>Coca-Cola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Coca-Cola Black Cherry Vanilla</a:t>
            </a:r>
          </a:p>
          <a:p>
            <a:pPr>
              <a:spcBef>
                <a:spcPts val="0"/>
              </a:spcBef>
            </a:pPr>
            <a:r>
              <a:rPr lang="en-GB" sz="800" dirty="0"/>
              <a:t>Coca-Cola Cherry Zero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5" tooltip="Coca-Cola Zero"/>
              </a:rPr>
              <a:t>Coca-Cola Zero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Coca-Cola Zero Caffeine-Free</a:t>
            </a:r>
          </a:p>
          <a:p>
            <a:pPr>
              <a:spcBef>
                <a:spcPts val="0"/>
              </a:spcBef>
            </a:pPr>
            <a:r>
              <a:rPr lang="en-GB" sz="800" dirty="0"/>
              <a:t>Cumberland Gap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DANNON *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6" tooltip="DASANI"/>
              </a:rPr>
              <a:t>DASANI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Delaware Punch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</a:t>
            </a:r>
            <a:r>
              <a:rPr lang="en-GB" sz="800" dirty="0" err="1"/>
              <a:t>Barq's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Diet cherry Coke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7" tooltip="Diet Coke"/>
              </a:rPr>
              <a:t>Diet Coke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Diet Coke Black Cherry Vanilla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Coke with Lime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Coke with Splenda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8" tooltip="Diet Fuze Tea"/>
              </a:rPr>
              <a:t>Diet </a:t>
            </a:r>
            <a:r>
              <a:rPr lang="en-GB" sz="800" dirty="0" err="1">
                <a:hlinkClick r:id="rId8" tooltip="Diet Fuze Tea"/>
              </a:rPr>
              <a:t>Fuze</a:t>
            </a:r>
            <a:r>
              <a:rPr lang="en-GB" sz="800" dirty="0">
                <a:hlinkClick r:id="rId8" tooltip="Diet Fuze Tea"/>
              </a:rPr>
              <a:t> Tea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diet Inca Kola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Master Pour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Northern Neck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Sprite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Diet Sprite Zero</a:t>
            </a:r>
          </a:p>
          <a:p>
            <a:pPr>
              <a:spcBef>
                <a:spcPts val="0"/>
              </a:spcBef>
            </a:pPr>
            <a:r>
              <a:rPr lang="en-GB" sz="800" dirty="0"/>
              <a:t>Dr Pepper*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9" tooltip="Evian *"/>
              </a:rPr>
              <a:t>Evian *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10" tooltip="Fanta"/>
              </a:rPr>
              <a:t>Fanta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Fanta Sugar Free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11" tooltip="Fanta Zero"/>
              </a:rPr>
              <a:t>Fanta Zero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Five Alive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Flavor</a:t>
            </a:r>
            <a:r>
              <a:rPr lang="en-GB" sz="800" dirty="0"/>
              <a:t> Rage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12" tooltip="Fresca"/>
              </a:rPr>
              <a:t>Fresca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Fruitopia</a:t>
            </a:r>
          </a:p>
          <a:p>
            <a:pPr>
              <a:spcBef>
                <a:spcPts val="0"/>
              </a:spcBef>
            </a:pPr>
            <a:r>
              <a:rPr lang="en-GB" sz="800" dirty="0"/>
              <a:t>Full Throttle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13" tooltip="FUZE"/>
              </a:rPr>
              <a:t>FUZE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14" tooltip="FUZE TEA"/>
              </a:rPr>
              <a:t>FUZE TEA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15" tooltip="Georgia"/>
              </a:rPr>
              <a:t>Georgia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glacéau</a:t>
            </a:r>
            <a:r>
              <a:rPr lang="en-GB" sz="800" dirty="0"/>
              <a:t> </a:t>
            </a:r>
            <a:r>
              <a:rPr lang="en-GB" sz="800" dirty="0" err="1"/>
              <a:t>fruitwater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16" tooltip="glacéau smartwater"/>
              </a:rPr>
              <a:t>glacéau</a:t>
            </a:r>
            <a:r>
              <a:rPr lang="en-GB" sz="800" dirty="0">
                <a:hlinkClick r:id="rId16" tooltip="glacéau smartwater"/>
              </a:rPr>
              <a:t> </a:t>
            </a:r>
            <a:r>
              <a:rPr lang="en-GB" sz="800" dirty="0" err="1">
                <a:hlinkClick r:id="rId16" tooltip="glacéau smartwater"/>
              </a:rPr>
              <a:t>smartwater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glacéau</a:t>
            </a:r>
            <a:r>
              <a:rPr lang="en-GB" sz="800" dirty="0"/>
              <a:t> </a:t>
            </a:r>
            <a:r>
              <a:rPr lang="en-GB" sz="800" dirty="0" err="1"/>
              <a:t>vitaminenergy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17" tooltip="glacéau vitaminwater"/>
              </a:rPr>
              <a:t>glacéau</a:t>
            </a:r>
            <a:r>
              <a:rPr lang="en-GB" sz="800" dirty="0">
                <a:hlinkClick r:id="rId17" tooltip="glacéau vitaminwater"/>
              </a:rPr>
              <a:t> </a:t>
            </a:r>
            <a:r>
              <a:rPr lang="en-GB" sz="800" dirty="0" err="1">
                <a:hlinkClick r:id="rId17" tooltip="glacéau vitaminwater"/>
              </a:rPr>
              <a:t>vitaminwater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18" tooltip="glacéau vitaminwater zero"/>
              </a:rPr>
              <a:t>glacéau</a:t>
            </a:r>
            <a:r>
              <a:rPr lang="en-GB" sz="800" dirty="0">
                <a:hlinkClick r:id="rId18" tooltip="glacéau vitaminwater zero"/>
              </a:rPr>
              <a:t> </a:t>
            </a:r>
            <a:r>
              <a:rPr lang="en-GB" sz="800" dirty="0" err="1">
                <a:hlinkClick r:id="rId18" tooltip="glacéau vitaminwater zero"/>
              </a:rPr>
              <a:t>vitaminwater</a:t>
            </a:r>
            <a:r>
              <a:rPr lang="en-GB" sz="800" dirty="0">
                <a:hlinkClick r:id="rId18" tooltip="glacéau vitaminwater zero"/>
              </a:rPr>
              <a:t> zero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19" tooltip="Gold Peak"/>
              </a:rPr>
              <a:t>Gold Peak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H2OK</a:t>
            </a:r>
          </a:p>
          <a:p>
            <a:pPr>
              <a:spcBef>
                <a:spcPts val="0"/>
              </a:spcBef>
            </a:pPr>
            <a:r>
              <a:rPr lang="en-GB" sz="800" dirty="0"/>
              <a:t>Hi-C</a:t>
            </a:r>
          </a:p>
          <a:p>
            <a:pPr>
              <a:spcBef>
                <a:spcPts val="0"/>
              </a:spcBef>
            </a:pPr>
            <a:r>
              <a:rPr lang="en-GB" sz="800" dirty="0"/>
              <a:t>Honest Ade</a:t>
            </a:r>
          </a:p>
          <a:p>
            <a:pPr>
              <a:spcBef>
                <a:spcPts val="0"/>
              </a:spcBef>
            </a:pPr>
            <a:r>
              <a:rPr lang="en-GB" sz="800" dirty="0"/>
              <a:t>Honest Fizz</a:t>
            </a:r>
          </a:p>
          <a:p>
            <a:pPr>
              <a:spcBef>
                <a:spcPts val="0"/>
              </a:spcBef>
            </a:pPr>
            <a:r>
              <a:rPr lang="en-GB" sz="800" dirty="0"/>
              <a:t>Honest Kids 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20" tooltip="Honest Tea"/>
              </a:rPr>
              <a:t>Honest Tea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Honest Tea Zero </a:t>
            </a:r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21" tooltip="Illy *"/>
              </a:rPr>
              <a:t>Illy</a:t>
            </a:r>
            <a:r>
              <a:rPr lang="en-GB" sz="800" dirty="0">
                <a:hlinkClick r:id="rId21" tooltip="Illy *"/>
              </a:rPr>
              <a:t> *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Inca Kola</a:t>
            </a:r>
          </a:p>
          <a:p>
            <a:pPr>
              <a:spcBef>
                <a:spcPts val="0"/>
              </a:spcBef>
            </a:pPr>
            <a:r>
              <a:rPr lang="en-GB" sz="800" dirty="0"/>
              <a:t>Java Monster*</a:t>
            </a:r>
          </a:p>
          <a:p>
            <a:pPr>
              <a:spcBef>
                <a:spcPts val="0"/>
              </a:spcBef>
            </a:pPr>
            <a:r>
              <a:rPr lang="en-GB" sz="800" dirty="0"/>
              <a:t>Jericho</a:t>
            </a:r>
          </a:p>
          <a:p>
            <a:pPr>
              <a:spcBef>
                <a:spcPts val="0"/>
              </a:spcBef>
            </a:pPr>
            <a:r>
              <a:rPr lang="en-GB" sz="800" dirty="0"/>
              <a:t>Kinley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Krest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22" tooltip="Lift"/>
              </a:rPr>
              <a:t>Lift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Master Chill</a:t>
            </a:r>
          </a:p>
          <a:p>
            <a:pPr>
              <a:spcBef>
                <a:spcPts val="0"/>
              </a:spcBef>
            </a:pPr>
            <a:r>
              <a:rPr lang="en-GB" sz="800" dirty="0"/>
              <a:t>Master Pour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23" tooltip="Mello Yello"/>
              </a:rPr>
              <a:t>Mello </a:t>
            </a:r>
            <a:r>
              <a:rPr lang="en-GB" sz="800" dirty="0" err="1">
                <a:hlinkClick r:id="rId23" tooltip="Mello Yello"/>
              </a:rPr>
              <a:t>Yello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Mello </a:t>
            </a:r>
            <a:r>
              <a:rPr lang="en-GB" sz="800" dirty="0" err="1"/>
              <a:t>Yello</a:t>
            </a:r>
            <a:r>
              <a:rPr lang="en-GB" sz="800" dirty="0"/>
              <a:t> Zero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24" tooltip="Mezzo Mix"/>
              </a:rPr>
              <a:t>Mezzo Mix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25" tooltip="Minute Maid"/>
              </a:rPr>
              <a:t>Minute Maid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Minute Maid Enhanced</a:t>
            </a:r>
          </a:p>
          <a:p>
            <a:pPr>
              <a:spcBef>
                <a:spcPts val="0"/>
              </a:spcBef>
            </a:pPr>
            <a:r>
              <a:rPr lang="en-GB" sz="800" dirty="0"/>
              <a:t>Minute Maid Fruit Falls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Minute Maid Juices To Go</a:t>
            </a:r>
          </a:p>
          <a:p>
            <a:pPr>
              <a:spcBef>
                <a:spcPts val="0"/>
              </a:spcBef>
            </a:pPr>
            <a:r>
              <a:rPr lang="en-GB" sz="800" dirty="0"/>
              <a:t>Minute Maid Light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Minute Maid Orchards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26" tooltip="Monster *"/>
              </a:rPr>
              <a:t>Monster *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Northern Neck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27" tooltip="NOS"/>
              </a:rPr>
              <a:t>NOS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28" tooltip="Odwalla"/>
              </a:rPr>
              <a:t>Odwalla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Peace Tea *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Pepe</a:t>
            </a:r>
            <a:r>
              <a:rPr lang="en-GB" sz="800" dirty="0"/>
              <a:t> Rico</a:t>
            </a:r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29" tooltip="Pibb Xtra"/>
              </a:rPr>
              <a:t>Pibb</a:t>
            </a:r>
            <a:r>
              <a:rPr lang="en-GB" sz="800" dirty="0">
                <a:hlinkClick r:id="rId29" tooltip="Pibb Xtra"/>
              </a:rPr>
              <a:t> </a:t>
            </a:r>
            <a:r>
              <a:rPr lang="en-GB" sz="800" dirty="0" err="1">
                <a:hlinkClick r:id="rId29" tooltip="Pibb Xtra"/>
              </a:rPr>
              <a:t>Xtra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Pibb</a:t>
            </a:r>
            <a:r>
              <a:rPr lang="en-GB" sz="800" dirty="0"/>
              <a:t> Zero 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30" tooltip="POWERADE"/>
              </a:rPr>
              <a:t>POWERADE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POWERADE PLAY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31" tooltip="POWERADE ZERO"/>
              </a:rPr>
              <a:t>POWERADE ZERO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Red Flash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32" tooltip="Schweppes"/>
              </a:rPr>
              <a:t>Schweppes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33" tooltip="Simply"/>
              </a:rPr>
              <a:t>Simply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Southern Sun</a:t>
            </a:r>
          </a:p>
          <a:p>
            <a:pPr>
              <a:spcBef>
                <a:spcPts val="0"/>
              </a:spcBef>
            </a:pPr>
            <a:r>
              <a:rPr lang="en-GB" sz="800" dirty="0"/>
              <a:t>Spring!</a:t>
            </a:r>
          </a:p>
          <a:p>
            <a:pPr>
              <a:spcBef>
                <a:spcPts val="0"/>
              </a:spcBef>
            </a:pPr>
            <a:r>
              <a:rPr lang="en-GB" sz="800" dirty="0">
                <a:hlinkClick r:id="rId34" tooltip="Sprite"/>
              </a:rPr>
              <a:t>Sprite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35" tooltip="Sprite Zero"/>
              </a:rPr>
              <a:t>Sprite Zero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Sugar Free Full Throttle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Sugar Free NOS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Sugar Free Sprite 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Sunfill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Surge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TaB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>
                <a:hlinkClick r:id="rId3" tooltip="Vanilla Coke"/>
              </a:rPr>
              <a:t>Vanilla Coke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/>
              <a:t>Vanilla Coke Zero </a:t>
            </a:r>
          </a:p>
          <a:p>
            <a:pPr>
              <a:spcBef>
                <a:spcPts val="0"/>
              </a:spcBef>
            </a:pPr>
            <a:r>
              <a:rPr lang="en-GB" sz="800" dirty="0"/>
              <a:t>VAULT</a:t>
            </a:r>
          </a:p>
          <a:p>
            <a:pPr>
              <a:spcBef>
                <a:spcPts val="0"/>
              </a:spcBef>
            </a:pPr>
            <a:r>
              <a:rPr lang="en-GB" sz="800" dirty="0"/>
              <a:t>Vault Zero </a:t>
            </a:r>
          </a:p>
          <a:p>
            <a:pPr>
              <a:spcBef>
                <a:spcPts val="0"/>
              </a:spcBef>
            </a:pPr>
            <a:r>
              <a:rPr lang="en-GB" sz="800" dirty="0" err="1"/>
              <a:t>Vegibeta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Vegitabeta</a:t>
            </a: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800" dirty="0" err="1"/>
              <a:t>Worx</a:t>
            </a:r>
            <a:r>
              <a:rPr lang="en-GB" sz="800" dirty="0"/>
              <a:t> Energy *</a:t>
            </a:r>
          </a:p>
          <a:p>
            <a:pPr>
              <a:spcBef>
                <a:spcPts val="0"/>
              </a:spcBef>
            </a:pPr>
            <a:r>
              <a:rPr lang="en-GB" sz="800" dirty="0" err="1">
                <a:hlinkClick r:id="rId36" tooltip="Zico *"/>
              </a:rPr>
              <a:t>Zico</a:t>
            </a:r>
            <a:r>
              <a:rPr lang="en-GB" sz="800" dirty="0">
                <a:hlinkClick r:id="rId36" tooltip="Zico *"/>
              </a:rPr>
              <a:t> *</a:t>
            </a:r>
            <a:endParaRPr lang="en-GB" sz="800" dirty="0"/>
          </a:p>
          <a:p>
            <a:endParaRPr lang="en-GB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28600"/>
            <a:ext cx="7067128" cy="147220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do you think Coca Cola has so many different brands?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a multi-product firm (e.g. Kellogg’s), the range of products is its </a:t>
            </a:r>
            <a:r>
              <a:rPr lang="en-US" sz="2400" b="1" dirty="0"/>
              <a:t>product portfolio</a:t>
            </a:r>
          </a:p>
          <a:p>
            <a:endParaRPr lang="en-US" sz="2400" dirty="0"/>
          </a:p>
          <a:p>
            <a:r>
              <a:rPr lang="en-US" sz="2400" b="1" dirty="0"/>
              <a:t>Firms plan their product range to spread their risks</a:t>
            </a:r>
          </a:p>
          <a:p>
            <a:pPr>
              <a:buNone/>
            </a:pPr>
            <a:r>
              <a:rPr lang="en-US" sz="2400" dirty="0"/>
              <a:t>	If one product has low sales, it may be supported by other, more successful products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Unit 4: Business Organisations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81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4665700" cy="46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Boston Matrix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870E-114B-42D1-8945-3AB7DB07F18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Curved Right Arrow 5"/>
          <p:cNvSpPr/>
          <p:nvPr/>
        </p:nvSpPr>
        <p:spPr>
          <a:xfrm>
            <a:off x="4139952" y="2708920"/>
            <a:ext cx="2088232" cy="2520280"/>
          </a:xfrm>
          <a:prstGeom prst="curvedRightArrow">
            <a:avLst>
              <a:gd name="adj1" fmla="val 25000"/>
              <a:gd name="adj2" fmla="val 50000"/>
              <a:gd name="adj3" fmla="val 25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egm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2618CF-4442-40B0-9A92-D6D11F171F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511843-0556-4D00-9914-4160CCC558F2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BD3983-D79E-4DF6-8CF8-920933D98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Segmentation</Template>
  <TotalTime>153</TotalTime>
  <Words>1001</Words>
  <Application>Microsoft Office PowerPoint</Application>
  <PresentationFormat>On-screen Show (4:3)</PresentationFormat>
  <Paragraphs>369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Trebuchet MS</vt:lpstr>
      <vt:lpstr>Wingdings</vt:lpstr>
      <vt:lpstr>Segmentation</vt:lpstr>
      <vt:lpstr>Developing a product Range</vt:lpstr>
      <vt:lpstr>Product range</vt:lpstr>
      <vt:lpstr>Why Businesses alter their ranges?</vt:lpstr>
      <vt:lpstr>Yamaha </vt:lpstr>
      <vt:lpstr>Product Portfolio</vt:lpstr>
      <vt:lpstr>Coca Cola in the UK</vt:lpstr>
      <vt:lpstr>Coca Cola un the USA</vt:lpstr>
      <vt:lpstr>Why do you think Coca Cola has so many different brands? </vt:lpstr>
      <vt:lpstr>The Boston Matrix</vt:lpstr>
      <vt:lpstr>PowerPoint Presentation</vt:lpstr>
      <vt:lpstr>Product Portfolio Analysis - Conclusion</vt:lpstr>
      <vt:lpstr>Product Portfolio Analysis - Conclusion</vt:lpstr>
      <vt:lpstr>Product life cycle</vt:lpstr>
      <vt:lpstr>Product Life Cycle – What is it?</vt:lpstr>
      <vt:lpstr>PowerPoint Presentation</vt:lpstr>
      <vt:lpstr>Extension Strategies.  </vt:lpstr>
      <vt:lpstr>Extension Activities</vt:lpstr>
      <vt:lpstr>PowerPoint Presentation</vt:lpstr>
      <vt:lpstr>Lifecycle and profits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Customer Characteristics.</dc:title>
  <dc:creator>Tracy Bell</dc:creator>
  <cp:lastModifiedBy>Tracey Bell</cp:lastModifiedBy>
  <cp:revision>13</cp:revision>
  <cp:lastPrinted>2014-09-10T08:57:17Z</cp:lastPrinted>
  <dcterms:created xsi:type="dcterms:W3CDTF">2014-11-26T10:13:13Z</dcterms:created>
  <dcterms:modified xsi:type="dcterms:W3CDTF">2015-12-04T10:13:48Z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