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17"/>
  </p:handoutMasterIdLst>
  <p:sldIdLst>
    <p:sldId id="257" r:id="rId5"/>
    <p:sldId id="259" r:id="rId6"/>
    <p:sldId id="260" r:id="rId7"/>
    <p:sldId id="261" r:id="rId8"/>
    <p:sldId id="262" r:id="rId9"/>
    <p:sldId id="263" r:id="rId10"/>
    <p:sldId id="264" r:id="rId11"/>
    <p:sldId id="265" r:id="rId12"/>
    <p:sldId id="267" r:id="rId13"/>
    <p:sldId id="266" r:id="rId14"/>
    <p:sldId id="268" r:id="rId15"/>
    <p:sldId id="269" r:id="rId1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14" y="258"/>
      </p:cViewPr>
      <p:guideLst>
        <p:guide orient="horz" pos="2160"/>
        <p:guide pos="2880"/>
      </p:guideLst>
    </p:cSldViewPr>
  </p:slideViewPr>
  <p:notesTextViewPr>
    <p:cViewPr>
      <p:scale>
        <a:sx n="1" d="1"/>
        <a:sy n="1" d="1"/>
      </p:scale>
      <p:origin x="0" y="0"/>
    </p:cViewPr>
  </p:notesTextViewPr>
  <p:sorterViewPr>
    <p:cViewPr>
      <p:scale>
        <a:sx n="140" d="100"/>
        <a:sy n="140" d="100"/>
      </p:scale>
      <p:origin x="0" y="202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936"/>
          </a:xfrm>
          <a:prstGeom prst="rect">
            <a:avLst/>
          </a:prstGeom>
        </p:spPr>
        <p:txBody>
          <a:bodyPr vert="horz" lIns="91001" tIns="45501" rIns="91001" bIns="45501"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5936"/>
          </a:xfrm>
          <a:prstGeom prst="rect">
            <a:avLst/>
          </a:prstGeom>
        </p:spPr>
        <p:txBody>
          <a:bodyPr vert="horz" lIns="91001" tIns="45501" rIns="91001" bIns="45501" rtlCol="0"/>
          <a:lstStyle>
            <a:lvl1pPr algn="r">
              <a:defRPr sz="1200"/>
            </a:lvl1pPr>
          </a:lstStyle>
          <a:p>
            <a:fld id="{A47A2919-C3BC-4C13-A14D-C715C40DBD01}" type="datetimeFigureOut">
              <a:rPr lang="en-GB" smtClean="0"/>
              <a:t>02/02/2016</a:t>
            </a:fld>
            <a:endParaRPr lang="en-GB"/>
          </a:p>
        </p:txBody>
      </p:sp>
      <p:sp>
        <p:nvSpPr>
          <p:cNvPr id="4" name="Footer Placeholder 3"/>
          <p:cNvSpPr>
            <a:spLocks noGrp="1"/>
          </p:cNvSpPr>
          <p:nvPr>
            <p:ph type="ftr" sz="quarter" idx="2"/>
          </p:nvPr>
        </p:nvSpPr>
        <p:spPr>
          <a:xfrm>
            <a:off x="0" y="9429118"/>
            <a:ext cx="2945659" cy="495935"/>
          </a:xfrm>
          <a:prstGeom prst="rect">
            <a:avLst/>
          </a:prstGeom>
        </p:spPr>
        <p:txBody>
          <a:bodyPr vert="horz" lIns="91001" tIns="45501" rIns="91001" bIns="45501"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9118"/>
            <a:ext cx="2945659" cy="495935"/>
          </a:xfrm>
          <a:prstGeom prst="rect">
            <a:avLst/>
          </a:prstGeom>
        </p:spPr>
        <p:txBody>
          <a:bodyPr vert="horz" lIns="91001" tIns="45501" rIns="91001" bIns="45501" rtlCol="0" anchor="b"/>
          <a:lstStyle>
            <a:lvl1pPr algn="r">
              <a:defRPr sz="1200"/>
            </a:lvl1pPr>
          </a:lstStyle>
          <a:p>
            <a:fld id="{E28E01B6-32CB-4A79-BA35-258EC3F7F532}" type="slidenum">
              <a:rPr lang="en-GB" smtClean="0"/>
              <a:t>‹#›</a:t>
            </a:fld>
            <a:endParaRPr lang="en-GB"/>
          </a:p>
        </p:txBody>
      </p:sp>
    </p:spTree>
    <p:extLst>
      <p:ext uri="{BB962C8B-B14F-4D97-AF65-F5344CB8AC3E}">
        <p14:creationId xmlns:p14="http://schemas.microsoft.com/office/powerpoint/2010/main" val="345516221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85D74B3-3FF8-4E82-8F10-D0807B5F483A}" type="datetimeFigureOut">
              <a:rPr lang="en-GB" smtClean="0"/>
              <a:t>02/02/2016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37E682-E3AE-4E51-B767-DEA50696156C}" type="slidenum">
              <a:rPr lang="en-GB" smtClean="0"/>
              <a:t>‹#›</a:t>
            </a:fld>
            <a:endParaRPr lang="en-GB"/>
          </a:p>
        </p:txBody>
      </p:sp>
    </p:spTree>
    <p:extLst>
      <p:ext uri="{BB962C8B-B14F-4D97-AF65-F5344CB8AC3E}">
        <p14:creationId xmlns:p14="http://schemas.microsoft.com/office/powerpoint/2010/main" val="120166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85D74B3-3FF8-4E82-8F10-D0807B5F483A}" type="datetimeFigureOut">
              <a:rPr lang="en-GB" smtClean="0"/>
              <a:t>02/02/2016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37E682-E3AE-4E51-B767-DEA50696156C}" type="slidenum">
              <a:rPr lang="en-GB" smtClean="0"/>
              <a:t>‹#›</a:t>
            </a:fld>
            <a:endParaRPr lang="en-GB"/>
          </a:p>
        </p:txBody>
      </p:sp>
    </p:spTree>
    <p:extLst>
      <p:ext uri="{BB962C8B-B14F-4D97-AF65-F5344CB8AC3E}">
        <p14:creationId xmlns:p14="http://schemas.microsoft.com/office/powerpoint/2010/main" val="638749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85D74B3-3FF8-4E82-8F10-D0807B5F483A}" type="datetimeFigureOut">
              <a:rPr lang="en-GB" smtClean="0"/>
              <a:t>02/02/2016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37E682-E3AE-4E51-B767-DEA50696156C}" type="slidenum">
              <a:rPr lang="en-GB" smtClean="0"/>
              <a:t>‹#›</a:t>
            </a:fld>
            <a:endParaRPr lang="en-GB"/>
          </a:p>
        </p:txBody>
      </p:sp>
    </p:spTree>
    <p:extLst>
      <p:ext uri="{BB962C8B-B14F-4D97-AF65-F5344CB8AC3E}">
        <p14:creationId xmlns:p14="http://schemas.microsoft.com/office/powerpoint/2010/main" val="1348038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85D74B3-3FF8-4E82-8F10-D0807B5F483A}" type="datetimeFigureOut">
              <a:rPr lang="en-GB" smtClean="0"/>
              <a:t>02/02/2016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37E682-E3AE-4E51-B767-DEA50696156C}" type="slidenum">
              <a:rPr lang="en-GB" smtClean="0"/>
              <a:t>‹#›</a:t>
            </a:fld>
            <a:endParaRPr lang="en-GB"/>
          </a:p>
        </p:txBody>
      </p:sp>
    </p:spTree>
    <p:extLst>
      <p:ext uri="{BB962C8B-B14F-4D97-AF65-F5344CB8AC3E}">
        <p14:creationId xmlns:p14="http://schemas.microsoft.com/office/powerpoint/2010/main" val="2400229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5D74B3-3FF8-4E82-8F10-D0807B5F483A}" type="datetimeFigureOut">
              <a:rPr lang="en-GB" smtClean="0"/>
              <a:t>02/02/2016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37E682-E3AE-4E51-B767-DEA50696156C}" type="slidenum">
              <a:rPr lang="en-GB" smtClean="0"/>
              <a:t>‹#›</a:t>
            </a:fld>
            <a:endParaRPr lang="en-GB"/>
          </a:p>
        </p:txBody>
      </p:sp>
    </p:spTree>
    <p:extLst>
      <p:ext uri="{BB962C8B-B14F-4D97-AF65-F5344CB8AC3E}">
        <p14:creationId xmlns:p14="http://schemas.microsoft.com/office/powerpoint/2010/main" val="572027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85D74B3-3FF8-4E82-8F10-D0807B5F483A}" type="datetimeFigureOut">
              <a:rPr lang="en-GB" smtClean="0"/>
              <a:t>02/02/2016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37E682-E3AE-4E51-B767-DEA50696156C}" type="slidenum">
              <a:rPr lang="en-GB" smtClean="0"/>
              <a:t>‹#›</a:t>
            </a:fld>
            <a:endParaRPr lang="en-GB"/>
          </a:p>
        </p:txBody>
      </p:sp>
    </p:spTree>
    <p:extLst>
      <p:ext uri="{BB962C8B-B14F-4D97-AF65-F5344CB8AC3E}">
        <p14:creationId xmlns:p14="http://schemas.microsoft.com/office/powerpoint/2010/main" val="1652954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85D74B3-3FF8-4E82-8F10-D0807B5F483A}" type="datetimeFigureOut">
              <a:rPr lang="en-GB" smtClean="0"/>
              <a:t>02/02/2016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337E682-E3AE-4E51-B767-DEA50696156C}" type="slidenum">
              <a:rPr lang="en-GB" smtClean="0"/>
              <a:t>‹#›</a:t>
            </a:fld>
            <a:endParaRPr lang="en-GB"/>
          </a:p>
        </p:txBody>
      </p:sp>
    </p:spTree>
    <p:extLst>
      <p:ext uri="{BB962C8B-B14F-4D97-AF65-F5344CB8AC3E}">
        <p14:creationId xmlns:p14="http://schemas.microsoft.com/office/powerpoint/2010/main" val="2697064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85D74B3-3FF8-4E82-8F10-D0807B5F483A}" type="datetimeFigureOut">
              <a:rPr lang="en-GB" smtClean="0"/>
              <a:t>02/02/2016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337E682-E3AE-4E51-B767-DEA50696156C}" type="slidenum">
              <a:rPr lang="en-GB" smtClean="0"/>
              <a:t>‹#›</a:t>
            </a:fld>
            <a:endParaRPr lang="en-GB"/>
          </a:p>
        </p:txBody>
      </p:sp>
    </p:spTree>
    <p:extLst>
      <p:ext uri="{BB962C8B-B14F-4D97-AF65-F5344CB8AC3E}">
        <p14:creationId xmlns:p14="http://schemas.microsoft.com/office/powerpoint/2010/main" val="2237168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5D74B3-3FF8-4E82-8F10-D0807B5F483A}" type="datetimeFigureOut">
              <a:rPr lang="en-GB" smtClean="0"/>
              <a:t>02/02/2016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337E682-E3AE-4E51-B767-DEA50696156C}" type="slidenum">
              <a:rPr lang="en-GB" smtClean="0"/>
              <a:t>‹#›</a:t>
            </a:fld>
            <a:endParaRPr lang="en-GB"/>
          </a:p>
        </p:txBody>
      </p:sp>
    </p:spTree>
    <p:extLst>
      <p:ext uri="{BB962C8B-B14F-4D97-AF65-F5344CB8AC3E}">
        <p14:creationId xmlns:p14="http://schemas.microsoft.com/office/powerpoint/2010/main" val="408694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5D74B3-3FF8-4E82-8F10-D0807B5F483A}" type="datetimeFigureOut">
              <a:rPr lang="en-GB" smtClean="0"/>
              <a:t>02/02/2016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37E682-E3AE-4E51-B767-DEA50696156C}" type="slidenum">
              <a:rPr lang="en-GB" smtClean="0"/>
              <a:t>‹#›</a:t>
            </a:fld>
            <a:endParaRPr lang="en-GB"/>
          </a:p>
        </p:txBody>
      </p:sp>
    </p:spTree>
    <p:extLst>
      <p:ext uri="{BB962C8B-B14F-4D97-AF65-F5344CB8AC3E}">
        <p14:creationId xmlns:p14="http://schemas.microsoft.com/office/powerpoint/2010/main" val="1307997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5D74B3-3FF8-4E82-8F10-D0807B5F483A}" type="datetimeFigureOut">
              <a:rPr lang="en-GB" smtClean="0"/>
              <a:t>02/02/2016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37E682-E3AE-4E51-B767-DEA50696156C}" type="slidenum">
              <a:rPr lang="en-GB" smtClean="0"/>
              <a:t>‹#›</a:t>
            </a:fld>
            <a:endParaRPr lang="en-GB"/>
          </a:p>
        </p:txBody>
      </p:sp>
    </p:spTree>
    <p:extLst>
      <p:ext uri="{BB962C8B-B14F-4D97-AF65-F5344CB8AC3E}">
        <p14:creationId xmlns:p14="http://schemas.microsoft.com/office/powerpoint/2010/main" val="3372952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5D74B3-3FF8-4E82-8F10-D0807B5F483A}" type="datetimeFigureOut">
              <a:rPr lang="en-GB" smtClean="0"/>
              <a:t>02/02/2016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37E682-E3AE-4E51-B767-DEA50696156C}" type="slidenum">
              <a:rPr lang="en-GB" smtClean="0"/>
              <a:t>‹#›</a:t>
            </a:fld>
            <a:endParaRPr lang="en-GB"/>
          </a:p>
        </p:txBody>
      </p:sp>
    </p:spTree>
    <p:extLst>
      <p:ext uri="{BB962C8B-B14F-4D97-AF65-F5344CB8AC3E}">
        <p14:creationId xmlns:p14="http://schemas.microsoft.com/office/powerpoint/2010/main" val="6726483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news.bbc.co.uk/1/hi/uk/7814502.stm"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p>
            <a:r>
              <a:rPr lang="en-GB" dirty="0" smtClean="0"/>
              <a:t>5 Stages in the Product Life Cycle</a:t>
            </a:r>
            <a:endParaRPr lang="en-GB" dirty="0"/>
          </a:p>
        </p:txBody>
      </p:sp>
      <p:sp>
        <p:nvSpPr>
          <p:cNvPr id="3" name="Content Placeholder 2"/>
          <p:cNvSpPr>
            <a:spLocks noGrp="1"/>
          </p:cNvSpPr>
          <p:nvPr>
            <p:ph idx="1"/>
          </p:nvPr>
        </p:nvSpPr>
        <p:spPr>
          <a:xfrm>
            <a:off x="447352" y="2326254"/>
            <a:ext cx="5122912" cy="3629000"/>
          </a:xfrm>
        </p:spPr>
        <p:txBody>
          <a:bodyPr>
            <a:normAutofit/>
          </a:bodyPr>
          <a:lstStyle/>
          <a:p>
            <a:pPr marL="514350" indent="-514350">
              <a:buFont typeface="+mj-lt"/>
              <a:buAutoNum type="arabicPeriod"/>
            </a:pPr>
            <a:r>
              <a:rPr lang="en-GB" dirty="0" smtClean="0"/>
              <a:t>Product development</a:t>
            </a:r>
          </a:p>
          <a:p>
            <a:pPr marL="514350" indent="-514350">
              <a:buFont typeface="+mj-lt"/>
              <a:buAutoNum type="arabicPeriod"/>
            </a:pPr>
            <a:r>
              <a:rPr lang="en-GB" dirty="0" smtClean="0"/>
              <a:t>Introduction</a:t>
            </a:r>
          </a:p>
          <a:p>
            <a:pPr marL="514350" indent="-514350">
              <a:buFont typeface="+mj-lt"/>
              <a:buAutoNum type="arabicPeriod"/>
            </a:pPr>
            <a:r>
              <a:rPr lang="en-GB" dirty="0" smtClean="0"/>
              <a:t>Growth</a:t>
            </a:r>
          </a:p>
          <a:p>
            <a:pPr marL="514350" indent="-514350">
              <a:buFont typeface="+mj-lt"/>
              <a:buAutoNum type="arabicPeriod"/>
            </a:pPr>
            <a:r>
              <a:rPr lang="en-GB" dirty="0" smtClean="0"/>
              <a:t>Maturity</a:t>
            </a:r>
          </a:p>
          <a:p>
            <a:pPr marL="514350" indent="-514350">
              <a:buFont typeface="+mj-lt"/>
              <a:buAutoNum type="arabicPeriod"/>
            </a:pPr>
            <a:r>
              <a:rPr lang="en-GB" dirty="0" smtClean="0"/>
              <a:t>Decline / extension strategies</a:t>
            </a:r>
            <a:endParaRPr lang="en-GB" dirty="0">
              <a:solidFill>
                <a:schemeClr val="bg1">
                  <a:lumMod val="50000"/>
                </a:schemeClr>
              </a:solidFill>
            </a:endParaRPr>
          </a:p>
        </p:txBody>
      </p:sp>
      <p:cxnSp>
        <p:nvCxnSpPr>
          <p:cNvPr id="7" name="Straight Connector 6"/>
          <p:cNvCxnSpPr/>
          <p:nvPr/>
        </p:nvCxnSpPr>
        <p:spPr>
          <a:xfrm>
            <a:off x="467544" y="1124744"/>
            <a:ext cx="8208912"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 name="Right Brace 7"/>
          <p:cNvSpPr/>
          <p:nvPr/>
        </p:nvSpPr>
        <p:spPr>
          <a:xfrm>
            <a:off x="5580112" y="2348880"/>
            <a:ext cx="504056" cy="3528392"/>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 name="TextBox 8"/>
          <p:cNvSpPr txBox="1"/>
          <p:nvPr/>
        </p:nvSpPr>
        <p:spPr>
          <a:xfrm>
            <a:off x="6412049" y="3068960"/>
            <a:ext cx="2592288" cy="2308324"/>
          </a:xfrm>
          <a:prstGeom prst="rect">
            <a:avLst/>
          </a:prstGeom>
          <a:noFill/>
        </p:spPr>
        <p:txBody>
          <a:bodyPr wrap="square" rtlCol="0">
            <a:spAutoFit/>
          </a:bodyPr>
          <a:lstStyle/>
          <a:p>
            <a:r>
              <a:rPr lang="en-GB" sz="2400" dirty="0" smtClean="0"/>
              <a:t>Theory can be applied to a:</a:t>
            </a:r>
            <a:br>
              <a:rPr lang="en-GB" sz="2400" dirty="0" smtClean="0"/>
            </a:br>
            <a:endParaRPr lang="en-GB" sz="2400" dirty="0" smtClean="0"/>
          </a:p>
          <a:p>
            <a:pPr marL="285750" indent="-285750">
              <a:buFont typeface="Arial" pitchFamily="34" charset="0"/>
              <a:buChar char="•"/>
            </a:pPr>
            <a:r>
              <a:rPr lang="en-GB" sz="2400" dirty="0" smtClean="0"/>
              <a:t>Product category</a:t>
            </a:r>
          </a:p>
          <a:p>
            <a:pPr marL="285750" indent="-285750">
              <a:buFont typeface="Arial" pitchFamily="34" charset="0"/>
              <a:buChar char="•"/>
            </a:pPr>
            <a:r>
              <a:rPr lang="en-GB" sz="2400" dirty="0" smtClean="0"/>
              <a:t>Style</a:t>
            </a:r>
          </a:p>
          <a:p>
            <a:pPr marL="285750" indent="-285750">
              <a:buFont typeface="Arial" pitchFamily="34" charset="0"/>
              <a:buChar char="•"/>
            </a:pPr>
            <a:r>
              <a:rPr lang="en-GB" sz="2400" dirty="0" smtClean="0"/>
              <a:t>Brand or model</a:t>
            </a:r>
            <a:endParaRPr lang="en-GB" sz="2400" dirty="0"/>
          </a:p>
        </p:txBody>
      </p:sp>
      <p:sp>
        <p:nvSpPr>
          <p:cNvPr id="10" name="TextBox 9"/>
          <p:cNvSpPr txBox="1"/>
          <p:nvPr/>
        </p:nvSpPr>
        <p:spPr>
          <a:xfrm>
            <a:off x="251520" y="6167045"/>
            <a:ext cx="8640960" cy="646331"/>
          </a:xfrm>
          <a:prstGeom prst="rect">
            <a:avLst/>
          </a:prstGeom>
          <a:solidFill>
            <a:schemeClr val="tx2">
              <a:lumMod val="60000"/>
              <a:lumOff val="40000"/>
            </a:schemeClr>
          </a:solidFill>
        </p:spPr>
        <p:txBody>
          <a:bodyPr wrap="square" rtlCol="0">
            <a:spAutoFit/>
          </a:bodyPr>
          <a:lstStyle/>
          <a:p>
            <a:pPr marL="534988"/>
            <a:r>
              <a:rPr lang="en-GB" dirty="0" smtClean="0">
                <a:solidFill>
                  <a:schemeClr val="bg1"/>
                </a:solidFill>
              </a:rPr>
              <a:t>Each stage of the Cycle has an implication for:</a:t>
            </a:r>
          </a:p>
          <a:p>
            <a:pPr marL="534988">
              <a:tabLst>
                <a:tab pos="2957513" algn="l"/>
              </a:tabLst>
            </a:pPr>
            <a:r>
              <a:rPr lang="en-GB" dirty="0" smtClean="0">
                <a:solidFill>
                  <a:schemeClr val="bg1"/>
                </a:solidFill>
              </a:rPr>
              <a:t>	(a) Net cash flow, (b) Profit and (c)  Marketing strategy</a:t>
            </a:r>
            <a:endParaRPr lang="en-GB" dirty="0">
              <a:solidFill>
                <a:schemeClr val="bg1"/>
              </a:solidFill>
            </a:endParaRPr>
          </a:p>
        </p:txBody>
      </p:sp>
      <p:sp>
        <p:nvSpPr>
          <p:cNvPr id="11" name="TextBox 10"/>
          <p:cNvSpPr txBox="1"/>
          <p:nvPr/>
        </p:nvSpPr>
        <p:spPr>
          <a:xfrm>
            <a:off x="251520" y="1268760"/>
            <a:ext cx="8640960" cy="369332"/>
          </a:xfrm>
          <a:prstGeom prst="rect">
            <a:avLst/>
          </a:prstGeom>
          <a:solidFill>
            <a:schemeClr val="tx2">
              <a:lumMod val="60000"/>
              <a:lumOff val="40000"/>
            </a:schemeClr>
          </a:solidFill>
        </p:spPr>
        <p:txBody>
          <a:bodyPr wrap="square" rtlCol="0">
            <a:spAutoFit/>
          </a:bodyPr>
          <a:lstStyle/>
          <a:p>
            <a:pPr algn="ctr"/>
            <a:r>
              <a:rPr lang="en-GB" dirty="0" smtClean="0">
                <a:solidFill>
                  <a:schemeClr val="bg1"/>
                </a:solidFill>
              </a:rPr>
              <a:t>Definition:  A theoretical model  which describes the stages that a product goes through</a:t>
            </a:r>
            <a:endParaRPr lang="en-GB" dirty="0">
              <a:solidFill>
                <a:schemeClr val="bg1"/>
              </a:solidFill>
            </a:endParaRPr>
          </a:p>
        </p:txBody>
      </p:sp>
    </p:spTree>
    <p:extLst>
      <p:ext uri="{BB962C8B-B14F-4D97-AF65-F5344CB8AC3E}">
        <p14:creationId xmlns:p14="http://schemas.microsoft.com/office/powerpoint/2010/main" val="26077890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http://thumbs.dreamstime.com/thumblarge_388/1239641811XYT1Z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7323" y="5157192"/>
            <a:ext cx="2314380" cy="154484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57200" y="-27384"/>
            <a:ext cx="8229600" cy="1143000"/>
          </a:xfrm>
        </p:spPr>
        <p:txBody>
          <a:bodyPr>
            <a:normAutofit/>
          </a:bodyPr>
          <a:lstStyle/>
          <a:p>
            <a:r>
              <a:rPr lang="en-GB" dirty="0" smtClean="0"/>
              <a:t>Discussion 2of2</a:t>
            </a:r>
            <a:endParaRPr lang="en-GB" dirty="0"/>
          </a:p>
        </p:txBody>
      </p:sp>
      <p:sp>
        <p:nvSpPr>
          <p:cNvPr id="3" name="Content Placeholder 2"/>
          <p:cNvSpPr>
            <a:spLocks noGrp="1"/>
          </p:cNvSpPr>
          <p:nvPr>
            <p:ph idx="1"/>
          </p:nvPr>
        </p:nvSpPr>
        <p:spPr>
          <a:xfrm>
            <a:off x="474662" y="1196752"/>
            <a:ext cx="8424936" cy="5400600"/>
          </a:xfrm>
        </p:spPr>
        <p:txBody>
          <a:bodyPr>
            <a:noAutofit/>
          </a:bodyPr>
          <a:lstStyle/>
          <a:p>
            <a:r>
              <a:rPr lang="en-GB" sz="2400" b="1" dirty="0" smtClean="0"/>
              <a:t>Criticisms of the Product Life cycle:  </a:t>
            </a:r>
            <a:r>
              <a:rPr lang="en-GB" sz="2000" dirty="0" smtClean="0"/>
              <a:t>The shape and duration of the cycle varies.  Strategic decisions can change the Life Cycle.  It is difficult to recognise exactly where a product is on its life cycle.  Life cycle cannot be reliably predicted.  Decline is not inevitable?  Assumes consumers will not revert to previous behaviour.  Determinism – it can become a self fulfilling prophecy.</a:t>
            </a:r>
          </a:p>
          <a:p>
            <a:r>
              <a:rPr lang="en-GB" sz="2400" b="1" dirty="0" smtClean="0"/>
              <a:t>Product Life Cycle of the VHS video:</a:t>
            </a:r>
            <a:r>
              <a:rPr lang="en-GB" sz="2000" dirty="0" smtClean="0"/>
              <a:t/>
            </a:r>
            <a:br>
              <a:rPr lang="en-GB" sz="2000" dirty="0" smtClean="0"/>
            </a:br>
            <a:endParaRPr lang="en-GB" sz="2000" dirty="0" smtClean="0"/>
          </a:p>
        </p:txBody>
      </p:sp>
      <p:cxnSp>
        <p:nvCxnSpPr>
          <p:cNvPr id="7" name="Straight Connector 6"/>
          <p:cNvCxnSpPr/>
          <p:nvPr/>
        </p:nvCxnSpPr>
        <p:spPr>
          <a:xfrm>
            <a:off x="467544" y="1124744"/>
            <a:ext cx="8208912" cy="0"/>
          </a:xfrm>
          <a:prstGeom prst="line">
            <a:avLst/>
          </a:prstGeom>
          <a:ln w="38100"/>
        </p:spPr>
        <p:style>
          <a:lnRef idx="1">
            <a:schemeClr val="accent1"/>
          </a:lnRef>
          <a:fillRef idx="0">
            <a:schemeClr val="accent1"/>
          </a:fillRef>
          <a:effectRef idx="0">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17899660"/>
              </p:ext>
            </p:extLst>
          </p:nvPr>
        </p:nvGraphicFramePr>
        <p:xfrm>
          <a:off x="1043797" y="3620516"/>
          <a:ext cx="6096000" cy="3134360"/>
        </p:xfrm>
        <a:graphic>
          <a:graphicData uri="http://schemas.openxmlformats.org/drawingml/2006/table">
            <a:tbl>
              <a:tblPr firstRow="1" bandRow="1">
                <a:tableStyleId>{5C22544A-7EE6-4342-B048-85BDC9FD1C3A}</a:tableStyleId>
              </a:tblPr>
              <a:tblGrid>
                <a:gridCol w="743744"/>
                <a:gridCol w="5352256"/>
              </a:tblGrid>
              <a:tr h="370840">
                <a:tc>
                  <a:txBody>
                    <a:bodyPr/>
                    <a:lstStyle/>
                    <a:p>
                      <a:r>
                        <a:rPr lang="en-GB" b="0" dirty="0" smtClean="0">
                          <a:solidFill>
                            <a:schemeClr val="tx1"/>
                          </a:solidFill>
                        </a:rPr>
                        <a:t>1976</a:t>
                      </a:r>
                      <a:endParaRPr lang="en-GB" b="0" dirty="0">
                        <a:solidFill>
                          <a:schemeClr val="tx1"/>
                        </a:solidFill>
                      </a:endParaRPr>
                    </a:p>
                  </a:txBody>
                  <a:tcPr>
                    <a:solidFill>
                      <a:schemeClr val="accent1">
                        <a:lumMod val="60000"/>
                        <a:lumOff val="40000"/>
                      </a:schemeClr>
                    </a:solidFill>
                  </a:tcPr>
                </a:tc>
                <a:tc>
                  <a:txBody>
                    <a:bodyPr/>
                    <a:lstStyle/>
                    <a:p>
                      <a:r>
                        <a:rPr lang="en-GB" b="0" dirty="0" smtClean="0">
                          <a:solidFill>
                            <a:schemeClr val="tx1"/>
                          </a:solidFill>
                        </a:rPr>
                        <a:t>Competing video systems launched: VHS</a:t>
                      </a:r>
                      <a:r>
                        <a:rPr lang="en-GB" b="0" baseline="0" dirty="0" smtClean="0">
                          <a:solidFill>
                            <a:schemeClr val="tx1"/>
                          </a:solidFill>
                        </a:rPr>
                        <a:t> (JVC and Victor) and Betamax (Sony)</a:t>
                      </a:r>
                      <a:endParaRPr lang="en-GB" b="0" dirty="0">
                        <a:solidFill>
                          <a:schemeClr val="tx1"/>
                        </a:solidFill>
                      </a:endParaRPr>
                    </a:p>
                  </a:txBody>
                  <a:tcPr>
                    <a:solidFill>
                      <a:schemeClr val="accent1">
                        <a:lumMod val="60000"/>
                        <a:lumOff val="40000"/>
                      </a:schemeClr>
                    </a:solidFill>
                  </a:tcPr>
                </a:tc>
              </a:tr>
              <a:tr h="370840">
                <a:tc>
                  <a:txBody>
                    <a:bodyPr/>
                    <a:lstStyle/>
                    <a:p>
                      <a:r>
                        <a:rPr lang="en-GB" dirty="0" smtClean="0"/>
                        <a:t>1980s</a:t>
                      </a:r>
                      <a:endParaRPr lang="en-GB" dirty="0"/>
                    </a:p>
                  </a:txBody>
                  <a:tcPr>
                    <a:solidFill>
                      <a:schemeClr val="accent1">
                        <a:lumMod val="60000"/>
                        <a:lumOff val="40000"/>
                      </a:schemeClr>
                    </a:solidFill>
                  </a:tcPr>
                </a:tc>
                <a:tc>
                  <a:txBody>
                    <a:bodyPr/>
                    <a:lstStyle/>
                    <a:p>
                      <a:r>
                        <a:rPr lang="en-GB" dirty="0" smtClean="0"/>
                        <a:t>VHS-Betamax war.  VHS’s advantages of longer playing</a:t>
                      </a:r>
                      <a:r>
                        <a:rPr lang="en-GB" baseline="0" dirty="0" smtClean="0"/>
                        <a:t> time and liberal licensing system gave it the edge.</a:t>
                      </a:r>
                      <a:endParaRPr lang="en-GB" dirty="0"/>
                    </a:p>
                  </a:txBody>
                  <a:tcPr>
                    <a:solidFill>
                      <a:schemeClr val="accent1">
                        <a:lumMod val="60000"/>
                        <a:lumOff val="40000"/>
                      </a:schemeClr>
                    </a:solidFill>
                  </a:tcPr>
                </a:tc>
              </a:tr>
              <a:tr h="370840">
                <a:tc>
                  <a:txBody>
                    <a:bodyPr/>
                    <a:lstStyle/>
                    <a:p>
                      <a:r>
                        <a:rPr lang="en-GB" dirty="0" smtClean="0"/>
                        <a:t>1984</a:t>
                      </a:r>
                      <a:endParaRPr lang="en-GB" dirty="0"/>
                    </a:p>
                  </a:txBody>
                  <a:tcPr>
                    <a:solidFill>
                      <a:schemeClr val="accent1">
                        <a:lumMod val="60000"/>
                        <a:lumOff val="40000"/>
                      </a:schemeClr>
                    </a:solidFill>
                  </a:tcPr>
                </a:tc>
                <a:tc>
                  <a:txBody>
                    <a:bodyPr/>
                    <a:lstStyle/>
                    <a:p>
                      <a:r>
                        <a:rPr lang="en-GB" dirty="0" smtClean="0"/>
                        <a:t>Toshiba formulates a</a:t>
                      </a:r>
                      <a:r>
                        <a:rPr lang="en-GB" baseline="0" dirty="0" smtClean="0"/>
                        <a:t> plan for Digital Video Disc</a:t>
                      </a:r>
                      <a:endParaRPr lang="en-GB" dirty="0"/>
                    </a:p>
                  </a:txBody>
                  <a:tcPr>
                    <a:solidFill>
                      <a:schemeClr val="accent1">
                        <a:lumMod val="60000"/>
                        <a:lumOff val="40000"/>
                      </a:schemeClr>
                    </a:solidFill>
                  </a:tcPr>
                </a:tc>
              </a:tr>
              <a:tr h="370840">
                <a:tc>
                  <a:txBody>
                    <a:bodyPr/>
                    <a:lstStyle/>
                    <a:p>
                      <a:r>
                        <a:rPr lang="en-GB" dirty="0" smtClean="0"/>
                        <a:t>1987</a:t>
                      </a:r>
                      <a:endParaRPr lang="en-GB" dirty="0"/>
                    </a:p>
                  </a:txBody>
                  <a:tcPr>
                    <a:solidFill>
                      <a:schemeClr val="accent1">
                        <a:lumMod val="60000"/>
                        <a:lumOff val="40000"/>
                      </a:schemeClr>
                    </a:solidFill>
                  </a:tcPr>
                </a:tc>
                <a:tc>
                  <a:txBody>
                    <a:bodyPr/>
                    <a:lstStyle/>
                    <a:p>
                      <a:r>
                        <a:rPr lang="en-GB" dirty="0" smtClean="0"/>
                        <a:t>Betamax concedes defeat</a:t>
                      </a:r>
                      <a:endParaRPr lang="en-GB" dirty="0"/>
                    </a:p>
                  </a:txBody>
                  <a:tcPr>
                    <a:solidFill>
                      <a:schemeClr val="accent1">
                        <a:lumMod val="60000"/>
                        <a:lumOff val="40000"/>
                      </a:schemeClr>
                    </a:solidFill>
                  </a:tcPr>
                </a:tc>
              </a:tr>
              <a:tr h="370840">
                <a:tc>
                  <a:txBody>
                    <a:bodyPr/>
                    <a:lstStyle/>
                    <a:p>
                      <a:r>
                        <a:rPr lang="en-GB" dirty="0" smtClean="0"/>
                        <a:t>1996</a:t>
                      </a:r>
                      <a:endParaRPr lang="en-GB" dirty="0"/>
                    </a:p>
                  </a:txBody>
                  <a:tcPr>
                    <a:solidFill>
                      <a:schemeClr val="accent1">
                        <a:lumMod val="60000"/>
                        <a:lumOff val="40000"/>
                      </a:schemeClr>
                    </a:solidFill>
                  </a:tcPr>
                </a:tc>
                <a:tc>
                  <a:txBody>
                    <a:bodyPr/>
                    <a:lstStyle/>
                    <a:p>
                      <a:r>
                        <a:rPr lang="en-GB" dirty="0" smtClean="0"/>
                        <a:t>First film released on DVD</a:t>
                      </a:r>
                      <a:endParaRPr lang="en-GB" dirty="0"/>
                    </a:p>
                  </a:txBody>
                  <a:tcPr>
                    <a:solidFill>
                      <a:schemeClr val="accent1">
                        <a:lumMod val="60000"/>
                        <a:lumOff val="40000"/>
                      </a:schemeClr>
                    </a:solidFill>
                  </a:tcPr>
                </a:tc>
              </a:tr>
              <a:tr h="370840">
                <a:tc>
                  <a:txBody>
                    <a:bodyPr/>
                    <a:lstStyle/>
                    <a:p>
                      <a:r>
                        <a:rPr lang="en-GB" dirty="0" smtClean="0"/>
                        <a:t>2003</a:t>
                      </a:r>
                      <a:endParaRPr lang="en-GB" dirty="0"/>
                    </a:p>
                  </a:txBody>
                  <a:tcPr>
                    <a:solidFill>
                      <a:schemeClr val="accent1">
                        <a:lumMod val="60000"/>
                        <a:lumOff val="40000"/>
                      </a:schemeClr>
                    </a:solidFill>
                  </a:tcPr>
                </a:tc>
                <a:tc>
                  <a:txBody>
                    <a:bodyPr/>
                    <a:lstStyle/>
                    <a:p>
                      <a:r>
                        <a:rPr lang="en-GB" dirty="0" smtClean="0"/>
                        <a:t>US DVD rentals surpass VHS</a:t>
                      </a:r>
                      <a:endParaRPr lang="en-GB" dirty="0"/>
                    </a:p>
                  </a:txBody>
                  <a:tcPr>
                    <a:solidFill>
                      <a:schemeClr val="accent1">
                        <a:lumMod val="60000"/>
                        <a:lumOff val="40000"/>
                      </a:schemeClr>
                    </a:solidFill>
                  </a:tcPr>
                </a:tc>
              </a:tr>
              <a:tr h="370840">
                <a:tc>
                  <a:txBody>
                    <a:bodyPr/>
                    <a:lstStyle/>
                    <a:p>
                      <a:r>
                        <a:rPr lang="en-GB" dirty="0" smtClean="0"/>
                        <a:t>2004</a:t>
                      </a:r>
                      <a:endParaRPr lang="en-GB" dirty="0"/>
                    </a:p>
                  </a:txBody>
                  <a:tcPr>
                    <a:solidFill>
                      <a:schemeClr val="accent1">
                        <a:lumMod val="60000"/>
                        <a:lumOff val="40000"/>
                      </a:schemeClr>
                    </a:solidFill>
                  </a:tcPr>
                </a:tc>
                <a:tc>
                  <a:txBody>
                    <a:bodyPr/>
                    <a:lstStyle/>
                    <a:p>
                      <a:r>
                        <a:rPr lang="en-GB" dirty="0" smtClean="0"/>
                        <a:t>Hollywood studios stop releasing films</a:t>
                      </a:r>
                      <a:r>
                        <a:rPr lang="en-GB" baseline="0" dirty="0" smtClean="0"/>
                        <a:t> on VHS</a:t>
                      </a:r>
                      <a:endParaRPr lang="en-GB" dirty="0"/>
                    </a:p>
                  </a:txBody>
                  <a:tcPr>
                    <a:solidFill>
                      <a:schemeClr val="accent1">
                        <a:lumMod val="60000"/>
                        <a:lumOff val="40000"/>
                      </a:schemeClr>
                    </a:solidFill>
                  </a:tcPr>
                </a:tc>
              </a:tr>
            </a:tbl>
          </a:graphicData>
        </a:graphic>
      </p:graphicFrame>
      <p:pic>
        <p:nvPicPr>
          <p:cNvPr id="4098" name="Picture 2" descr="http://img.tfd.com/cde/VHS.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280" y="3501008"/>
            <a:ext cx="1944216" cy="15336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9951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normAutofit/>
          </a:bodyPr>
          <a:lstStyle/>
          <a:p>
            <a:r>
              <a:rPr lang="en-GB" dirty="0" smtClean="0">
                <a:hlinkClick r:id="rId2"/>
              </a:rPr>
              <a:t>Light bulb </a:t>
            </a:r>
            <a:r>
              <a:rPr lang="en-GB" dirty="0">
                <a:hlinkClick r:id="rId2"/>
              </a:rPr>
              <a:t>L</a:t>
            </a:r>
            <a:r>
              <a:rPr lang="en-GB" dirty="0" smtClean="0">
                <a:hlinkClick r:id="rId2"/>
              </a:rPr>
              <a:t>ife cycle</a:t>
            </a:r>
            <a:endParaRPr lang="en-GB" dirty="0"/>
          </a:p>
        </p:txBody>
      </p:sp>
      <p:cxnSp>
        <p:nvCxnSpPr>
          <p:cNvPr id="7" name="Straight Connector 6"/>
          <p:cNvCxnSpPr/>
          <p:nvPr/>
        </p:nvCxnSpPr>
        <p:spPr>
          <a:xfrm>
            <a:off x="467544" y="1124744"/>
            <a:ext cx="8208912"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696" y="1224659"/>
            <a:ext cx="5040560" cy="357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48106" y="4805058"/>
            <a:ext cx="6531634" cy="1936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52719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normAutofit fontScale="90000"/>
          </a:bodyPr>
          <a:lstStyle/>
          <a:p>
            <a:r>
              <a:rPr lang="en-GB" dirty="0" smtClean="0"/>
              <a:t>Product Life Cycle: extension strategies</a:t>
            </a:r>
            <a:endParaRPr lang="en-GB" dirty="0"/>
          </a:p>
        </p:txBody>
      </p:sp>
      <p:sp>
        <p:nvSpPr>
          <p:cNvPr id="3" name="Content Placeholder 2"/>
          <p:cNvSpPr>
            <a:spLocks noGrp="1"/>
          </p:cNvSpPr>
          <p:nvPr>
            <p:ph idx="1"/>
          </p:nvPr>
        </p:nvSpPr>
        <p:spPr>
          <a:xfrm>
            <a:off x="467544" y="1340768"/>
            <a:ext cx="4320480" cy="504056"/>
          </a:xfrm>
        </p:spPr>
        <p:txBody>
          <a:bodyPr>
            <a:noAutofit/>
          </a:bodyPr>
          <a:lstStyle/>
          <a:p>
            <a:r>
              <a:rPr lang="en-GB" sz="2400" b="1" dirty="0" smtClean="0"/>
              <a:t>Rescue the MP3 player, how?</a:t>
            </a:r>
            <a:endParaRPr lang="en-GB" sz="2000" dirty="0" smtClean="0"/>
          </a:p>
        </p:txBody>
      </p:sp>
      <p:cxnSp>
        <p:nvCxnSpPr>
          <p:cNvPr id="7" name="Straight Connector 6"/>
          <p:cNvCxnSpPr/>
          <p:nvPr/>
        </p:nvCxnSpPr>
        <p:spPr>
          <a:xfrm>
            <a:off x="467544" y="1124744"/>
            <a:ext cx="8208912"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5" name="Picture 4" descr="http://www.tutor2u.net/blog/files/ipod_sales_copy.png"/>
          <p:cNvPicPr/>
          <p:nvPr/>
        </p:nvPicPr>
        <p:blipFill>
          <a:blip r:embed="rId2">
            <a:extLst>
              <a:ext uri="{28A0092B-C50C-407E-A947-70E740481C1C}">
                <a14:useLocalDpi xmlns:a14="http://schemas.microsoft.com/office/drawing/2010/main" val="0"/>
              </a:ext>
            </a:extLst>
          </a:blip>
          <a:srcRect/>
          <a:stretch>
            <a:fillRect/>
          </a:stretch>
        </p:blipFill>
        <p:spPr bwMode="auto">
          <a:xfrm>
            <a:off x="4716016" y="1219222"/>
            <a:ext cx="4114800" cy="1666875"/>
          </a:xfrm>
          <a:prstGeom prst="rect">
            <a:avLst/>
          </a:prstGeom>
          <a:noFill/>
          <a:ln>
            <a:noFill/>
          </a:ln>
        </p:spPr>
      </p:pic>
      <p:sp>
        <p:nvSpPr>
          <p:cNvPr id="6" name="Content Placeholder 2"/>
          <p:cNvSpPr txBox="1">
            <a:spLocks/>
          </p:cNvSpPr>
          <p:nvPr/>
        </p:nvSpPr>
        <p:spPr>
          <a:xfrm>
            <a:off x="477980" y="3356992"/>
            <a:ext cx="3229924" cy="43204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2400" b="1" dirty="0" smtClean="0"/>
              <a:t>Rescue TANGO, how?</a:t>
            </a:r>
            <a:endParaRPr lang="en-GB" sz="2000" dirty="0" smtClean="0"/>
          </a:p>
        </p:txBody>
      </p:sp>
      <p:pic>
        <p:nvPicPr>
          <p:cNvPr id="1026" name="Picture 2" descr="http://www.globalpackagegallery.com/main.php?g2_view=core.DownloadItem&amp;g2_itemId=116787&amp;g2_serialNumber=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23980" y="2996952"/>
            <a:ext cx="3032396" cy="2382389"/>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2"/>
          <p:cNvSpPr txBox="1">
            <a:spLocks/>
          </p:cNvSpPr>
          <p:nvPr/>
        </p:nvSpPr>
        <p:spPr>
          <a:xfrm>
            <a:off x="486794" y="5445224"/>
            <a:ext cx="3229924" cy="43204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2400" b="1" dirty="0" smtClean="0"/>
              <a:t>Rescue HMV, how?</a:t>
            </a:r>
            <a:endParaRPr lang="en-GB" sz="2000" dirty="0" smtClean="0"/>
          </a:p>
        </p:txBody>
      </p:sp>
      <p:grpSp>
        <p:nvGrpSpPr>
          <p:cNvPr id="4" name="Group 3"/>
          <p:cNvGrpSpPr/>
          <p:nvPr/>
        </p:nvGrpSpPr>
        <p:grpSpPr>
          <a:xfrm>
            <a:off x="3806900" y="5229200"/>
            <a:ext cx="4951564" cy="1440160"/>
            <a:chOff x="3806900" y="5229200"/>
            <a:chExt cx="4951564" cy="1440160"/>
          </a:xfrm>
        </p:grpSpPr>
        <p:pic>
          <p:nvPicPr>
            <p:cNvPr id="1028" name="Picture 4" descr="http://whosjack.wpengine.netdna-cdn.com/wp-content/uploads/2012/12/HMV.jpe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25229" y="5229200"/>
              <a:ext cx="2015608" cy="144016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www.watchmywallet.co.uk/media/126598/is_hmv_closing_down.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06900" y="5689871"/>
              <a:ext cx="1224616" cy="912069"/>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media-social.s-msn.com/images/blogs/001d0071-0000-0000-0000-000000000000_5c75745a-32be-4e03-8e21-7367c8b575c9_20130114202518_HMV.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534464" y="5661248"/>
              <a:ext cx="1224000" cy="94069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88292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normAutofit fontScale="90000"/>
          </a:bodyPr>
          <a:lstStyle/>
          <a:p>
            <a:r>
              <a:rPr lang="en-GB" dirty="0" smtClean="0"/>
              <a:t>Product Life Cycle and Cash Flow Cycle</a:t>
            </a:r>
            <a:endParaRPr lang="en-GB" dirty="0"/>
          </a:p>
        </p:txBody>
      </p:sp>
      <p:cxnSp>
        <p:nvCxnSpPr>
          <p:cNvPr id="7" name="Straight Connector 6"/>
          <p:cNvCxnSpPr/>
          <p:nvPr/>
        </p:nvCxnSpPr>
        <p:spPr>
          <a:xfrm>
            <a:off x="467544" y="1124744"/>
            <a:ext cx="8208912" cy="0"/>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20" name="Group 19"/>
          <p:cNvGrpSpPr/>
          <p:nvPr/>
        </p:nvGrpSpPr>
        <p:grpSpPr>
          <a:xfrm>
            <a:off x="2375377" y="1677058"/>
            <a:ext cx="4194020" cy="3912182"/>
            <a:chOff x="2375377" y="1677058"/>
            <a:chExt cx="4194020" cy="3912182"/>
          </a:xfrm>
        </p:grpSpPr>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43808" y="1844824"/>
              <a:ext cx="3725589" cy="33129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3032080" y="1677058"/>
              <a:ext cx="387792" cy="3024336"/>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r"/>
              <a:r>
                <a:rPr lang="en-GB" dirty="0" smtClean="0">
                  <a:solidFill>
                    <a:schemeClr val="tx2">
                      <a:lumMod val="60000"/>
                      <a:lumOff val="40000"/>
                    </a:schemeClr>
                  </a:solidFill>
                </a:rPr>
                <a:t>Development</a:t>
              </a:r>
              <a:endParaRPr lang="en-GB" dirty="0">
                <a:solidFill>
                  <a:schemeClr val="tx2">
                    <a:lumMod val="60000"/>
                    <a:lumOff val="40000"/>
                  </a:schemeClr>
                </a:solidFill>
              </a:endParaRPr>
            </a:p>
          </p:txBody>
        </p:sp>
        <p:sp>
          <p:nvSpPr>
            <p:cNvPr id="13" name="Rectangle 12"/>
            <p:cNvSpPr/>
            <p:nvPr/>
          </p:nvSpPr>
          <p:spPr>
            <a:xfrm>
              <a:off x="3419872" y="1677058"/>
              <a:ext cx="504056" cy="3024336"/>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r"/>
              <a:r>
                <a:rPr lang="en-GB" dirty="0" smtClean="0">
                  <a:solidFill>
                    <a:schemeClr val="tx2">
                      <a:lumMod val="60000"/>
                      <a:lumOff val="40000"/>
                    </a:schemeClr>
                  </a:solidFill>
                </a:rPr>
                <a:t>Introduction</a:t>
              </a:r>
              <a:endParaRPr lang="en-GB" dirty="0">
                <a:solidFill>
                  <a:schemeClr val="tx2">
                    <a:lumMod val="60000"/>
                    <a:lumOff val="40000"/>
                  </a:schemeClr>
                </a:solidFill>
              </a:endParaRPr>
            </a:p>
          </p:txBody>
        </p:sp>
        <p:sp>
          <p:nvSpPr>
            <p:cNvPr id="14" name="Rectangle 13"/>
            <p:cNvSpPr/>
            <p:nvPr/>
          </p:nvSpPr>
          <p:spPr>
            <a:xfrm>
              <a:off x="3923928" y="1686958"/>
              <a:ext cx="648072" cy="3024336"/>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r"/>
              <a:r>
                <a:rPr lang="en-GB" dirty="0" smtClean="0">
                  <a:solidFill>
                    <a:schemeClr val="tx2">
                      <a:lumMod val="60000"/>
                      <a:lumOff val="40000"/>
                    </a:schemeClr>
                  </a:solidFill>
                </a:rPr>
                <a:t>Growth</a:t>
              </a:r>
              <a:endParaRPr lang="en-GB" dirty="0">
                <a:solidFill>
                  <a:schemeClr val="tx2">
                    <a:lumMod val="60000"/>
                    <a:lumOff val="40000"/>
                  </a:schemeClr>
                </a:solidFill>
              </a:endParaRPr>
            </a:p>
          </p:txBody>
        </p:sp>
        <p:sp>
          <p:nvSpPr>
            <p:cNvPr id="15" name="Rectangle 14"/>
            <p:cNvSpPr/>
            <p:nvPr/>
          </p:nvSpPr>
          <p:spPr>
            <a:xfrm>
              <a:off x="4572000" y="1684231"/>
              <a:ext cx="1224136" cy="3024336"/>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r"/>
              <a:r>
                <a:rPr lang="en-GB" dirty="0" smtClean="0">
                  <a:solidFill>
                    <a:schemeClr val="tx2">
                      <a:lumMod val="60000"/>
                      <a:lumOff val="40000"/>
                    </a:schemeClr>
                  </a:solidFill>
                </a:rPr>
                <a:t>Maturity</a:t>
              </a:r>
              <a:endParaRPr lang="en-GB" dirty="0">
                <a:solidFill>
                  <a:schemeClr val="tx2">
                    <a:lumMod val="60000"/>
                    <a:lumOff val="40000"/>
                  </a:schemeClr>
                </a:solidFill>
              </a:endParaRPr>
            </a:p>
          </p:txBody>
        </p:sp>
        <p:sp>
          <p:nvSpPr>
            <p:cNvPr id="16" name="Rectangle 15"/>
            <p:cNvSpPr/>
            <p:nvPr/>
          </p:nvSpPr>
          <p:spPr>
            <a:xfrm>
              <a:off x="5796136" y="1677058"/>
              <a:ext cx="432048" cy="3024336"/>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r"/>
              <a:r>
                <a:rPr lang="en-GB" dirty="0" smtClean="0">
                  <a:solidFill>
                    <a:schemeClr val="tx2">
                      <a:lumMod val="60000"/>
                      <a:lumOff val="40000"/>
                    </a:schemeClr>
                  </a:solidFill>
                </a:rPr>
                <a:t>Decline</a:t>
              </a:r>
              <a:endParaRPr lang="en-GB" dirty="0">
                <a:solidFill>
                  <a:schemeClr val="tx2">
                    <a:lumMod val="60000"/>
                    <a:lumOff val="40000"/>
                  </a:schemeClr>
                </a:solidFill>
              </a:endParaRPr>
            </a:p>
          </p:txBody>
        </p:sp>
        <p:cxnSp>
          <p:nvCxnSpPr>
            <p:cNvPr id="18" name="Straight Connector 17"/>
            <p:cNvCxnSpPr/>
            <p:nvPr/>
          </p:nvCxnSpPr>
          <p:spPr>
            <a:xfrm>
              <a:off x="3032080" y="1686958"/>
              <a:ext cx="0" cy="3758266"/>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386236" y="2276929"/>
              <a:ext cx="461665" cy="912297"/>
            </a:xfrm>
            <a:prstGeom prst="rect">
              <a:avLst/>
            </a:prstGeom>
            <a:noFill/>
          </p:spPr>
          <p:txBody>
            <a:bodyPr vert="vert270" wrap="square" rtlCol="0">
              <a:spAutoFit/>
            </a:bodyPr>
            <a:lstStyle/>
            <a:p>
              <a:r>
                <a:rPr lang="en-GB" dirty="0" smtClean="0"/>
                <a:t>Positive</a:t>
              </a:r>
              <a:endParaRPr lang="en-GB" dirty="0"/>
            </a:p>
          </p:txBody>
        </p:sp>
        <p:sp>
          <p:nvSpPr>
            <p:cNvPr id="22" name="TextBox 21"/>
            <p:cNvSpPr txBox="1"/>
            <p:nvPr/>
          </p:nvSpPr>
          <p:spPr>
            <a:xfrm>
              <a:off x="2375377" y="4676943"/>
              <a:ext cx="461665" cy="912297"/>
            </a:xfrm>
            <a:prstGeom prst="rect">
              <a:avLst/>
            </a:prstGeom>
            <a:noFill/>
          </p:spPr>
          <p:txBody>
            <a:bodyPr vert="vert270" wrap="square" rtlCol="0">
              <a:spAutoFit/>
            </a:bodyPr>
            <a:lstStyle/>
            <a:p>
              <a:r>
                <a:rPr lang="en-GB" dirty="0" smtClean="0"/>
                <a:t>Negative</a:t>
              </a:r>
              <a:endParaRPr lang="en-GB" dirty="0"/>
            </a:p>
          </p:txBody>
        </p:sp>
      </p:grpSp>
      <p:sp>
        <p:nvSpPr>
          <p:cNvPr id="24" name="TextBox 23"/>
          <p:cNvSpPr txBox="1"/>
          <p:nvPr/>
        </p:nvSpPr>
        <p:spPr>
          <a:xfrm>
            <a:off x="179512" y="5589240"/>
            <a:ext cx="8784976" cy="1200329"/>
          </a:xfrm>
          <a:prstGeom prst="rect">
            <a:avLst/>
          </a:prstGeom>
          <a:solidFill>
            <a:schemeClr val="tx2">
              <a:lumMod val="60000"/>
              <a:lumOff val="40000"/>
            </a:schemeClr>
          </a:solidFill>
        </p:spPr>
        <p:txBody>
          <a:bodyPr wrap="square" rtlCol="0">
            <a:spAutoFit/>
          </a:bodyPr>
          <a:lstStyle/>
          <a:p>
            <a:r>
              <a:rPr lang="en-GB" dirty="0" smtClean="0">
                <a:solidFill>
                  <a:schemeClr val="bg1"/>
                </a:solidFill>
              </a:rPr>
              <a:t>Cash flows out of the business to pay for product development (R&amp;D, market research, factors of production) and during Introduction (above-the-line &amp; below-the-line marketing).  If the product is successful cash flow will become positive as the sales revenue (quantity x price per unit) is greater than total costs (fixed costs +</a:t>
            </a:r>
            <a:r>
              <a:rPr lang="en-GB" dirty="0">
                <a:solidFill>
                  <a:schemeClr val="bg1"/>
                </a:solidFill>
              </a:rPr>
              <a:t> </a:t>
            </a:r>
            <a:r>
              <a:rPr lang="en-GB" dirty="0" smtClean="0">
                <a:solidFill>
                  <a:schemeClr val="bg1"/>
                </a:solidFill>
              </a:rPr>
              <a:t>variable costs)</a:t>
            </a:r>
            <a:endParaRPr lang="en-GB" dirty="0">
              <a:solidFill>
                <a:schemeClr val="bg1"/>
              </a:solidFill>
            </a:endParaRPr>
          </a:p>
        </p:txBody>
      </p:sp>
    </p:spTree>
    <p:extLst>
      <p:ext uri="{BB962C8B-B14F-4D97-AF65-F5344CB8AC3E}">
        <p14:creationId xmlns:p14="http://schemas.microsoft.com/office/powerpoint/2010/main" val="3887595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normAutofit/>
          </a:bodyPr>
          <a:lstStyle/>
          <a:p>
            <a:r>
              <a:rPr lang="en-GB" dirty="0" smtClean="0"/>
              <a:t>1. Development Phase</a:t>
            </a:r>
            <a:endParaRPr lang="en-GB" dirty="0"/>
          </a:p>
        </p:txBody>
      </p:sp>
      <p:sp>
        <p:nvSpPr>
          <p:cNvPr id="3" name="Content Placeholder 2"/>
          <p:cNvSpPr>
            <a:spLocks noGrp="1"/>
          </p:cNvSpPr>
          <p:nvPr>
            <p:ph idx="1"/>
          </p:nvPr>
        </p:nvSpPr>
        <p:spPr>
          <a:xfrm>
            <a:off x="467544" y="1340768"/>
            <a:ext cx="8424936" cy="5256584"/>
          </a:xfrm>
        </p:spPr>
        <p:txBody>
          <a:bodyPr>
            <a:noAutofit/>
          </a:bodyPr>
          <a:lstStyle/>
          <a:p>
            <a:r>
              <a:rPr lang="en-GB" sz="2400" b="1" dirty="0" smtClean="0"/>
              <a:t>Research &amp; development phase:  </a:t>
            </a:r>
            <a:r>
              <a:rPr lang="en-GB" sz="2000" dirty="0" smtClean="0"/>
              <a:t>Often complex.  Absorbs significant resources (opportunity cost).  May not be successful. May involve long lead time before sales are achieved (e.g. pharmaceuticals – 10 years, motor cars – 7 years).</a:t>
            </a:r>
            <a:br>
              <a:rPr lang="en-GB" sz="2000" dirty="0" smtClean="0"/>
            </a:br>
            <a:endParaRPr lang="en-GB" sz="2000" dirty="0" smtClean="0"/>
          </a:p>
          <a:p>
            <a:r>
              <a:rPr lang="en-GB" sz="2400" b="1" dirty="0" smtClean="0"/>
              <a:t>Product development: </a:t>
            </a:r>
            <a:r>
              <a:rPr lang="en-GB" sz="2000" dirty="0" smtClean="0"/>
              <a:t>CAD, CAM is shortening development time.  Evaluation at each stage may still result in the project being scrapped.  Cost of development rises as launch approached (e.g. patents, government agencies approvals).  Test and Pilot stages before full launch.</a:t>
            </a:r>
            <a:br>
              <a:rPr lang="en-GB" sz="2000" dirty="0" smtClean="0"/>
            </a:br>
            <a:endParaRPr lang="en-GB" sz="2000" dirty="0" smtClean="0"/>
          </a:p>
          <a:p>
            <a:r>
              <a:rPr lang="en-GB" sz="2400" b="1" dirty="0" smtClean="0"/>
              <a:t>Causes of elimination before product launch: </a:t>
            </a:r>
            <a:r>
              <a:rPr lang="en-GB" sz="2000" dirty="0" smtClean="0"/>
              <a:t>Inadequate demand.  Competitors actions.  Change in the external environment.  Production problems.  Government action. Business aims change.  Life Cycle forecast to be too short.</a:t>
            </a:r>
          </a:p>
          <a:p>
            <a:endParaRPr lang="en-GB" sz="2000" dirty="0"/>
          </a:p>
        </p:txBody>
      </p:sp>
      <p:cxnSp>
        <p:nvCxnSpPr>
          <p:cNvPr id="7" name="Straight Connector 6"/>
          <p:cNvCxnSpPr/>
          <p:nvPr/>
        </p:nvCxnSpPr>
        <p:spPr>
          <a:xfrm>
            <a:off x="467544" y="1124744"/>
            <a:ext cx="8208912"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9783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normAutofit/>
          </a:bodyPr>
          <a:lstStyle/>
          <a:p>
            <a:r>
              <a:rPr lang="en-GB" dirty="0"/>
              <a:t>2</a:t>
            </a:r>
            <a:r>
              <a:rPr lang="en-GB" dirty="0" smtClean="0"/>
              <a:t>. Introduction Phase</a:t>
            </a:r>
            <a:endParaRPr lang="en-GB" dirty="0"/>
          </a:p>
        </p:txBody>
      </p:sp>
      <p:sp>
        <p:nvSpPr>
          <p:cNvPr id="3" name="Content Placeholder 2"/>
          <p:cNvSpPr>
            <a:spLocks noGrp="1"/>
          </p:cNvSpPr>
          <p:nvPr>
            <p:ph idx="1"/>
          </p:nvPr>
        </p:nvSpPr>
        <p:spPr>
          <a:xfrm>
            <a:off x="467544" y="1340768"/>
            <a:ext cx="8424936" cy="5256584"/>
          </a:xfrm>
        </p:spPr>
        <p:txBody>
          <a:bodyPr>
            <a:noAutofit/>
          </a:bodyPr>
          <a:lstStyle/>
          <a:p>
            <a:r>
              <a:rPr lang="en-GB" sz="2400" b="1" dirty="0" smtClean="0"/>
              <a:t>New product launched: </a:t>
            </a:r>
            <a:r>
              <a:rPr lang="en-GB" sz="2000" dirty="0" smtClean="0"/>
              <a:t>Low level of sales and capacity utilisation.  High unit costs – teething problems occur.  Cash flow usually negative.  Distributors may be reluctant to take the new product.  Extensive promotion to inform and persuade consumers.</a:t>
            </a:r>
            <a:r>
              <a:rPr lang="en-GB" sz="2400" dirty="0" smtClean="0"/>
              <a:t/>
            </a:r>
            <a:br>
              <a:rPr lang="en-GB" sz="2400" dirty="0" smtClean="0"/>
            </a:br>
            <a:endParaRPr lang="en-GB" sz="2400" dirty="0" smtClean="0"/>
          </a:p>
          <a:p>
            <a:r>
              <a:rPr lang="en-GB" sz="2400" b="1" dirty="0" smtClean="0"/>
              <a:t>Strategies at the introduction phase</a:t>
            </a:r>
            <a:r>
              <a:rPr lang="en-GB" sz="2000" dirty="0" smtClean="0"/>
              <a:t>: This stage makes special demands on the marketing function.  Aim – to encourage customer ‘adoption’.  High promotional spending to create awareness and inform people.  Pricing strategy – penetration or skimming.  Limited focused distribution.  Demand from consumers who are ‘early adopters’.</a:t>
            </a:r>
            <a:br>
              <a:rPr lang="en-GB" sz="2000" dirty="0" smtClean="0"/>
            </a:br>
            <a:endParaRPr lang="en-GB" sz="2000" dirty="0"/>
          </a:p>
        </p:txBody>
      </p:sp>
      <p:cxnSp>
        <p:nvCxnSpPr>
          <p:cNvPr id="7" name="Straight Connector 6"/>
          <p:cNvCxnSpPr/>
          <p:nvPr/>
        </p:nvCxnSpPr>
        <p:spPr>
          <a:xfrm>
            <a:off x="467544" y="1124744"/>
            <a:ext cx="8208912"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414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normAutofit/>
          </a:bodyPr>
          <a:lstStyle/>
          <a:p>
            <a:r>
              <a:rPr lang="en-GB" dirty="0" smtClean="0"/>
              <a:t>3. Growth Phase</a:t>
            </a:r>
            <a:endParaRPr lang="en-GB" dirty="0"/>
          </a:p>
        </p:txBody>
      </p:sp>
      <p:sp>
        <p:nvSpPr>
          <p:cNvPr id="3" name="Content Placeholder 2"/>
          <p:cNvSpPr>
            <a:spLocks noGrp="1"/>
          </p:cNvSpPr>
          <p:nvPr>
            <p:ph idx="1"/>
          </p:nvPr>
        </p:nvSpPr>
        <p:spPr>
          <a:xfrm>
            <a:off x="467544" y="1340768"/>
            <a:ext cx="8424936" cy="5256584"/>
          </a:xfrm>
        </p:spPr>
        <p:txBody>
          <a:bodyPr>
            <a:noAutofit/>
          </a:bodyPr>
          <a:lstStyle/>
          <a:p>
            <a:r>
              <a:rPr lang="en-GB" sz="2400" b="1" dirty="0"/>
              <a:t>E</a:t>
            </a:r>
            <a:r>
              <a:rPr lang="en-GB" sz="2400" b="1" dirty="0" smtClean="0"/>
              <a:t>xpanding market: </a:t>
            </a:r>
            <a:r>
              <a:rPr lang="en-GB" sz="2000" dirty="0" smtClean="0"/>
              <a:t>But competitors arrive.  Fast growing sales.  Increase in capacity utilisation.  Product gains market acceptance.  Cash flow may become positive.  As capacity utilisation rises unit costs fall.</a:t>
            </a:r>
            <a:r>
              <a:rPr lang="en-GB" sz="2400" dirty="0" smtClean="0"/>
              <a:t/>
            </a:r>
            <a:br>
              <a:rPr lang="en-GB" sz="2400" dirty="0" smtClean="0"/>
            </a:br>
            <a:endParaRPr lang="en-GB" sz="2400" dirty="0" smtClean="0"/>
          </a:p>
          <a:p>
            <a:r>
              <a:rPr lang="en-GB" sz="2400" b="1" dirty="0" smtClean="0"/>
              <a:t>Strategies at the growth phase</a:t>
            </a:r>
            <a:r>
              <a:rPr lang="en-GB" sz="2000" dirty="0" smtClean="0"/>
              <a:t>: Advertising to promote brand awareness.  Increase in distribution outlets – intensive distribution. Go for market penetration and (if possible) price leadership.  Target the majority of potential buyers.  Continuing high promotional spending.  Improve the product – new features, improved styling, more options.</a:t>
            </a:r>
            <a:br>
              <a:rPr lang="en-GB" sz="2000" dirty="0" smtClean="0"/>
            </a:br>
            <a:endParaRPr lang="en-GB" sz="2000" dirty="0"/>
          </a:p>
        </p:txBody>
      </p:sp>
      <p:cxnSp>
        <p:nvCxnSpPr>
          <p:cNvPr id="7" name="Straight Connector 6"/>
          <p:cNvCxnSpPr/>
          <p:nvPr/>
        </p:nvCxnSpPr>
        <p:spPr>
          <a:xfrm>
            <a:off x="467544" y="1124744"/>
            <a:ext cx="8208912"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8467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normAutofit/>
          </a:bodyPr>
          <a:lstStyle/>
          <a:p>
            <a:r>
              <a:rPr lang="en-GB" dirty="0"/>
              <a:t>4</a:t>
            </a:r>
            <a:r>
              <a:rPr lang="en-GB" dirty="0" smtClean="0"/>
              <a:t>. Maturity Phase</a:t>
            </a:r>
            <a:endParaRPr lang="en-GB" dirty="0"/>
          </a:p>
        </p:txBody>
      </p:sp>
      <p:sp>
        <p:nvSpPr>
          <p:cNvPr id="3" name="Content Placeholder 2"/>
          <p:cNvSpPr>
            <a:spLocks noGrp="1"/>
          </p:cNvSpPr>
          <p:nvPr>
            <p:ph idx="1"/>
          </p:nvPr>
        </p:nvSpPr>
        <p:spPr>
          <a:xfrm>
            <a:off x="467544" y="1340768"/>
            <a:ext cx="8424936" cy="5256584"/>
          </a:xfrm>
        </p:spPr>
        <p:txBody>
          <a:bodyPr>
            <a:noAutofit/>
          </a:bodyPr>
          <a:lstStyle/>
          <a:p>
            <a:r>
              <a:rPr lang="en-GB" sz="2400" b="1" dirty="0" smtClean="0"/>
              <a:t>Rate of growth slows: </a:t>
            </a:r>
            <a:r>
              <a:rPr lang="en-GB" sz="2000" dirty="0" smtClean="0"/>
              <a:t>Competitors enter the market = intense competition + fight for market share.  Capacity utilisation high.  High market share equals high profit – as price premiums per unit competed away.  Cash flow should be strongly positive.  Weaker competitors start to leave the market.  Price and profits may start to fall.</a:t>
            </a:r>
            <a:r>
              <a:rPr lang="en-GB" sz="2400" dirty="0" smtClean="0"/>
              <a:t/>
            </a:r>
            <a:br>
              <a:rPr lang="en-GB" sz="2400" dirty="0" smtClean="0"/>
            </a:br>
            <a:endParaRPr lang="en-GB" sz="2400" dirty="0" smtClean="0"/>
          </a:p>
          <a:p>
            <a:r>
              <a:rPr lang="en-GB" sz="2400" b="1" dirty="0" smtClean="0"/>
              <a:t>Strategies at the maturity phase</a:t>
            </a:r>
            <a:r>
              <a:rPr lang="en-GB" sz="2000" dirty="0" smtClean="0"/>
              <a:t>: Defend market share.  Product differentiation and product improvements.  Production capacity rationalised.  Pricing based on competitors.  Promotion seeks to differentiate.  Persuasive advertising.  Intensive distribution with incentives.  New market segments explored.  Repositioned product through developing new uses.</a:t>
            </a:r>
            <a:br>
              <a:rPr lang="en-GB" sz="2000" dirty="0" smtClean="0"/>
            </a:br>
            <a:endParaRPr lang="en-GB" sz="2000" dirty="0"/>
          </a:p>
        </p:txBody>
      </p:sp>
      <p:cxnSp>
        <p:nvCxnSpPr>
          <p:cNvPr id="7" name="Straight Connector 6"/>
          <p:cNvCxnSpPr/>
          <p:nvPr/>
        </p:nvCxnSpPr>
        <p:spPr>
          <a:xfrm>
            <a:off x="467544" y="1124744"/>
            <a:ext cx="8208912"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1060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normAutofit/>
          </a:bodyPr>
          <a:lstStyle/>
          <a:p>
            <a:r>
              <a:rPr lang="en-GB" dirty="0" smtClean="0"/>
              <a:t>5. Decline Phase</a:t>
            </a:r>
            <a:endParaRPr lang="en-GB" dirty="0"/>
          </a:p>
        </p:txBody>
      </p:sp>
      <p:sp>
        <p:nvSpPr>
          <p:cNvPr id="3" name="Content Placeholder 2"/>
          <p:cNvSpPr>
            <a:spLocks noGrp="1"/>
          </p:cNvSpPr>
          <p:nvPr>
            <p:ph idx="1"/>
          </p:nvPr>
        </p:nvSpPr>
        <p:spPr>
          <a:xfrm>
            <a:off x="467544" y="1340768"/>
            <a:ext cx="8424936" cy="5400600"/>
          </a:xfrm>
        </p:spPr>
        <p:txBody>
          <a:bodyPr>
            <a:noAutofit/>
          </a:bodyPr>
          <a:lstStyle/>
          <a:p>
            <a:r>
              <a:rPr lang="en-GB" sz="2400" b="1" dirty="0" smtClean="0"/>
              <a:t>Rate of growth becomes negative: </a:t>
            </a:r>
            <a:r>
              <a:rPr lang="en-GB" sz="2000" dirty="0" smtClean="0"/>
              <a:t>Falling sales.  Market saturation.  Decline in profits and weaker cash flows.  More competitors leave the market.  Decline in capacity utilisation – switch capacity to alternative uses.</a:t>
            </a:r>
            <a:r>
              <a:rPr lang="en-GB" sz="2400" dirty="0" smtClean="0"/>
              <a:t/>
            </a:r>
            <a:br>
              <a:rPr lang="en-GB" sz="2400" dirty="0" smtClean="0"/>
            </a:br>
            <a:endParaRPr lang="en-GB" sz="2400" dirty="0" smtClean="0"/>
          </a:p>
          <a:p>
            <a:r>
              <a:rPr lang="en-GB" sz="2400" b="1" dirty="0" smtClean="0"/>
              <a:t>Reasons for decline: </a:t>
            </a:r>
            <a:r>
              <a:rPr lang="en-GB" sz="2000" dirty="0" smtClean="0"/>
              <a:t>Technological advances.  Changes in consumer taste and fashion.  Increased competition.  Economic circumstances.  Damaging publicity.  Product side effects.  Government action.</a:t>
            </a:r>
            <a:br>
              <a:rPr lang="en-GB" sz="2000" dirty="0" smtClean="0"/>
            </a:br>
            <a:endParaRPr lang="en-GB" sz="2000" dirty="0" smtClean="0"/>
          </a:p>
          <a:p>
            <a:r>
              <a:rPr lang="en-GB" sz="2400" b="1" dirty="0" smtClean="0"/>
              <a:t>Strategies at the decline phase</a:t>
            </a:r>
            <a:r>
              <a:rPr lang="en-GB" sz="2000" dirty="0" smtClean="0"/>
              <a:t>: Maintain market share.  ‘Harvest’ by spending little on marketing the product.  Rationalise by deleting product variations.  Price cutting to maintain competitiveness.  Promotion to retain loyal customers.  Distribution narrowed.</a:t>
            </a:r>
            <a:br>
              <a:rPr lang="en-GB" sz="2000" dirty="0" smtClean="0"/>
            </a:br>
            <a:endParaRPr lang="en-GB" sz="2000" dirty="0" smtClean="0"/>
          </a:p>
          <a:p>
            <a:r>
              <a:rPr lang="en-GB" sz="2400" b="1" dirty="0" smtClean="0"/>
              <a:t>Strategies to reduce the rate of decline:  </a:t>
            </a:r>
            <a:r>
              <a:rPr lang="en-GB" sz="2000" dirty="0" smtClean="0"/>
              <a:t>Increase promotion.  Focus on the profitable segments.  Reduce prices.  Change distribution channels.  Product improvement.  Re-position the product.</a:t>
            </a:r>
            <a:endParaRPr lang="en-GB" sz="2000" dirty="0"/>
          </a:p>
        </p:txBody>
      </p:sp>
      <p:cxnSp>
        <p:nvCxnSpPr>
          <p:cNvPr id="7" name="Straight Connector 6"/>
          <p:cNvCxnSpPr/>
          <p:nvPr/>
        </p:nvCxnSpPr>
        <p:spPr>
          <a:xfrm>
            <a:off x="467544" y="1124744"/>
            <a:ext cx="8208912"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2822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normAutofit/>
          </a:bodyPr>
          <a:lstStyle/>
          <a:p>
            <a:r>
              <a:rPr lang="en-GB" dirty="0" smtClean="0"/>
              <a:t>Extending the Product Life Cycle</a:t>
            </a:r>
            <a:endParaRPr lang="en-GB" dirty="0"/>
          </a:p>
        </p:txBody>
      </p:sp>
      <p:sp>
        <p:nvSpPr>
          <p:cNvPr id="3" name="Content Placeholder 2"/>
          <p:cNvSpPr>
            <a:spLocks noGrp="1"/>
          </p:cNvSpPr>
          <p:nvPr>
            <p:ph idx="1"/>
          </p:nvPr>
        </p:nvSpPr>
        <p:spPr>
          <a:xfrm>
            <a:off x="467544" y="1340768"/>
            <a:ext cx="8424936" cy="5256584"/>
          </a:xfrm>
        </p:spPr>
        <p:txBody>
          <a:bodyPr>
            <a:noAutofit/>
          </a:bodyPr>
          <a:lstStyle/>
          <a:p>
            <a:r>
              <a:rPr lang="en-GB" sz="2400" b="1" dirty="0"/>
              <a:t>C</a:t>
            </a:r>
            <a:r>
              <a:rPr lang="en-GB" sz="2400" b="1" dirty="0" smtClean="0"/>
              <a:t>onsider any / all of the following:  </a:t>
            </a:r>
            <a:r>
              <a:rPr lang="en-GB" sz="2000" dirty="0" smtClean="0"/>
              <a:t>Change price.  Change promotion.  Change product – restyle.  Change distribution – online.  Develop ne market segments.  Find new uses for the product.  Re-position the product.</a:t>
            </a:r>
            <a:br>
              <a:rPr lang="en-GB" sz="2000" dirty="0" smtClean="0"/>
            </a:br>
            <a:endParaRPr lang="en-GB" sz="2000" dirty="0" smtClean="0"/>
          </a:p>
          <a:p>
            <a:r>
              <a:rPr lang="en-GB" sz="2400" b="1" dirty="0" smtClean="0"/>
              <a:t>Product culls:  </a:t>
            </a:r>
            <a:r>
              <a:rPr lang="en-GB" sz="2000" dirty="0" smtClean="0"/>
              <a:t>Elimination of the non-profitable products that have no other use (e.g. key customer requires them).  Weak products take management time and may be create negative cash flow.</a:t>
            </a:r>
            <a:r>
              <a:rPr lang="en-GB" sz="2000" dirty="0"/>
              <a:t/>
            </a:r>
            <a:br>
              <a:rPr lang="en-GB" sz="2000" dirty="0"/>
            </a:br>
            <a:endParaRPr lang="en-GB" sz="2000" dirty="0" smtClean="0"/>
          </a:p>
          <a:p>
            <a:r>
              <a:rPr lang="en-GB" sz="2400" b="1" dirty="0" smtClean="0"/>
              <a:t>Product Life Cycle is short if:  </a:t>
            </a:r>
            <a:r>
              <a:rPr lang="en-GB" sz="2000" dirty="0" smtClean="0"/>
              <a:t>The rate of technological change is rapid.  There is a high degree of innovation in the market.  Customers’ tastes are changing rapidly.  The product is a fashion item.  The product is badly marketed.</a:t>
            </a:r>
            <a:endParaRPr lang="en-GB" sz="2000" dirty="0"/>
          </a:p>
        </p:txBody>
      </p:sp>
      <p:cxnSp>
        <p:nvCxnSpPr>
          <p:cNvPr id="7" name="Straight Connector 6"/>
          <p:cNvCxnSpPr/>
          <p:nvPr/>
        </p:nvCxnSpPr>
        <p:spPr>
          <a:xfrm>
            <a:off x="467544" y="1124744"/>
            <a:ext cx="8208912"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3088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normAutofit/>
          </a:bodyPr>
          <a:lstStyle/>
          <a:p>
            <a:r>
              <a:rPr lang="en-GB" dirty="0" smtClean="0"/>
              <a:t>Discussion 1of2</a:t>
            </a:r>
            <a:endParaRPr lang="en-GB" dirty="0"/>
          </a:p>
        </p:txBody>
      </p:sp>
      <p:sp>
        <p:nvSpPr>
          <p:cNvPr id="3" name="Content Placeholder 2"/>
          <p:cNvSpPr>
            <a:spLocks noGrp="1"/>
          </p:cNvSpPr>
          <p:nvPr>
            <p:ph idx="1"/>
          </p:nvPr>
        </p:nvSpPr>
        <p:spPr>
          <a:xfrm>
            <a:off x="467544" y="1340768"/>
            <a:ext cx="8424936" cy="5256584"/>
          </a:xfrm>
        </p:spPr>
        <p:txBody>
          <a:bodyPr>
            <a:noAutofit/>
          </a:bodyPr>
          <a:lstStyle/>
          <a:p>
            <a:r>
              <a:rPr lang="en-GB" sz="2400" b="1" dirty="0" smtClean="0"/>
              <a:t>Is decline inevitable?:  </a:t>
            </a:r>
            <a:r>
              <a:rPr lang="en-GB" sz="2000" dirty="0" smtClean="0"/>
              <a:t>This is the assumption.  But some classic products have a long life cycle and no apparent signs of decline.  These are exceptions to the rule, e.g. Corn Flakes, Coca Cola.</a:t>
            </a:r>
            <a:br>
              <a:rPr lang="en-GB" sz="2000" dirty="0" smtClean="0"/>
            </a:br>
            <a:endParaRPr lang="en-GB" sz="2000" dirty="0" smtClean="0"/>
          </a:p>
          <a:p>
            <a:r>
              <a:rPr lang="en-GB" sz="2400" b="1" dirty="0" smtClean="0"/>
              <a:t>Uses of the Product Life Cycle?:  </a:t>
            </a:r>
            <a:r>
              <a:rPr lang="en-GB" sz="2000" dirty="0" smtClean="0"/>
              <a:t>To forecast future behaviour of sales.  To be a tool of analysis to assist in the formulation of marketing strategies.  As a device to achieve the aims of the business, i.e. manipulate the product marketing.  To identify deviations from the norm.  To aid the analysis of the firm’s product portfolio.</a:t>
            </a:r>
            <a:br>
              <a:rPr lang="en-GB" sz="2000" dirty="0" smtClean="0"/>
            </a:br>
            <a:endParaRPr lang="en-GB" sz="2000" dirty="0" smtClean="0"/>
          </a:p>
          <a:p>
            <a:r>
              <a:rPr lang="en-GB" sz="2400" b="1" dirty="0" smtClean="0"/>
              <a:t>A balanced portfolio is a business goal:  </a:t>
            </a:r>
            <a:r>
              <a:rPr lang="en-GB" sz="2000" dirty="0" smtClean="0"/>
              <a:t>Product portfolio refers to the mix of products produced by a single firm.  Preferable to have products at different stages of their Life Cycle.  There is a benefit to cash flow and management resources can be allocated to where the need is most pressing.</a:t>
            </a:r>
          </a:p>
        </p:txBody>
      </p:sp>
      <p:cxnSp>
        <p:nvCxnSpPr>
          <p:cNvPr id="7" name="Straight Connector 6"/>
          <p:cNvCxnSpPr/>
          <p:nvPr/>
        </p:nvCxnSpPr>
        <p:spPr>
          <a:xfrm>
            <a:off x="467544" y="1124744"/>
            <a:ext cx="8208912"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17336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B50FD9C82C27343B0FF0DDB522586CE" ma:contentTypeVersion="1" ma:contentTypeDescription="Create a new document." ma:contentTypeScope="" ma:versionID="8a41fbb90c1d8aef20dd7e9b54020906">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D614E641-9604-4359-B380-01751FB78D1E}">
  <ds:schemaRefs>
    <ds:schemaRef ds:uri="http://schemas.microsoft.com/sharepoint/v3/contenttype/forms"/>
  </ds:schemaRefs>
</ds:datastoreItem>
</file>

<file path=customXml/itemProps2.xml><?xml version="1.0" encoding="utf-8"?>
<ds:datastoreItem xmlns:ds="http://schemas.openxmlformats.org/officeDocument/2006/customXml" ds:itemID="{7E18B7D9-B227-445E-BB21-B03734C072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76E2352-12E3-4EFB-A221-961DB9B53B3E}">
  <ds:schemaRefs>
    <ds:schemaRef ds:uri="http://schemas.openxmlformats.org/package/2006/metadata/core-properties"/>
    <ds:schemaRef ds:uri="http://schemas.microsoft.com/office/2006/documentManagement/types"/>
    <ds:schemaRef ds:uri="http://www.w3.org/XML/1998/namespace"/>
    <ds:schemaRef ds:uri="http://purl.org/dc/dcmitype/"/>
    <ds:schemaRef ds:uri="http://purl.org/dc/elements/1.1/"/>
    <ds:schemaRef ds:uri="http://schemas.microsoft.com/sharepoint/v3"/>
    <ds:schemaRef ds:uri="http://schemas.microsoft.com/office/infopath/2007/PartnerControl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376</TotalTime>
  <Words>625</Words>
  <Application>Microsoft Office PowerPoint</Application>
  <PresentationFormat>On-screen Show (4:3)</PresentationFormat>
  <Paragraphs>70</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5 Stages in the Product Life Cycle</vt:lpstr>
      <vt:lpstr>Product Life Cycle and Cash Flow Cycle</vt:lpstr>
      <vt:lpstr>1. Development Phase</vt:lpstr>
      <vt:lpstr>2. Introduction Phase</vt:lpstr>
      <vt:lpstr>3. Growth Phase</vt:lpstr>
      <vt:lpstr>4. Maturity Phase</vt:lpstr>
      <vt:lpstr>5. Decline Phase</vt:lpstr>
      <vt:lpstr>Extending the Product Life Cycle</vt:lpstr>
      <vt:lpstr>Discussion 1of2</vt:lpstr>
      <vt:lpstr>Discussion 2of2</vt:lpstr>
      <vt:lpstr>Light bulb Life cycle</vt:lpstr>
      <vt:lpstr>Product Life Cycle: extension strategies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HARRISON</dc:creator>
  <cp:lastModifiedBy>Ailsa W Waters</cp:lastModifiedBy>
  <cp:revision>20</cp:revision>
  <cp:lastPrinted>2013-01-15T10:25:49Z</cp:lastPrinted>
  <dcterms:created xsi:type="dcterms:W3CDTF">2013-01-14T16:44:36Z</dcterms:created>
  <dcterms:modified xsi:type="dcterms:W3CDTF">2016-02-02T09:24:41Z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0x010100CB50FD9C82C27343B0FF0DDB522586CE</vt:lpwstr>
  </property>
</Properties>
</file>