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0.xml" ContentType="application/vnd.openxmlformats-officedocument.presentationml.slide+xml"/>
  <Override PartName="/ppt/diagrams/data1.xml" ContentType="application/vnd.openxmlformats-officedocument.drawingml.diagramData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diagrams/quickStyle1.xml" ContentType="application/vnd.openxmlformats-officedocument.drawingml.diagramStyl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79" r:id="rId7"/>
    <p:sldId id="280" r:id="rId8"/>
    <p:sldId id="283" r:id="rId9"/>
    <p:sldId id="285" r:id="rId10"/>
    <p:sldId id="286" r:id="rId11"/>
    <p:sldId id="287" r:id="rId12"/>
    <p:sldId id="259" r:id="rId13"/>
    <p:sldId id="284" r:id="rId14"/>
    <p:sldId id="288" r:id="rId15"/>
  </p:sldIdLst>
  <p:sldSz cx="9144000" cy="6858000" type="screen4x3"/>
  <p:notesSz cx="6805613" cy="99393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195411-EC9F-4788-889B-574E3317A1D5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67A4AA9-91FF-4C67-9D9A-A5948D6F3050}">
      <dgm:prSet phldrT="[Text]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n-GB" dirty="0" smtClean="0"/>
            <a:t>TV</a:t>
          </a:r>
          <a:endParaRPr lang="en-GB" dirty="0"/>
        </a:p>
      </dgm:t>
    </dgm:pt>
    <dgm:pt modelId="{3558E876-1866-433C-BE31-3F24EAED15B2}" type="parTrans" cxnId="{972D3B84-ACB1-473A-B068-993B59D95BA2}">
      <dgm:prSet/>
      <dgm:spPr/>
      <dgm:t>
        <a:bodyPr/>
        <a:lstStyle/>
        <a:p>
          <a:endParaRPr lang="en-GB"/>
        </a:p>
      </dgm:t>
    </dgm:pt>
    <dgm:pt modelId="{9A91D6C4-B480-45DD-81A3-298DBF51D11E}" type="sibTrans" cxnId="{972D3B84-ACB1-473A-B068-993B59D95BA2}">
      <dgm:prSet/>
      <dgm:spPr/>
      <dgm:t>
        <a:bodyPr/>
        <a:lstStyle/>
        <a:p>
          <a:endParaRPr lang="en-GB"/>
        </a:p>
      </dgm:t>
    </dgm:pt>
    <dgm:pt modelId="{6F4082D5-BE07-4F38-BB9A-5858B97F87F1}">
      <dgm:prSet phldrT="[Text]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n-GB" dirty="0" smtClean="0"/>
            <a:t>Radio</a:t>
          </a:r>
          <a:endParaRPr lang="en-GB" dirty="0"/>
        </a:p>
      </dgm:t>
    </dgm:pt>
    <dgm:pt modelId="{27F7BFBF-7BA2-4C7F-944F-17FB5588BD5F}" type="parTrans" cxnId="{AB14F998-B780-4D15-89DD-C6D9D6119075}">
      <dgm:prSet/>
      <dgm:spPr/>
      <dgm:t>
        <a:bodyPr/>
        <a:lstStyle/>
        <a:p>
          <a:endParaRPr lang="en-GB"/>
        </a:p>
      </dgm:t>
    </dgm:pt>
    <dgm:pt modelId="{98C5C08A-D4A0-460B-95EA-6FE55E06D2D0}" type="sibTrans" cxnId="{AB14F998-B780-4D15-89DD-C6D9D6119075}">
      <dgm:prSet/>
      <dgm:spPr/>
      <dgm:t>
        <a:bodyPr/>
        <a:lstStyle/>
        <a:p>
          <a:endParaRPr lang="en-GB"/>
        </a:p>
      </dgm:t>
    </dgm:pt>
    <dgm:pt modelId="{4944A607-4F70-4DBB-A02E-4C80787C44BD}">
      <dgm:prSet phldrT="[Text]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n-GB" dirty="0" smtClean="0"/>
            <a:t>National papers</a:t>
          </a:r>
          <a:endParaRPr lang="en-GB" dirty="0"/>
        </a:p>
      </dgm:t>
    </dgm:pt>
    <dgm:pt modelId="{6F009247-AED2-44AC-96E1-5E2F1E7CCBB6}" type="parTrans" cxnId="{CC8A7011-5645-4753-B1E1-4CD3358D4341}">
      <dgm:prSet/>
      <dgm:spPr/>
      <dgm:t>
        <a:bodyPr/>
        <a:lstStyle/>
        <a:p>
          <a:endParaRPr lang="en-GB"/>
        </a:p>
      </dgm:t>
    </dgm:pt>
    <dgm:pt modelId="{F5CA449B-E431-4B52-BEF2-730871B36911}" type="sibTrans" cxnId="{CC8A7011-5645-4753-B1E1-4CD3358D4341}">
      <dgm:prSet/>
      <dgm:spPr/>
      <dgm:t>
        <a:bodyPr/>
        <a:lstStyle/>
        <a:p>
          <a:endParaRPr lang="en-GB"/>
        </a:p>
      </dgm:t>
    </dgm:pt>
    <dgm:pt modelId="{E8B628AB-D2AA-4629-B909-0C2EB0DAB2CF}">
      <dgm:prSet phldrT="[Text]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n-GB" dirty="0" smtClean="0"/>
            <a:t>Posters</a:t>
          </a:r>
          <a:endParaRPr lang="en-GB" dirty="0"/>
        </a:p>
      </dgm:t>
    </dgm:pt>
    <dgm:pt modelId="{132B4762-62E3-488E-ABC7-BFEBB527EA8D}" type="parTrans" cxnId="{716C509C-41EB-439F-81C0-A757D619FB88}">
      <dgm:prSet/>
      <dgm:spPr/>
      <dgm:t>
        <a:bodyPr/>
        <a:lstStyle/>
        <a:p>
          <a:endParaRPr lang="en-GB"/>
        </a:p>
      </dgm:t>
    </dgm:pt>
    <dgm:pt modelId="{4B544682-1CBC-47B8-88AF-A2AAE5CE4CC5}" type="sibTrans" cxnId="{716C509C-41EB-439F-81C0-A757D619FB88}">
      <dgm:prSet/>
      <dgm:spPr/>
      <dgm:t>
        <a:bodyPr/>
        <a:lstStyle/>
        <a:p>
          <a:endParaRPr lang="en-GB"/>
        </a:p>
      </dgm:t>
    </dgm:pt>
    <dgm:pt modelId="{30CDB2AC-A027-4C69-A11E-8D2B14DBE1C2}">
      <dgm:prSet phldrT="[Text]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n-GB" dirty="0" smtClean="0"/>
            <a:t>Magazines</a:t>
          </a:r>
          <a:endParaRPr lang="en-GB" dirty="0"/>
        </a:p>
      </dgm:t>
    </dgm:pt>
    <dgm:pt modelId="{8313AB01-622A-4D04-8997-36176E35C96B}" type="parTrans" cxnId="{57C523F2-DC38-4002-B0BB-532935722781}">
      <dgm:prSet/>
      <dgm:spPr/>
      <dgm:t>
        <a:bodyPr/>
        <a:lstStyle/>
        <a:p>
          <a:endParaRPr lang="en-GB"/>
        </a:p>
      </dgm:t>
    </dgm:pt>
    <dgm:pt modelId="{DEEEBC83-2056-4650-8B80-5B89AF6030EA}" type="sibTrans" cxnId="{57C523F2-DC38-4002-B0BB-532935722781}">
      <dgm:prSet/>
      <dgm:spPr/>
      <dgm:t>
        <a:bodyPr/>
        <a:lstStyle/>
        <a:p>
          <a:endParaRPr lang="en-GB"/>
        </a:p>
      </dgm:t>
    </dgm:pt>
    <dgm:pt modelId="{4D46D130-B21B-4205-AB00-BCC5685599A0}">
      <dgm:prSet phldrT="[Text]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n-GB" dirty="0" smtClean="0"/>
            <a:t>Internet</a:t>
          </a:r>
          <a:endParaRPr lang="en-GB" dirty="0"/>
        </a:p>
      </dgm:t>
    </dgm:pt>
    <dgm:pt modelId="{0A205BDA-AAE0-470D-8024-59368698FD76}" type="parTrans" cxnId="{1645DC3E-313B-4DAB-9924-659404E145A1}">
      <dgm:prSet/>
      <dgm:spPr/>
      <dgm:t>
        <a:bodyPr/>
        <a:lstStyle/>
        <a:p>
          <a:endParaRPr lang="en-GB"/>
        </a:p>
      </dgm:t>
    </dgm:pt>
    <dgm:pt modelId="{9D8D3101-32A5-4143-98BC-0BF41C957083}" type="sibTrans" cxnId="{1645DC3E-313B-4DAB-9924-659404E145A1}">
      <dgm:prSet/>
      <dgm:spPr/>
      <dgm:t>
        <a:bodyPr/>
        <a:lstStyle/>
        <a:p>
          <a:endParaRPr lang="en-GB"/>
        </a:p>
      </dgm:t>
    </dgm:pt>
    <dgm:pt modelId="{166EF668-F0F3-47BE-A817-73B5C69EADB2}">
      <dgm:prSet phldrT="[Text]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n-GB" dirty="0" smtClean="0"/>
            <a:t>E –media</a:t>
          </a:r>
          <a:endParaRPr lang="en-GB" dirty="0"/>
        </a:p>
      </dgm:t>
    </dgm:pt>
    <dgm:pt modelId="{18D8D9AE-4BD1-4EDC-828B-2FA0276EFE4E}" type="parTrans" cxnId="{5F28368E-88D0-410A-AE46-291E6612BD44}">
      <dgm:prSet/>
      <dgm:spPr/>
      <dgm:t>
        <a:bodyPr/>
        <a:lstStyle/>
        <a:p>
          <a:endParaRPr lang="en-GB"/>
        </a:p>
      </dgm:t>
    </dgm:pt>
    <dgm:pt modelId="{78B51DA6-0770-41E0-BD8A-6C35ED25A935}" type="sibTrans" cxnId="{5F28368E-88D0-410A-AE46-291E6612BD44}">
      <dgm:prSet/>
      <dgm:spPr/>
      <dgm:t>
        <a:bodyPr/>
        <a:lstStyle/>
        <a:p>
          <a:endParaRPr lang="en-GB"/>
        </a:p>
      </dgm:t>
    </dgm:pt>
    <dgm:pt modelId="{105C33B7-0655-4AEE-BCA4-8E1928070651}">
      <dgm:prSet phldrT="[Text]"/>
      <dgm:spPr>
        <a:solidFill>
          <a:schemeClr val="accent1">
            <a:lumMod val="75000"/>
          </a:schemeClr>
        </a:solidFill>
        <a:ln>
          <a:noFill/>
        </a:ln>
      </dgm:spPr>
      <dgm:t>
        <a:bodyPr/>
        <a:lstStyle/>
        <a:p>
          <a:r>
            <a:rPr lang="en-GB" dirty="0" smtClean="0"/>
            <a:t>Regional</a:t>
          </a:r>
        </a:p>
        <a:p>
          <a:r>
            <a:rPr lang="en-GB" dirty="0" smtClean="0"/>
            <a:t>papers</a:t>
          </a:r>
          <a:endParaRPr lang="en-GB" dirty="0"/>
        </a:p>
      </dgm:t>
    </dgm:pt>
    <dgm:pt modelId="{A2A71171-DE83-432C-A138-89947C2F53FA}" type="parTrans" cxnId="{D8634900-3567-4541-891A-96C2E92769A3}">
      <dgm:prSet/>
      <dgm:spPr/>
      <dgm:t>
        <a:bodyPr/>
        <a:lstStyle/>
        <a:p>
          <a:endParaRPr lang="en-GB"/>
        </a:p>
      </dgm:t>
    </dgm:pt>
    <dgm:pt modelId="{F139FD9C-1FBB-4C4C-8211-C649DF95CA38}" type="sibTrans" cxnId="{D8634900-3567-4541-891A-96C2E92769A3}">
      <dgm:prSet/>
      <dgm:spPr/>
      <dgm:t>
        <a:bodyPr/>
        <a:lstStyle/>
        <a:p>
          <a:endParaRPr lang="en-GB"/>
        </a:p>
      </dgm:t>
    </dgm:pt>
    <dgm:pt modelId="{8F0F4A74-17B7-410F-BB3D-E7EBF0AFE7F3}" type="pres">
      <dgm:prSet presAssocID="{A8195411-EC9F-4788-889B-574E3317A1D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2ACB302B-B4C7-40B6-92C2-DA45F995F681}" type="pres">
      <dgm:prSet presAssocID="{767A4AA9-91FF-4C67-9D9A-A5948D6F3050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2C6FFE-F65E-4265-B277-E4DC7AA270E6}" type="pres">
      <dgm:prSet presAssocID="{9A91D6C4-B480-45DD-81A3-298DBF51D11E}" presName="sibTrans" presStyleCnt="0"/>
      <dgm:spPr/>
    </dgm:pt>
    <dgm:pt modelId="{3B951699-238A-457B-BC65-DD794AB5BF00}" type="pres">
      <dgm:prSet presAssocID="{6F4082D5-BE07-4F38-BB9A-5858B97F87F1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73DCDC1-B23A-47A3-8880-382F3992FAE0}" type="pres">
      <dgm:prSet presAssocID="{98C5C08A-D4A0-460B-95EA-6FE55E06D2D0}" presName="sibTrans" presStyleCnt="0"/>
      <dgm:spPr/>
    </dgm:pt>
    <dgm:pt modelId="{09FE7DF0-33B7-489A-91AA-3023AA494675}" type="pres">
      <dgm:prSet presAssocID="{4944A607-4F70-4DBB-A02E-4C80787C44BD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A0CCBBD-C632-44B6-AEA2-4F825E6B0035}" type="pres">
      <dgm:prSet presAssocID="{F5CA449B-E431-4B52-BEF2-730871B36911}" presName="sibTrans" presStyleCnt="0"/>
      <dgm:spPr/>
    </dgm:pt>
    <dgm:pt modelId="{ACC50AC0-8781-4E1F-8318-0C462DE9455C}" type="pres">
      <dgm:prSet presAssocID="{E8B628AB-D2AA-4629-B909-0C2EB0DAB2CF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01C9818-0A51-4A97-8C7F-155EF04DFD5B}" type="pres">
      <dgm:prSet presAssocID="{4B544682-1CBC-47B8-88AF-A2AAE5CE4CC5}" presName="sibTrans" presStyleCnt="0"/>
      <dgm:spPr/>
    </dgm:pt>
    <dgm:pt modelId="{F5855AD8-D30E-409B-BF19-2AA05C8F3EB8}" type="pres">
      <dgm:prSet presAssocID="{30CDB2AC-A027-4C69-A11E-8D2B14DBE1C2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82EC126-421D-435B-B4D9-45E4831F75E4}" type="pres">
      <dgm:prSet presAssocID="{DEEEBC83-2056-4650-8B80-5B89AF6030EA}" presName="sibTrans" presStyleCnt="0"/>
      <dgm:spPr/>
    </dgm:pt>
    <dgm:pt modelId="{F0791FBE-621F-4B20-8D7F-681A1DF169A5}" type="pres">
      <dgm:prSet presAssocID="{4D46D130-B21B-4205-AB00-BCC5685599A0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A158DF-66FE-45DA-B3EB-F5FAEF566E6E}" type="pres">
      <dgm:prSet presAssocID="{9D8D3101-32A5-4143-98BC-0BF41C957083}" presName="sibTrans" presStyleCnt="0"/>
      <dgm:spPr/>
    </dgm:pt>
    <dgm:pt modelId="{E7B5476B-8A3C-4965-B52E-1ED2F0B13A9C}" type="pres">
      <dgm:prSet presAssocID="{166EF668-F0F3-47BE-A817-73B5C69EADB2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6F2B79-64DE-41B1-8983-13D1AECF28E3}" type="pres">
      <dgm:prSet presAssocID="{78B51DA6-0770-41E0-BD8A-6C35ED25A935}" presName="sibTrans" presStyleCnt="0"/>
      <dgm:spPr/>
    </dgm:pt>
    <dgm:pt modelId="{96F5B6CC-4441-4CA8-9FD0-892AF00A838C}" type="pres">
      <dgm:prSet presAssocID="{105C33B7-0655-4AEE-BCA4-8E1928070651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937662F-5708-46C5-9B89-262F36DD28B5}" type="presOf" srcId="{4944A607-4F70-4DBB-A02E-4C80787C44BD}" destId="{09FE7DF0-33B7-489A-91AA-3023AA494675}" srcOrd="0" destOrd="0" presId="urn:microsoft.com/office/officeart/2005/8/layout/default#1"/>
    <dgm:cxn modelId="{57C523F2-DC38-4002-B0BB-532935722781}" srcId="{A8195411-EC9F-4788-889B-574E3317A1D5}" destId="{30CDB2AC-A027-4C69-A11E-8D2B14DBE1C2}" srcOrd="4" destOrd="0" parTransId="{8313AB01-622A-4D04-8997-36176E35C96B}" sibTransId="{DEEEBC83-2056-4650-8B80-5B89AF6030EA}"/>
    <dgm:cxn modelId="{AB14F998-B780-4D15-89DD-C6D9D6119075}" srcId="{A8195411-EC9F-4788-889B-574E3317A1D5}" destId="{6F4082D5-BE07-4F38-BB9A-5858B97F87F1}" srcOrd="1" destOrd="0" parTransId="{27F7BFBF-7BA2-4C7F-944F-17FB5588BD5F}" sibTransId="{98C5C08A-D4A0-460B-95EA-6FE55E06D2D0}"/>
    <dgm:cxn modelId="{C22DCD53-DD78-47DF-A710-576FD627EA7A}" type="presOf" srcId="{30CDB2AC-A027-4C69-A11E-8D2B14DBE1C2}" destId="{F5855AD8-D30E-409B-BF19-2AA05C8F3EB8}" srcOrd="0" destOrd="0" presId="urn:microsoft.com/office/officeart/2005/8/layout/default#1"/>
    <dgm:cxn modelId="{716C509C-41EB-439F-81C0-A757D619FB88}" srcId="{A8195411-EC9F-4788-889B-574E3317A1D5}" destId="{E8B628AB-D2AA-4629-B909-0C2EB0DAB2CF}" srcOrd="3" destOrd="0" parTransId="{132B4762-62E3-488E-ABC7-BFEBB527EA8D}" sibTransId="{4B544682-1CBC-47B8-88AF-A2AAE5CE4CC5}"/>
    <dgm:cxn modelId="{9EFBAEE8-FBAD-42C8-81FC-016147D00CA2}" type="presOf" srcId="{4D46D130-B21B-4205-AB00-BCC5685599A0}" destId="{F0791FBE-621F-4B20-8D7F-681A1DF169A5}" srcOrd="0" destOrd="0" presId="urn:microsoft.com/office/officeart/2005/8/layout/default#1"/>
    <dgm:cxn modelId="{53162B87-7B71-4F89-A5CD-84D276C7B5AC}" type="presOf" srcId="{767A4AA9-91FF-4C67-9D9A-A5948D6F3050}" destId="{2ACB302B-B4C7-40B6-92C2-DA45F995F681}" srcOrd="0" destOrd="0" presId="urn:microsoft.com/office/officeart/2005/8/layout/default#1"/>
    <dgm:cxn modelId="{CC8A7011-5645-4753-B1E1-4CD3358D4341}" srcId="{A8195411-EC9F-4788-889B-574E3317A1D5}" destId="{4944A607-4F70-4DBB-A02E-4C80787C44BD}" srcOrd="2" destOrd="0" parTransId="{6F009247-AED2-44AC-96E1-5E2F1E7CCBB6}" sibTransId="{F5CA449B-E431-4B52-BEF2-730871B36911}"/>
    <dgm:cxn modelId="{972D3B84-ACB1-473A-B068-993B59D95BA2}" srcId="{A8195411-EC9F-4788-889B-574E3317A1D5}" destId="{767A4AA9-91FF-4C67-9D9A-A5948D6F3050}" srcOrd="0" destOrd="0" parTransId="{3558E876-1866-433C-BE31-3F24EAED15B2}" sibTransId="{9A91D6C4-B480-45DD-81A3-298DBF51D11E}"/>
    <dgm:cxn modelId="{14FB18A0-A78C-4075-AF9C-962D9A156F17}" type="presOf" srcId="{6F4082D5-BE07-4F38-BB9A-5858B97F87F1}" destId="{3B951699-238A-457B-BC65-DD794AB5BF00}" srcOrd="0" destOrd="0" presId="urn:microsoft.com/office/officeart/2005/8/layout/default#1"/>
    <dgm:cxn modelId="{447FB90A-7CFC-4BAB-B38E-4ADDE325CD4E}" type="presOf" srcId="{166EF668-F0F3-47BE-A817-73B5C69EADB2}" destId="{E7B5476B-8A3C-4965-B52E-1ED2F0B13A9C}" srcOrd="0" destOrd="0" presId="urn:microsoft.com/office/officeart/2005/8/layout/default#1"/>
    <dgm:cxn modelId="{1645DC3E-313B-4DAB-9924-659404E145A1}" srcId="{A8195411-EC9F-4788-889B-574E3317A1D5}" destId="{4D46D130-B21B-4205-AB00-BCC5685599A0}" srcOrd="5" destOrd="0" parTransId="{0A205BDA-AAE0-470D-8024-59368698FD76}" sibTransId="{9D8D3101-32A5-4143-98BC-0BF41C957083}"/>
    <dgm:cxn modelId="{DFE9880A-AFCD-431B-BBAC-418112010139}" type="presOf" srcId="{E8B628AB-D2AA-4629-B909-0C2EB0DAB2CF}" destId="{ACC50AC0-8781-4E1F-8318-0C462DE9455C}" srcOrd="0" destOrd="0" presId="urn:microsoft.com/office/officeart/2005/8/layout/default#1"/>
    <dgm:cxn modelId="{D8634900-3567-4541-891A-96C2E92769A3}" srcId="{A8195411-EC9F-4788-889B-574E3317A1D5}" destId="{105C33B7-0655-4AEE-BCA4-8E1928070651}" srcOrd="7" destOrd="0" parTransId="{A2A71171-DE83-432C-A138-89947C2F53FA}" sibTransId="{F139FD9C-1FBB-4C4C-8211-C649DF95CA38}"/>
    <dgm:cxn modelId="{82880285-FAC8-41AD-AD73-C03D43F63EC0}" type="presOf" srcId="{105C33B7-0655-4AEE-BCA4-8E1928070651}" destId="{96F5B6CC-4441-4CA8-9FD0-892AF00A838C}" srcOrd="0" destOrd="0" presId="urn:microsoft.com/office/officeart/2005/8/layout/default#1"/>
    <dgm:cxn modelId="{5F28368E-88D0-410A-AE46-291E6612BD44}" srcId="{A8195411-EC9F-4788-889B-574E3317A1D5}" destId="{166EF668-F0F3-47BE-A817-73B5C69EADB2}" srcOrd="6" destOrd="0" parTransId="{18D8D9AE-4BD1-4EDC-828B-2FA0276EFE4E}" sibTransId="{78B51DA6-0770-41E0-BD8A-6C35ED25A935}"/>
    <dgm:cxn modelId="{C80B9DFC-B546-4370-8FD4-5A5B6F861149}" type="presOf" srcId="{A8195411-EC9F-4788-889B-574E3317A1D5}" destId="{8F0F4A74-17B7-410F-BB3D-E7EBF0AFE7F3}" srcOrd="0" destOrd="0" presId="urn:microsoft.com/office/officeart/2005/8/layout/default#1"/>
    <dgm:cxn modelId="{BE67909C-B297-4530-92B3-90E313AEC19A}" type="presParOf" srcId="{8F0F4A74-17B7-410F-BB3D-E7EBF0AFE7F3}" destId="{2ACB302B-B4C7-40B6-92C2-DA45F995F681}" srcOrd="0" destOrd="0" presId="urn:microsoft.com/office/officeart/2005/8/layout/default#1"/>
    <dgm:cxn modelId="{A749B0AC-5761-45B2-9E6E-0D63BEF51661}" type="presParOf" srcId="{8F0F4A74-17B7-410F-BB3D-E7EBF0AFE7F3}" destId="{F62C6FFE-F65E-4265-B277-E4DC7AA270E6}" srcOrd="1" destOrd="0" presId="urn:microsoft.com/office/officeart/2005/8/layout/default#1"/>
    <dgm:cxn modelId="{8FCD5245-4D4C-45F6-9413-6CA1495C9545}" type="presParOf" srcId="{8F0F4A74-17B7-410F-BB3D-E7EBF0AFE7F3}" destId="{3B951699-238A-457B-BC65-DD794AB5BF00}" srcOrd="2" destOrd="0" presId="urn:microsoft.com/office/officeart/2005/8/layout/default#1"/>
    <dgm:cxn modelId="{5B000770-7109-4442-8142-2DA3CE3D50CB}" type="presParOf" srcId="{8F0F4A74-17B7-410F-BB3D-E7EBF0AFE7F3}" destId="{073DCDC1-B23A-47A3-8880-382F3992FAE0}" srcOrd="3" destOrd="0" presId="urn:microsoft.com/office/officeart/2005/8/layout/default#1"/>
    <dgm:cxn modelId="{417EE32A-0996-4C38-BB63-8B38D298E636}" type="presParOf" srcId="{8F0F4A74-17B7-410F-BB3D-E7EBF0AFE7F3}" destId="{09FE7DF0-33B7-489A-91AA-3023AA494675}" srcOrd="4" destOrd="0" presId="urn:microsoft.com/office/officeart/2005/8/layout/default#1"/>
    <dgm:cxn modelId="{E75B6210-5C81-472D-AC9B-6CC631CCEDB5}" type="presParOf" srcId="{8F0F4A74-17B7-410F-BB3D-E7EBF0AFE7F3}" destId="{AA0CCBBD-C632-44B6-AEA2-4F825E6B0035}" srcOrd="5" destOrd="0" presId="urn:microsoft.com/office/officeart/2005/8/layout/default#1"/>
    <dgm:cxn modelId="{FA5DBDD2-C696-40CB-A2A5-6EF0F98F2280}" type="presParOf" srcId="{8F0F4A74-17B7-410F-BB3D-E7EBF0AFE7F3}" destId="{ACC50AC0-8781-4E1F-8318-0C462DE9455C}" srcOrd="6" destOrd="0" presId="urn:microsoft.com/office/officeart/2005/8/layout/default#1"/>
    <dgm:cxn modelId="{A8D8BC23-A9C0-455B-B5AE-7B5831D4574F}" type="presParOf" srcId="{8F0F4A74-17B7-410F-BB3D-E7EBF0AFE7F3}" destId="{701C9818-0A51-4A97-8C7F-155EF04DFD5B}" srcOrd="7" destOrd="0" presId="urn:microsoft.com/office/officeart/2005/8/layout/default#1"/>
    <dgm:cxn modelId="{969B482E-BF7E-43AC-8D54-E3D5096A537E}" type="presParOf" srcId="{8F0F4A74-17B7-410F-BB3D-E7EBF0AFE7F3}" destId="{F5855AD8-D30E-409B-BF19-2AA05C8F3EB8}" srcOrd="8" destOrd="0" presId="urn:microsoft.com/office/officeart/2005/8/layout/default#1"/>
    <dgm:cxn modelId="{A15609FC-279A-4891-B709-289F4C78EC13}" type="presParOf" srcId="{8F0F4A74-17B7-410F-BB3D-E7EBF0AFE7F3}" destId="{982EC126-421D-435B-B4D9-45E4831F75E4}" srcOrd="9" destOrd="0" presId="urn:microsoft.com/office/officeart/2005/8/layout/default#1"/>
    <dgm:cxn modelId="{77AFAA45-CBE8-40AE-A2C0-ADD250AE3777}" type="presParOf" srcId="{8F0F4A74-17B7-410F-BB3D-E7EBF0AFE7F3}" destId="{F0791FBE-621F-4B20-8D7F-681A1DF169A5}" srcOrd="10" destOrd="0" presId="urn:microsoft.com/office/officeart/2005/8/layout/default#1"/>
    <dgm:cxn modelId="{1A3C4DE2-48D9-4828-966F-2CFF00D9D27F}" type="presParOf" srcId="{8F0F4A74-17B7-410F-BB3D-E7EBF0AFE7F3}" destId="{A2A158DF-66FE-45DA-B3EB-F5FAEF566E6E}" srcOrd="11" destOrd="0" presId="urn:microsoft.com/office/officeart/2005/8/layout/default#1"/>
    <dgm:cxn modelId="{5D68D753-A233-4197-8FD2-80127F03F7C9}" type="presParOf" srcId="{8F0F4A74-17B7-410F-BB3D-E7EBF0AFE7F3}" destId="{E7B5476B-8A3C-4965-B52E-1ED2F0B13A9C}" srcOrd="12" destOrd="0" presId="urn:microsoft.com/office/officeart/2005/8/layout/default#1"/>
    <dgm:cxn modelId="{41FB5CF4-6BF7-4BA2-8FA2-F95C63B26453}" type="presParOf" srcId="{8F0F4A74-17B7-410F-BB3D-E7EBF0AFE7F3}" destId="{526F2B79-64DE-41B1-8983-13D1AECF28E3}" srcOrd="13" destOrd="0" presId="urn:microsoft.com/office/officeart/2005/8/layout/default#1"/>
    <dgm:cxn modelId="{234B8B66-2E7B-478A-87F8-CDEBA8788AEE}" type="presParOf" srcId="{8F0F4A74-17B7-410F-BB3D-E7EBF0AFE7F3}" destId="{96F5B6CC-4441-4CA8-9FD0-892AF00A838C}" srcOrd="1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CB302B-B4C7-40B6-92C2-DA45F995F681}">
      <dsp:nvSpPr>
        <dsp:cNvPr id="0" name=""/>
        <dsp:cNvSpPr/>
      </dsp:nvSpPr>
      <dsp:spPr>
        <a:xfrm>
          <a:off x="0" y="437557"/>
          <a:ext cx="2098491" cy="1259094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TV</a:t>
          </a:r>
          <a:endParaRPr lang="en-GB" sz="2500" kern="1200" dirty="0"/>
        </a:p>
      </dsp:txBody>
      <dsp:txXfrm>
        <a:off x="0" y="437557"/>
        <a:ext cx="2098491" cy="1259094"/>
      </dsp:txXfrm>
    </dsp:sp>
    <dsp:sp modelId="{3B951699-238A-457B-BC65-DD794AB5BF00}">
      <dsp:nvSpPr>
        <dsp:cNvPr id="0" name=""/>
        <dsp:cNvSpPr/>
      </dsp:nvSpPr>
      <dsp:spPr>
        <a:xfrm>
          <a:off x="2308340" y="437557"/>
          <a:ext cx="2098491" cy="1259094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Radio</a:t>
          </a:r>
          <a:endParaRPr lang="en-GB" sz="2500" kern="1200" dirty="0"/>
        </a:p>
      </dsp:txBody>
      <dsp:txXfrm>
        <a:off x="2308340" y="437557"/>
        <a:ext cx="2098491" cy="1259094"/>
      </dsp:txXfrm>
    </dsp:sp>
    <dsp:sp modelId="{09FE7DF0-33B7-489A-91AA-3023AA494675}">
      <dsp:nvSpPr>
        <dsp:cNvPr id="0" name=""/>
        <dsp:cNvSpPr/>
      </dsp:nvSpPr>
      <dsp:spPr>
        <a:xfrm>
          <a:off x="4616680" y="437557"/>
          <a:ext cx="2098491" cy="1259094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National papers</a:t>
          </a:r>
          <a:endParaRPr lang="en-GB" sz="2500" kern="1200" dirty="0"/>
        </a:p>
      </dsp:txBody>
      <dsp:txXfrm>
        <a:off x="4616680" y="437557"/>
        <a:ext cx="2098491" cy="1259094"/>
      </dsp:txXfrm>
    </dsp:sp>
    <dsp:sp modelId="{ACC50AC0-8781-4E1F-8318-0C462DE9455C}">
      <dsp:nvSpPr>
        <dsp:cNvPr id="0" name=""/>
        <dsp:cNvSpPr/>
      </dsp:nvSpPr>
      <dsp:spPr>
        <a:xfrm>
          <a:off x="0" y="1906501"/>
          <a:ext cx="2098491" cy="1259094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Posters</a:t>
          </a:r>
          <a:endParaRPr lang="en-GB" sz="2500" kern="1200" dirty="0"/>
        </a:p>
      </dsp:txBody>
      <dsp:txXfrm>
        <a:off x="0" y="1906501"/>
        <a:ext cx="2098491" cy="1259094"/>
      </dsp:txXfrm>
    </dsp:sp>
    <dsp:sp modelId="{F5855AD8-D30E-409B-BF19-2AA05C8F3EB8}">
      <dsp:nvSpPr>
        <dsp:cNvPr id="0" name=""/>
        <dsp:cNvSpPr/>
      </dsp:nvSpPr>
      <dsp:spPr>
        <a:xfrm>
          <a:off x="2308340" y="1906501"/>
          <a:ext cx="2098491" cy="1259094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Magazines</a:t>
          </a:r>
          <a:endParaRPr lang="en-GB" sz="2500" kern="1200" dirty="0"/>
        </a:p>
      </dsp:txBody>
      <dsp:txXfrm>
        <a:off x="2308340" y="1906501"/>
        <a:ext cx="2098491" cy="1259094"/>
      </dsp:txXfrm>
    </dsp:sp>
    <dsp:sp modelId="{F0791FBE-621F-4B20-8D7F-681A1DF169A5}">
      <dsp:nvSpPr>
        <dsp:cNvPr id="0" name=""/>
        <dsp:cNvSpPr/>
      </dsp:nvSpPr>
      <dsp:spPr>
        <a:xfrm>
          <a:off x="4616680" y="1906501"/>
          <a:ext cx="2098491" cy="1259094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Internet</a:t>
          </a:r>
          <a:endParaRPr lang="en-GB" sz="2500" kern="1200" dirty="0"/>
        </a:p>
      </dsp:txBody>
      <dsp:txXfrm>
        <a:off x="4616680" y="1906501"/>
        <a:ext cx="2098491" cy="1259094"/>
      </dsp:txXfrm>
    </dsp:sp>
    <dsp:sp modelId="{E7B5476B-8A3C-4965-B52E-1ED2F0B13A9C}">
      <dsp:nvSpPr>
        <dsp:cNvPr id="0" name=""/>
        <dsp:cNvSpPr/>
      </dsp:nvSpPr>
      <dsp:spPr>
        <a:xfrm>
          <a:off x="1154170" y="3375445"/>
          <a:ext cx="2098491" cy="1259094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E –media</a:t>
          </a:r>
          <a:endParaRPr lang="en-GB" sz="2500" kern="1200" dirty="0"/>
        </a:p>
      </dsp:txBody>
      <dsp:txXfrm>
        <a:off x="1154170" y="3375445"/>
        <a:ext cx="2098491" cy="1259094"/>
      </dsp:txXfrm>
    </dsp:sp>
    <dsp:sp modelId="{96F5B6CC-4441-4CA8-9FD0-892AF00A838C}">
      <dsp:nvSpPr>
        <dsp:cNvPr id="0" name=""/>
        <dsp:cNvSpPr/>
      </dsp:nvSpPr>
      <dsp:spPr>
        <a:xfrm>
          <a:off x="3462510" y="3375445"/>
          <a:ext cx="2098491" cy="1259094"/>
        </a:xfrm>
        <a:prstGeom prst="rect">
          <a:avLst/>
        </a:prstGeom>
        <a:solidFill>
          <a:schemeClr val="accent1">
            <a:lumMod val="75000"/>
          </a:schemeClr>
        </a:solidFill>
        <a:ln w="55000" cap="flat" cmpd="thickThin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Regional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papers</a:t>
          </a:r>
          <a:endParaRPr lang="en-GB" sz="2500" kern="1200" dirty="0"/>
        </a:p>
      </dsp:txBody>
      <dsp:txXfrm>
        <a:off x="3462510" y="3375445"/>
        <a:ext cx="2098491" cy="1259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85C74-8472-4821-9A10-375C226FB0B6}" type="datetimeFigureOut">
              <a:rPr lang="en-US" smtClean="0"/>
              <a:pPr/>
              <a:t>2/20/2012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FB375-724E-4723-A382-923BA59A71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834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1186"/>
            <a:ext cx="5444490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FF9E61-3C0E-49EC-B7CE-70A6374872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966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2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0498B-F581-4AAA-8870-907E73E71EC5}" type="slidenum">
              <a:rPr lang="en-GB"/>
              <a:pPr/>
              <a:t>11</a:t>
            </a:fld>
            <a:endParaRPr lang="en-GB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DC5837-AE39-40AC-8031-2B875371F755}" type="slidenum">
              <a:rPr lang="en-GB"/>
              <a:pPr/>
              <a:t>3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4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5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0498B-F581-4AAA-8870-907E73E71EC5}" type="slidenum">
              <a:rPr lang="en-GB"/>
              <a:pPr/>
              <a:t>6</a:t>
            </a:fld>
            <a:endParaRPr lang="en-GB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7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8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0498B-F581-4AAA-8870-907E73E71EC5}" type="slidenum">
              <a:rPr lang="en-GB"/>
              <a:pPr/>
              <a:t>9</a:t>
            </a:fld>
            <a:endParaRPr lang="en-GB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0498B-F581-4AAA-8870-907E73E71EC5}" type="slidenum">
              <a:rPr lang="en-GB"/>
              <a:pPr/>
              <a:t>10</a:t>
            </a:fld>
            <a:endParaRPr lang="en-GB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14FD83-87F3-4FA3-8400-67CF3A14FC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DB71A6-44B9-408C-A269-896197091C8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152D5-B14E-4A7D-A99C-D5AEFCFB91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E2ED6-A488-4116-AB6B-7D2BADFDC1C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690961-7624-4006-B5E8-E667131050D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258B8-17BD-4B75-8DAD-A961592B08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58C02-7407-43F7-9361-F92148997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0E99F-D4AA-4ED2-B6AC-40BA7964704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53DFD8-713A-4888-9C9B-3E8C3D16D0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5BEEC-838B-48DF-9F28-50CB896B76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04A3EA-E0EB-46A2-A1CE-EEE60D762F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26E70D-C70F-4AF2-9FCA-413A04072F4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alibri" pitchFamily="34" charset="0"/>
              </a:rPr>
              <a:t>The 4 P’s: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PROMOTION</a:t>
            </a:r>
            <a:endParaRPr lang="en-GB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071538" y="1500174"/>
            <a:ext cx="7643898" cy="4572032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Objectives of the campaign</a:t>
            </a:r>
          </a:p>
          <a:p>
            <a:pPr lvl="1">
              <a:lnSpc>
                <a:spcPct val="150000"/>
              </a:lnSpc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Costs and budgets</a:t>
            </a:r>
          </a:p>
          <a:p>
            <a:pPr lvl="1">
              <a:lnSpc>
                <a:spcPct val="150000"/>
              </a:lnSpc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The target market</a:t>
            </a:r>
          </a:p>
          <a:p>
            <a:pPr lvl="1">
              <a:lnSpc>
                <a:spcPct val="150000"/>
              </a:lnSpc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The balance of promotions in a campaign</a:t>
            </a:r>
          </a:p>
          <a:p>
            <a:pPr lvl="1">
              <a:lnSpc>
                <a:spcPct val="150000"/>
              </a:lnSpc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Legal factors</a:t>
            </a:r>
          </a:p>
          <a:p>
            <a:pPr lvl="1">
              <a:lnSpc>
                <a:spcPct val="150000"/>
              </a:lnSpc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External factors</a:t>
            </a:r>
            <a:endParaRPr lang="en-US" sz="28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Influences on the choice of promotional mix</a:t>
            </a:r>
            <a:endParaRPr lang="en-US" sz="3200" b="0" dirty="0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071538" y="1500174"/>
            <a:ext cx="7643898" cy="4572032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Clicks and bricks</a:t>
            </a:r>
          </a:p>
          <a:p>
            <a:pPr lvl="1">
              <a:lnSpc>
                <a:spcPct val="150000"/>
              </a:lnSpc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Pricing</a:t>
            </a:r>
          </a:p>
          <a:p>
            <a:pPr lvl="1">
              <a:lnSpc>
                <a:spcPct val="150000"/>
              </a:lnSpc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Access to customers</a:t>
            </a:r>
          </a:p>
          <a:p>
            <a:pPr lvl="1">
              <a:lnSpc>
                <a:spcPct val="150000"/>
              </a:lnSpc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Niche products</a:t>
            </a:r>
          </a:p>
          <a:p>
            <a:pPr lvl="1">
              <a:lnSpc>
                <a:spcPct val="150000"/>
              </a:lnSpc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Internet promotion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eg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junk email, pop ups, click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throughs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, meta tags, search engine listings and search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enginge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advertising)</a:t>
            </a:r>
            <a:endParaRPr lang="en-US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Impact of the Internet</a:t>
            </a:r>
            <a:endParaRPr lang="en-US" sz="3200" b="0" dirty="0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>
              <a:buNone/>
            </a:pPr>
            <a:endParaRPr lang="en-US" sz="2400" b="1" dirty="0">
              <a:latin typeface="Calibri" pitchFamily="34" charset="0"/>
            </a:endParaRPr>
          </a:p>
          <a:p>
            <a:pPr lvl="1"/>
            <a:r>
              <a:rPr lang="en-US" sz="2800" b="1" dirty="0" smtClean="0">
                <a:latin typeface="Calibri" pitchFamily="34" charset="0"/>
              </a:rPr>
              <a:t>The process of communicating with customers or potential customers</a:t>
            </a:r>
          </a:p>
          <a:p>
            <a:pPr lvl="2"/>
            <a:r>
              <a:rPr lang="en-US" sz="2600" dirty="0" smtClean="0">
                <a:latin typeface="Calibri" pitchFamily="34" charset="0"/>
              </a:rPr>
              <a:t>To provide customers with information</a:t>
            </a:r>
          </a:p>
          <a:p>
            <a:pPr lvl="2"/>
            <a:r>
              <a:rPr lang="en-US" sz="2600" dirty="0" smtClean="0">
                <a:latin typeface="Calibri" pitchFamily="34" charset="0"/>
              </a:rPr>
              <a:t>To increase sales or market share</a:t>
            </a:r>
          </a:p>
          <a:p>
            <a:pPr lvl="2"/>
            <a:r>
              <a:rPr lang="en-US" sz="2600" dirty="0" smtClean="0">
                <a:latin typeface="Calibri" pitchFamily="34" charset="0"/>
              </a:rPr>
              <a:t>To give </a:t>
            </a:r>
            <a:r>
              <a:rPr lang="en-US" sz="2600" smtClean="0">
                <a:latin typeface="Calibri" pitchFamily="34" charset="0"/>
              </a:rPr>
              <a:t>products </a:t>
            </a:r>
            <a:r>
              <a:rPr lang="en-US" sz="2600" smtClean="0">
                <a:latin typeface="Calibri" pitchFamily="34" charset="0"/>
              </a:rPr>
              <a:t>an </a:t>
            </a:r>
            <a:r>
              <a:rPr lang="en-US" sz="2600" dirty="0" smtClean="0">
                <a:latin typeface="Calibri" pitchFamily="34" charset="0"/>
              </a:rPr>
              <a:t>image</a:t>
            </a:r>
          </a:p>
          <a:p>
            <a:pPr lvl="2"/>
            <a:r>
              <a:rPr lang="en-US" sz="2600" dirty="0" smtClean="0">
                <a:latin typeface="Calibri" pitchFamily="34" charset="0"/>
              </a:rPr>
              <a:t>To establish a corporate image</a:t>
            </a:r>
          </a:p>
          <a:p>
            <a:pPr lvl="2"/>
            <a:r>
              <a:rPr lang="en-US" sz="2600" dirty="0" smtClean="0">
                <a:latin typeface="Calibri" pitchFamily="34" charset="0"/>
              </a:rPr>
              <a:t>To enable long term planning to take place (life cycles)</a:t>
            </a:r>
            <a:endParaRPr lang="en-US" sz="2600" dirty="0"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</a:rPr>
              <a:t>What is promotion?</a:t>
            </a:r>
            <a:endParaRPr lang="en-US" dirty="0">
              <a:solidFill>
                <a:schemeClr val="accent1">
                  <a:lumMod val="50000"/>
                </a:schemeClr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357290" y="2071678"/>
            <a:ext cx="2428892" cy="278608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Attention</a:t>
            </a:r>
          </a:p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Interest</a:t>
            </a:r>
          </a:p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Desire</a:t>
            </a:r>
          </a:p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Action</a:t>
            </a:r>
          </a:p>
          <a:p>
            <a:pPr>
              <a:buNone/>
            </a:pPr>
            <a:endParaRPr lang="en-US" sz="2800" dirty="0">
              <a:latin typeface="Calibri" pitchFamily="34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Aims of promotion - AIDA</a:t>
            </a:r>
            <a:endParaRPr lang="en-US" dirty="0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348880"/>
            <a:ext cx="7358114" cy="26642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Advertising is just one key element of promotion </a:t>
            </a:r>
          </a:p>
          <a:p>
            <a:pPr algn="ctr">
              <a:buNone/>
            </a:pPr>
            <a:endParaRPr lang="en-US" sz="36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it tends to be ‘above the line’</a:t>
            </a:r>
          </a:p>
          <a:p>
            <a:pPr algn="ctr">
              <a:buNone/>
            </a:pPr>
            <a:endParaRPr lang="en-US" sz="3200" b="1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algn="ctr">
              <a:buNone/>
            </a:pPr>
            <a:endParaRPr lang="en-US" sz="3200" b="1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/>
                <a:latin typeface="Calibri" pitchFamily="34" charset="0"/>
              </a:rPr>
              <a:t>Advertising &amp; Promotion</a:t>
            </a:r>
            <a:endParaRPr lang="en-US" dirty="0">
              <a:solidFill>
                <a:schemeClr val="bg2">
                  <a:lumMod val="10000"/>
                </a:schemeClr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1928802"/>
            <a:ext cx="7358114" cy="12144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Above the line</a:t>
            </a:r>
          </a:p>
          <a:p>
            <a:pPr lvl="2" algn="ctr">
              <a:buNone/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TV, Radio, Cinema, Newspapers, Posters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/>
                <a:latin typeface="Calibri" pitchFamily="34" charset="0"/>
              </a:rPr>
              <a:t>Promotion</a:t>
            </a:r>
            <a:endParaRPr lang="en-US" dirty="0">
              <a:solidFill>
                <a:schemeClr val="bg2">
                  <a:lumMod val="1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158" y="3500438"/>
            <a:ext cx="8072494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Below the line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859536" marR="0" lvl="2" indent="-228600" algn="ctr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tabLst/>
              <a:defRPr/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	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Public Relations (PR), merchandising,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sponsorship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, direct marketing, personal selling, competitions</a:t>
            </a:r>
            <a:endParaRPr kumimoji="0" lang="en-US" sz="2400" b="1" i="0" u="none" strike="noStrike" kern="1200" cap="none" spc="0" normalizeH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71538" y="3286124"/>
            <a:ext cx="7358114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</a:rPr>
              <a:t>Advertising</a:t>
            </a:r>
            <a:endParaRPr lang="en-US" sz="4800" b="0" dirty="0">
              <a:solidFill>
                <a:schemeClr val="accent6">
                  <a:lumMod val="75000"/>
                </a:schemeClr>
              </a:solidFill>
              <a:effectLst/>
              <a:latin typeface="Calibri" pitchFamily="34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357290" y="1000108"/>
          <a:ext cx="6715172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691680" y="3068960"/>
            <a:ext cx="7358114" cy="1214446"/>
          </a:xfrm>
        </p:spPr>
        <p:txBody>
          <a:bodyPr>
            <a:noAutofit/>
          </a:bodyPr>
          <a:lstStyle/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Target market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Cost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The reach of the media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The type of product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The amount of information to be conveyed</a:t>
            </a:r>
            <a:endParaRPr lang="en-US" sz="28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35795" y="177281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/>
                <a:latin typeface="Calibri" pitchFamily="34" charset="0"/>
              </a:rPr>
              <a:t>Choice of media? Depends upon…</a:t>
            </a:r>
            <a:endParaRPr lang="en-US" dirty="0">
              <a:solidFill>
                <a:schemeClr val="bg2">
                  <a:lumMod val="1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158" y="3500438"/>
            <a:ext cx="8072494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71538" y="1260376"/>
            <a:ext cx="7358114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95310" y="198330"/>
            <a:ext cx="7358114" cy="121444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buFont typeface="Wingdings 3"/>
              <a:buNone/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Above the line</a:t>
            </a:r>
          </a:p>
          <a:p>
            <a:pPr lvl="2" algn="ctr">
              <a:buFont typeface="Wingdings 2"/>
              <a:buNone/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TV, Radio, Cinema, Newspapers, Posters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6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055839" y="3284984"/>
            <a:ext cx="7358114" cy="1214446"/>
          </a:xfrm>
        </p:spPr>
        <p:txBody>
          <a:bodyPr>
            <a:noAutofit/>
          </a:bodyPr>
          <a:lstStyle/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Short term promotions (special offers)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B2B promotion 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Providing information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Where personal selling is required</a:t>
            </a:r>
            <a:endParaRPr lang="en-US" sz="28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8400" y="227687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effectLst/>
                <a:latin typeface="Calibri" pitchFamily="34" charset="0"/>
              </a:rPr>
              <a:t>Typically used for:</a:t>
            </a:r>
            <a:endParaRPr lang="en-US" dirty="0">
              <a:solidFill>
                <a:schemeClr val="bg2">
                  <a:lumMod val="1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158" y="3500438"/>
            <a:ext cx="8072494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71600" y="476672"/>
            <a:ext cx="7358114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95310" y="198330"/>
            <a:ext cx="7358114" cy="121444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buFont typeface="Wingdings 3"/>
              <a:buNone/>
            </a:pPr>
            <a:endParaRPr lang="en-US" sz="2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39552" y="620688"/>
            <a:ext cx="8072494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Below the line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859536" marR="0" lvl="2" indent="-228600" algn="ctr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tabLst/>
              <a:defRPr/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	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Public Relations (PR), merchandising,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sponsorship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, direct marketing, personal selling, competitions</a:t>
            </a:r>
            <a:endParaRPr kumimoji="0" lang="en-US" sz="2400" b="1" i="0" u="none" strike="noStrike" kern="1200" cap="none" spc="0" normalizeH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384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785754" y="1142984"/>
            <a:ext cx="8358246" cy="4572032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Public Relations (PR)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Branding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Merchandising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Sales promotions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Direct Selling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(mail, phone, door to door, personal)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ADVERTISING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Sponsorship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Trade Fairs and exhibitions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Elements of the promotional mix</a:t>
            </a:r>
            <a:endParaRPr lang="en-US" sz="3200" b="0" dirty="0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CCDDF15-C3D2-4D5C-9FE4-BD8E1D9133C5}"/>
</file>

<file path=customXml/itemProps2.xml><?xml version="1.0" encoding="utf-8"?>
<ds:datastoreItem xmlns:ds="http://schemas.openxmlformats.org/officeDocument/2006/customXml" ds:itemID="{878774A5-6AEA-48CC-8B78-B7BD28E2905D}"/>
</file>

<file path=customXml/itemProps3.xml><?xml version="1.0" encoding="utf-8"?>
<ds:datastoreItem xmlns:ds="http://schemas.openxmlformats.org/officeDocument/2006/customXml" ds:itemID="{1C5AF948-4B14-4C0D-95D4-0839FFF0AC69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322</TotalTime>
  <Words>278</Words>
  <Application>Microsoft Office PowerPoint</Application>
  <PresentationFormat>On-screen Show (4:3)</PresentationFormat>
  <Paragraphs>80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The 4 P’s: PROMOTION</vt:lpstr>
      <vt:lpstr>What is promotion?</vt:lpstr>
      <vt:lpstr>Aims of promotion - AIDA</vt:lpstr>
      <vt:lpstr>Advertising &amp; Promotion</vt:lpstr>
      <vt:lpstr>Promotion</vt:lpstr>
      <vt:lpstr>Advertising</vt:lpstr>
      <vt:lpstr>Choice of media? Depends upon…</vt:lpstr>
      <vt:lpstr>Typically used for:</vt:lpstr>
      <vt:lpstr>Elements of the promotional mix</vt:lpstr>
      <vt:lpstr>Influences on the choice of promotional mix</vt:lpstr>
      <vt:lpstr>Impact of the Internet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4 P’s: PRODUCT</dc:title>
  <dc:creator>ctm</dc:creator>
  <cp:lastModifiedBy>Morag Portwine</cp:lastModifiedBy>
  <cp:revision>26</cp:revision>
  <dcterms:created xsi:type="dcterms:W3CDTF">2009-03-16T12:54:52Z</dcterms:created>
  <dcterms:modified xsi:type="dcterms:W3CDTF">2012-02-20T13:02:06Z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