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9"/>
  </p:notesMasterIdLst>
  <p:handoutMasterIdLst>
    <p:handoutMasterId r:id="rId20"/>
  </p:handoutMasterIdLst>
  <p:sldIdLst>
    <p:sldId id="292" r:id="rId5"/>
    <p:sldId id="293" r:id="rId6"/>
    <p:sldId id="294" r:id="rId7"/>
    <p:sldId id="295" r:id="rId8"/>
    <p:sldId id="297" r:id="rId9"/>
    <p:sldId id="296" r:id="rId10"/>
    <p:sldId id="257" r:id="rId11"/>
    <p:sldId id="289" r:id="rId12"/>
    <p:sldId id="283" r:id="rId13"/>
    <p:sldId id="286" r:id="rId14"/>
    <p:sldId id="287" r:id="rId15"/>
    <p:sldId id="290" r:id="rId16"/>
    <p:sldId id="284" r:id="rId17"/>
    <p:sldId id="291" r:id="rId18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8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33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fld id="{DB585C74-8472-4821-9A10-375C226FB0B6}" type="datetimeFigureOut">
              <a:rPr lang="en-US" smtClean="0"/>
              <a:pPr/>
              <a:t>3/17/2016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987FB375-724E-4723-A382-923BA59A710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8344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584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4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EFF9E61-3C0E-49EC-B7CE-70A63748724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966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79BE23-8458-41F0-BEDE-D57ABD393D6F}" type="slidenum">
              <a:rPr lang="en-GB"/>
              <a:pPr/>
              <a:t>7</a:t>
            </a:fld>
            <a:endParaRPr lang="en-GB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153"/>
            <a:ext cx="4984962" cy="44669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372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79BE23-8458-41F0-BEDE-D57ABD393D6F}" type="slidenum">
              <a:rPr lang="en-GB"/>
              <a:pPr/>
              <a:t>9</a:t>
            </a:fld>
            <a:endParaRPr lang="en-GB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153"/>
            <a:ext cx="4984962" cy="44669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511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79BE23-8458-41F0-BEDE-D57ABD393D6F}" type="slidenum">
              <a:rPr lang="en-GB"/>
              <a:pPr/>
              <a:t>10</a:t>
            </a:fld>
            <a:endParaRPr lang="en-GB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153"/>
            <a:ext cx="4984962" cy="44669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910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79BE23-8458-41F0-BEDE-D57ABD393D6F}" type="slidenum">
              <a:rPr lang="en-GB"/>
              <a:pPr/>
              <a:t>11</a:t>
            </a:fld>
            <a:endParaRPr lang="en-GB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153"/>
            <a:ext cx="4984962" cy="44669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0670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50498B-F581-4AAA-8870-907E73E71EC5}" type="slidenum">
              <a:rPr lang="en-GB"/>
              <a:pPr/>
              <a:t>13</a:t>
            </a:fld>
            <a:endParaRPr lang="en-GB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153"/>
            <a:ext cx="4984962" cy="44669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40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14FD83-87F3-4FA3-8400-67CF3A14FCC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DB71A6-44B9-408C-A269-896197091C8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2152D5-B14E-4A7D-A99C-D5AEFCFB91C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E2ED6-A488-4116-AB6B-7D2BADFDC1C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690961-7624-4006-B5E8-E667131050D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A258B8-17BD-4B75-8DAD-A961592B082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58C02-7407-43F7-9361-F92148997E2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20E99F-D4AA-4ED2-B6AC-40BA7964704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53DFD8-713A-4888-9C9B-3E8C3D16D0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5BEEC-838B-48DF-9F28-50CB896B76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604A3EA-E0EB-46A2-A1CE-EEE60D762F2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226E70D-C70F-4AF2-9FCA-413A04072F4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pricing strategy?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592796"/>
            <a:ext cx="5616624" cy="421246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00940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691680" y="3140968"/>
            <a:ext cx="7358114" cy="1214446"/>
          </a:xfrm>
        </p:spPr>
        <p:txBody>
          <a:bodyPr>
            <a:noAutofit/>
          </a:bodyPr>
          <a:lstStyle/>
          <a:p>
            <a:pPr lvl="2"/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Target market</a:t>
            </a:r>
          </a:p>
          <a:p>
            <a:pPr lvl="2"/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Cost</a:t>
            </a:r>
          </a:p>
          <a:p>
            <a:pPr lvl="2"/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The reach of the media</a:t>
            </a:r>
          </a:p>
          <a:p>
            <a:pPr lvl="2"/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The type of product</a:t>
            </a:r>
          </a:p>
          <a:p>
            <a:pPr lvl="2"/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The amount of information to be conveyed</a:t>
            </a:r>
            <a:endParaRPr lang="en-US" sz="28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35795" y="1844824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effectLst/>
                <a:latin typeface="Calibri" pitchFamily="34" charset="0"/>
              </a:rPr>
              <a:t>Choice of media? Depends upon…</a:t>
            </a:r>
            <a:endParaRPr lang="en-US" dirty="0">
              <a:solidFill>
                <a:schemeClr val="bg2">
                  <a:lumMod val="10000"/>
                </a:schemeClr>
              </a:solidFill>
              <a:effectLst/>
              <a:latin typeface="Calibri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57158" y="3500438"/>
            <a:ext cx="8072494" cy="41434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899592" y="1700808"/>
            <a:ext cx="7358114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07504" y="270338"/>
            <a:ext cx="8136904" cy="186251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>
              <a:buFont typeface="Wingdings 3"/>
              <a:buNone/>
            </a:pP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Above the line</a:t>
            </a:r>
          </a:p>
          <a:p>
            <a:pPr lvl="2" algn="ctr">
              <a:buFont typeface="Wingdings 2"/>
              <a:buNone/>
            </a:pP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Advertising, TV, Radio, Cinema, Newspapers, Posters</a:t>
            </a:r>
            <a:endParaRPr lang="en-US" sz="2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69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055839" y="3284984"/>
            <a:ext cx="7358114" cy="1214446"/>
          </a:xfrm>
        </p:spPr>
        <p:txBody>
          <a:bodyPr>
            <a:noAutofit/>
          </a:bodyPr>
          <a:lstStyle/>
          <a:p>
            <a:pPr lvl="2"/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Short term promotions (special offers)</a:t>
            </a:r>
          </a:p>
          <a:p>
            <a:pPr lvl="2"/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B2B promotion </a:t>
            </a:r>
          </a:p>
          <a:p>
            <a:pPr lvl="2"/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Providing information</a:t>
            </a:r>
          </a:p>
          <a:p>
            <a:pPr lvl="2"/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Where personal selling is required</a:t>
            </a:r>
            <a:endParaRPr lang="en-US" sz="28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8400" y="2276872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effectLst/>
                <a:latin typeface="Calibri" pitchFamily="34" charset="0"/>
              </a:rPr>
              <a:t>Typically used for:</a:t>
            </a:r>
            <a:endParaRPr lang="en-US" dirty="0">
              <a:solidFill>
                <a:schemeClr val="bg2">
                  <a:lumMod val="10000"/>
                </a:schemeClr>
              </a:solidFill>
              <a:effectLst/>
              <a:latin typeface="Calibri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57158" y="3500438"/>
            <a:ext cx="8072494" cy="41434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971600" y="476672"/>
            <a:ext cx="7358114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795310" y="198330"/>
            <a:ext cx="7358114" cy="121444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>
              <a:buFont typeface="Wingdings 3"/>
              <a:buNone/>
            </a:pPr>
            <a:endParaRPr lang="en-US" sz="2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39552" y="620688"/>
            <a:ext cx="8072494" cy="41434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Below the line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859536" marR="0" lvl="2" indent="-228600" algn="ctr" defTabSz="914400" rtl="0" eaLnBrk="1" fontAlgn="auto" latinLnBrk="0" hangingPunct="1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tabLst/>
              <a:defRPr/>
            </a:pP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	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Public Relations (PR), merchandising,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sponsorship</a:t>
            </a: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, direct marketing, personal selling, competitions</a:t>
            </a:r>
            <a:endParaRPr kumimoji="0" lang="en-US" sz="2400" b="1" i="0" u="none" strike="noStrike" kern="1200" cap="none" spc="0" normalizeH="0" noProof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384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2008"/>
            <a:ext cx="9084502" cy="6930008"/>
          </a:xfrm>
        </p:spPr>
      </p:pic>
    </p:spTree>
    <p:extLst>
      <p:ext uri="{BB962C8B-B14F-4D97-AF65-F5344CB8AC3E}">
        <p14:creationId xmlns:p14="http://schemas.microsoft.com/office/powerpoint/2010/main" val="36792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en-GB" dirty="0" smtClean="0"/>
              <a:t>Complete Question 2</a:t>
            </a:r>
          </a:p>
          <a:p>
            <a:pPr marL="624078" indent="-514350">
              <a:buFont typeface="+mj-lt"/>
              <a:buAutoNum type="arabicPeriod"/>
            </a:pPr>
            <a:endParaRPr lang="en-GB" dirty="0" smtClean="0"/>
          </a:p>
          <a:p>
            <a:pPr marL="624078" indent="-514350">
              <a:buFont typeface="+mj-lt"/>
              <a:buAutoNum type="arabicPeriod"/>
            </a:pPr>
            <a:r>
              <a:rPr lang="en-GB" dirty="0" smtClean="0"/>
              <a:t>Complete Tutor2u marketing quiz</a:t>
            </a:r>
          </a:p>
          <a:p>
            <a:pPr marL="624078" indent="-514350">
              <a:buFont typeface="+mj-lt"/>
              <a:buAutoNum type="arabicPeriod"/>
            </a:pPr>
            <a:endParaRPr lang="en-GB" dirty="0" smtClean="0"/>
          </a:p>
          <a:p>
            <a:pPr marL="109728" indent="0">
              <a:buNone/>
            </a:pPr>
            <a:r>
              <a:rPr lang="en-GB" b="1" dirty="0" smtClean="0"/>
              <a:t>Extension</a:t>
            </a:r>
            <a:r>
              <a:rPr lang="en-GB" dirty="0" smtClean="0"/>
              <a:t>: Complete homework: Common work 2 (Anna Lever)</a:t>
            </a:r>
          </a:p>
          <a:p>
            <a:pPr marL="109728" indent="0">
              <a:buNone/>
            </a:pPr>
            <a:endParaRPr lang="en-GB" dirty="0"/>
          </a:p>
          <a:p>
            <a:pPr marL="109728" indent="0">
              <a:buNone/>
            </a:pPr>
            <a:r>
              <a:rPr lang="en-GB" dirty="0" smtClean="0"/>
              <a:t>All questions are in the </a:t>
            </a:r>
            <a:r>
              <a:rPr lang="en-GB" smtClean="0"/>
              <a:t>handout provided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Tasks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933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pricing strategy?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453027"/>
            <a:ext cx="4464496" cy="4151981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36988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pricing strategy?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772816"/>
            <a:ext cx="5534243" cy="3727321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75133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pricing strategy?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062" y="1481137"/>
            <a:ext cx="5857875" cy="389572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1575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475" y="1268760"/>
            <a:ext cx="7418933" cy="4104456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91229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Common work 2, see back of handout (Promotion)</a:t>
            </a:r>
          </a:p>
          <a:p>
            <a:endParaRPr lang="en-GB" dirty="0" smtClean="0"/>
          </a:p>
          <a:p>
            <a:r>
              <a:rPr lang="en-GB" dirty="0" smtClean="0"/>
              <a:t>Due 18/03/16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Homework	</a:t>
            </a:r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322842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pPr>
              <a:buNone/>
            </a:pPr>
            <a:endParaRPr lang="en-US" sz="2400" b="1" dirty="0">
              <a:latin typeface="Calibri" pitchFamily="34" charset="0"/>
            </a:endParaRPr>
          </a:p>
          <a:p>
            <a:pPr lvl="1"/>
            <a:r>
              <a:rPr lang="en-US" sz="2800" b="1" dirty="0" smtClean="0">
                <a:latin typeface="Calibri" pitchFamily="34" charset="0"/>
              </a:rPr>
              <a:t>The process of communicating with customers or potential customers</a:t>
            </a:r>
          </a:p>
          <a:p>
            <a:pPr lvl="2"/>
            <a:r>
              <a:rPr lang="en-US" sz="2600" dirty="0" smtClean="0">
                <a:latin typeface="Calibri" pitchFamily="34" charset="0"/>
              </a:rPr>
              <a:t>To provide customers with information</a:t>
            </a:r>
          </a:p>
          <a:p>
            <a:pPr lvl="2"/>
            <a:r>
              <a:rPr lang="en-US" sz="2600" dirty="0" smtClean="0">
                <a:latin typeface="Calibri" pitchFamily="34" charset="0"/>
              </a:rPr>
              <a:t>To increase sales or market share</a:t>
            </a:r>
          </a:p>
          <a:p>
            <a:pPr lvl="2"/>
            <a:r>
              <a:rPr lang="en-US" sz="2600" dirty="0" smtClean="0">
                <a:latin typeface="Calibri" pitchFamily="34" charset="0"/>
              </a:rPr>
              <a:t>To give </a:t>
            </a:r>
            <a:r>
              <a:rPr lang="en-US" sz="2600" smtClean="0">
                <a:latin typeface="Calibri" pitchFamily="34" charset="0"/>
              </a:rPr>
              <a:t>products an </a:t>
            </a:r>
            <a:r>
              <a:rPr lang="en-US" sz="2600" dirty="0" smtClean="0">
                <a:latin typeface="Calibri" pitchFamily="34" charset="0"/>
              </a:rPr>
              <a:t>image</a:t>
            </a:r>
          </a:p>
          <a:p>
            <a:pPr lvl="2"/>
            <a:r>
              <a:rPr lang="en-US" sz="2600" dirty="0" smtClean="0">
                <a:latin typeface="Calibri" pitchFamily="34" charset="0"/>
              </a:rPr>
              <a:t>To establish a corporate image</a:t>
            </a:r>
          </a:p>
          <a:p>
            <a:pPr lvl="2"/>
            <a:r>
              <a:rPr lang="en-US" sz="2600" dirty="0" smtClean="0">
                <a:latin typeface="Calibri" pitchFamily="34" charset="0"/>
              </a:rPr>
              <a:t>To enable long term planning to take place (life cycles)</a:t>
            </a:r>
            <a:endParaRPr lang="en-US" sz="2600" dirty="0">
              <a:latin typeface="Calibri" pitchFamily="34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</a:rPr>
              <a:t>What is promotion?</a:t>
            </a:r>
            <a:endParaRPr lang="en-US" dirty="0">
              <a:solidFill>
                <a:schemeClr val="accent1">
                  <a:lumMod val="50000"/>
                </a:schemeClr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268760"/>
            <a:ext cx="8982604" cy="5301208"/>
          </a:xfrm>
          <a:prstGeom prst="rect">
            <a:avLst/>
          </a:prstGeom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</a:rPr>
              <a:t>Stages of promotion</a:t>
            </a:r>
            <a:endParaRPr lang="en-US" dirty="0">
              <a:solidFill>
                <a:schemeClr val="accent1">
                  <a:lumMod val="75000"/>
                </a:schemeClr>
              </a:solidFill>
              <a:effectLst/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28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052736"/>
            <a:ext cx="8032406" cy="20905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200" b="1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Above the line</a:t>
            </a:r>
          </a:p>
          <a:p>
            <a:pPr algn="ctr">
              <a:buNone/>
            </a:pP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Promotion through independent media which allows a business to reach audience easily</a:t>
            </a:r>
          </a:p>
          <a:p>
            <a:pPr lvl="2" algn="ctr">
              <a:buNone/>
            </a:pP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e.g. advertising, TV, Radio, Cinema, Newspapers, Posters</a:t>
            </a:r>
            <a:endParaRPr lang="en-US" sz="2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effectLst/>
                <a:latin typeface="Calibri" pitchFamily="34" charset="0"/>
              </a:rPr>
              <a:t>Promotion</a:t>
            </a:r>
            <a:endParaRPr lang="en-US" dirty="0">
              <a:solidFill>
                <a:schemeClr val="bg2">
                  <a:lumMod val="10000"/>
                </a:schemeClr>
              </a:solidFill>
              <a:effectLst/>
              <a:latin typeface="Calibri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57158" y="3500438"/>
            <a:ext cx="8072494" cy="41434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Below the line</a:t>
            </a: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Methods over which a business has direct control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859536" marR="0" lvl="2" indent="-228600" algn="ctr" defTabSz="914400" rtl="0" eaLnBrk="1" fontAlgn="auto" latinLnBrk="0" hangingPunct="1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tabLst/>
              <a:defRPr/>
            </a:pP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	e.g. </a:t>
            </a: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P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ublic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Relations (PR), merchandising,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sponsorship</a:t>
            </a: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, direct marketing, personal selling, competitions</a:t>
            </a:r>
            <a:endParaRPr kumimoji="0" lang="en-US" sz="2400" b="1" i="0" u="none" strike="noStrike" kern="1200" cap="none" spc="0" normalizeH="0" noProof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071538" y="3286124"/>
            <a:ext cx="7358114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8774A5-6AEA-48CC-8B78-B7BD28E2905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C5AF948-4B14-4C0D-95D4-0839FFF0AC69}">
  <ds:schemaRefs>
    <ds:schemaRef ds:uri="http://purl.org/dc/elements/1.1/"/>
    <ds:schemaRef ds:uri="http://purl.org/dc/terms/"/>
    <ds:schemaRef ds:uri="http://www.w3.org/XML/1998/namespace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CCDDF15-C3D2-4D5C-9FE4-BD8E1D9133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573</TotalTime>
  <Words>214</Words>
  <Application>Microsoft Office PowerPoint</Application>
  <PresentationFormat>On-screen Show (4:3)</PresentationFormat>
  <Paragraphs>52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What pricing strategy?</vt:lpstr>
      <vt:lpstr>What pricing strategy?</vt:lpstr>
      <vt:lpstr>What pricing strategy?</vt:lpstr>
      <vt:lpstr>What pricing strategy?</vt:lpstr>
      <vt:lpstr>PowerPoint Presentation</vt:lpstr>
      <vt:lpstr>Homework </vt:lpstr>
      <vt:lpstr>What is promotion?</vt:lpstr>
      <vt:lpstr>Stages of promotion</vt:lpstr>
      <vt:lpstr>Promotion</vt:lpstr>
      <vt:lpstr>Choice of media? Depends upon…</vt:lpstr>
      <vt:lpstr>Typically used for:</vt:lpstr>
      <vt:lpstr>PowerPoint Presentation</vt:lpstr>
      <vt:lpstr>PowerPoint Presentation</vt:lpstr>
      <vt:lpstr>Tasks 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4 P’s: PRODUCT</dc:title>
  <dc:creator>ctm</dc:creator>
  <cp:lastModifiedBy>Beverley A Whitlock</cp:lastModifiedBy>
  <cp:revision>38</cp:revision>
  <cp:lastPrinted>2016-03-11T08:30:10Z</cp:lastPrinted>
  <dcterms:created xsi:type="dcterms:W3CDTF">2009-03-16T12:54:52Z</dcterms:created>
  <dcterms:modified xsi:type="dcterms:W3CDTF">2016-03-17T10:04:17Z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