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01" r:id="rId6"/>
    <p:sldId id="273" r:id="rId7"/>
    <p:sldId id="274" r:id="rId8"/>
    <p:sldId id="275" r:id="rId9"/>
    <p:sldId id="276" r:id="rId10"/>
    <p:sldId id="256" r:id="rId11"/>
    <p:sldId id="257" r:id="rId12"/>
    <p:sldId id="258" r:id="rId13"/>
    <p:sldId id="277" r:id="rId14"/>
    <p:sldId id="259" r:id="rId15"/>
    <p:sldId id="265" r:id="rId16"/>
    <p:sldId id="266" r:id="rId17"/>
    <p:sldId id="267" r:id="rId18"/>
    <p:sldId id="268" r:id="rId19"/>
    <p:sldId id="262" r:id="rId20"/>
    <p:sldId id="269" r:id="rId21"/>
    <p:sldId id="278" r:id="rId22"/>
    <p:sldId id="280" r:id="rId23"/>
    <p:sldId id="279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9644-EA34-4900-9BDB-6C3259AB11C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BF106-B1CB-4492-9C6D-EF2506682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43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A8F9C-FB4A-49E3-98FB-B5DBD0854728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EF43-D1F1-49AA-BF88-0821F15A0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1B58F3-4FCF-421F-B82F-64F5E2D9888A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B3AD7-C2A1-42DE-A880-49F8E72F7164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FCCEB2-B80D-4CB7-A833-8D852E45D1B8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5118423"/>
            <a:ext cx="4940903" cy="4849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Read through notes</a:t>
            </a:r>
          </a:p>
        </p:txBody>
      </p:sp>
    </p:spTree>
    <p:extLst>
      <p:ext uri="{BB962C8B-B14F-4D97-AF65-F5344CB8AC3E}">
        <p14:creationId xmlns:p14="http://schemas.microsoft.com/office/powerpoint/2010/main" val="287095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85EAE9-429D-43D5-ACAD-263165C155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14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73F8-3BEB-48F5-8D4A-2812081106B0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F3B3-9D97-40F7-8264-B02A6E625B54}" type="slidenum">
              <a:rPr lang="en-GB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76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7B67-8621-4969-9AE2-A442A1C13B1E}" type="slidenum">
              <a:rPr lang="en-GB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0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DAD0-F61E-4AD9-93E3-F02843E0F0A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8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2CEC-7767-4CA2-989A-E9DB7A4E3040}" type="slidenum">
              <a:rPr lang="en-GB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03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7F82-AF18-479A-9C72-873896EE303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4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2D06-1023-40D7-AABB-FFBD4CB46FF3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7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139D-65A3-4E32-BE10-17C137AD723A}" type="slidenum">
              <a:rPr lang="en-GB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3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6AC0-A21A-4B4B-9E2B-2D3FECEA460D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93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624A-C89E-4F04-9ED7-1C40CD7D3B2F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6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3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EC7-67E0-C54F-9D37-BE9AA1DBCC5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89BB-9328-C04D-A9C2-1E300CBB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extLst/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ADEB35F-55A9-4304-AC4F-5222378652AD}" type="slidenum">
              <a:rPr lang="en-GB" altLang="en-US">
                <a:solidFill>
                  <a:prstClr val="black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oo4vrKKU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ictroi.net/tag/erp-for-distribution/&amp;ei=oIrPVOHhJ8rV7Qabr4HIDg&amp;bvm=bv.85076809,d.ZGU&amp;psig=AFQjCNHeXdhwLX4lhxd4HfEfkSZ2y1B5og&amp;ust=14229739755440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GB" sz="2800" dirty="0"/>
              <a:t>I have a low market share and low market growth. I am a …..?</a:t>
            </a:r>
          </a:p>
          <a:p>
            <a:pPr marL="624078" indent="-514350">
              <a:buFont typeface="+mj-lt"/>
              <a:buAutoNum type="arabicPeriod"/>
            </a:pPr>
            <a:endParaRPr lang="en-GB" sz="2800" dirty="0"/>
          </a:p>
          <a:p>
            <a:pPr marL="624078" indent="-514350">
              <a:buFont typeface="+mj-lt"/>
              <a:buAutoNum type="arabicPeriod"/>
            </a:pPr>
            <a:r>
              <a:rPr lang="en-GB" sz="2800" dirty="0"/>
              <a:t>I have low market share and high market growth. I am a …..?</a:t>
            </a:r>
          </a:p>
          <a:p>
            <a:pPr marL="624078" indent="-514350">
              <a:buFont typeface="+mj-lt"/>
              <a:buAutoNum type="arabicPeriod"/>
            </a:pPr>
            <a:endParaRPr lang="en-GB" sz="2800" dirty="0"/>
          </a:p>
          <a:p>
            <a:pPr marL="624078" indent="-514350">
              <a:buFont typeface="+mj-lt"/>
              <a:buAutoNum type="arabicPeriod"/>
            </a:pPr>
            <a:r>
              <a:rPr lang="en-GB" sz="2800" dirty="0"/>
              <a:t>I have high market share and high market growth. I am a ….?</a:t>
            </a:r>
          </a:p>
          <a:p>
            <a:pPr marL="624078" indent="-514350">
              <a:buFont typeface="+mj-lt"/>
              <a:buAutoNum type="arabicPeriod"/>
            </a:pPr>
            <a:endParaRPr lang="en-GB" sz="2800" dirty="0"/>
          </a:p>
          <a:p>
            <a:pPr marL="624078" indent="-514350">
              <a:buFont typeface="+mj-lt"/>
              <a:buAutoNum type="arabicPeriod"/>
            </a:pPr>
            <a:r>
              <a:rPr lang="en-GB" sz="2800" dirty="0"/>
              <a:t>I have high market share and low market growth. I am a ….?</a:t>
            </a:r>
          </a:p>
          <a:p>
            <a:pPr marL="624078" indent="-514350">
              <a:buFont typeface="+mj-lt"/>
              <a:buAutoNum type="arabicPeriod"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am I? </a:t>
            </a:r>
            <a:r>
              <a:rPr lang="en-GB" sz="2400" dirty="0"/>
              <a:t>(Boston Matrix recap)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57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1436" y="6100964"/>
            <a:ext cx="4982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https://www.youtube.com/watch?v=ALoo4vrKKUw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24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3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3168"/>
            <a:ext cx="82295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800" dirty="0"/>
              <a:t>It can make sense to use a combination of distribution channels</a:t>
            </a:r>
          </a:p>
          <a:p>
            <a:pPr marL="342900" indent="-342900">
              <a:buFont typeface="Arial"/>
              <a:buChar char="•"/>
            </a:pPr>
            <a:endParaRPr lang="en-GB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Apple sets up its own shops in major cities. It also sells through a huge range of retailers and, of course, has an online presence</a:t>
            </a:r>
          </a:p>
          <a:p>
            <a:pPr marL="342900" indent="-342900">
              <a:buFont typeface="Arial"/>
              <a:buChar char="•"/>
            </a:pPr>
            <a:endParaRPr lang="en-GB" sz="2800" dirty="0"/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In adopting such a strategy Apple is maximising as many of the advantages as it can from each distribution channel chosen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E2D6"/>
          </a:solidFill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/>
              <a:t>Multi-channel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4071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66466"/>
            <a:ext cx="8578850" cy="5246687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>
                <a:solidFill>
                  <a:srgbClr val="00B050"/>
                </a:solidFill>
              </a:rPr>
              <a:t>The size of the retailer</a:t>
            </a:r>
            <a:r>
              <a:rPr lang="en-US" altLang="en-US" sz="2200" dirty="0"/>
              <a:t>: </a:t>
            </a:r>
            <a:r>
              <a:rPr lang="en-US" altLang="en-US" sz="1800" dirty="0"/>
              <a:t>large retailers will want to by pass the wholesaler.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2200" dirty="0">
                <a:solidFill>
                  <a:srgbClr val="00B050"/>
                </a:solidFill>
              </a:rPr>
              <a:t>The type of product</a:t>
            </a:r>
            <a:r>
              <a:rPr lang="en-US" altLang="en-US" sz="2200" dirty="0"/>
              <a:t>: </a:t>
            </a:r>
            <a:r>
              <a:rPr lang="en-US" altLang="en-US" sz="1800" dirty="0"/>
              <a:t>perishable products being sent to a limited number of retailers may be better of bypassing wholesaler.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>
                <a:solidFill>
                  <a:srgbClr val="00B050"/>
                </a:solidFill>
              </a:rPr>
              <a:t>Technology</a:t>
            </a:r>
            <a:r>
              <a:rPr lang="en-US" altLang="en-US" sz="2200" dirty="0"/>
              <a:t>: </a:t>
            </a:r>
            <a:r>
              <a:rPr lang="en-US" altLang="en-US" sz="1800" dirty="0"/>
              <a:t>more products being sold on the internet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2200" dirty="0">
                <a:solidFill>
                  <a:srgbClr val="00B050"/>
                </a:solidFill>
              </a:rPr>
              <a:t>The geography of the market</a:t>
            </a:r>
            <a:r>
              <a:rPr lang="en-US" altLang="en-US" sz="2200" dirty="0"/>
              <a:t>: </a:t>
            </a:r>
            <a:r>
              <a:rPr lang="en-US" altLang="en-US" sz="1800" dirty="0"/>
              <a:t>in remote area, less likely to be cost effective for a producer to deliver directly.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>
                <a:solidFill>
                  <a:srgbClr val="00B050"/>
                </a:solidFill>
              </a:rPr>
              <a:t>The complexity of the product</a:t>
            </a:r>
            <a:r>
              <a:rPr lang="en-US" altLang="en-US" sz="2200" dirty="0"/>
              <a:t>: </a:t>
            </a:r>
            <a:r>
              <a:rPr lang="en-US" altLang="en-US" sz="1800" dirty="0"/>
              <a:t>may need direct contact with the producer.</a:t>
            </a:r>
            <a:endParaRPr lang="en-US" altLang="en-US" sz="2200" dirty="0"/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B050"/>
                </a:solidFill>
              </a:rPr>
              <a:t>The degree of control desired by the manufacturer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8475" y="207963"/>
            <a:ext cx="8229600" cy="1143000"/>
          </a:xfrm>
          <a:prstGeom prst="rect">
            <a:avLst/>
          </a:prstGeom>
          <a:solidFill>
            <a:srgbClr val="FFE2D6"/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influencing the method of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5879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16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GB" sz="2400" dirty="0"/>
              <a:t>Use the ‘Chapter 6 – Place’ note at the top of the list in the Marketing – Place section on Godalming Online.</a:t>
            </a:r>
          </a:p>
          <a:p>
            <a:pPr marL="0" indent="0">
              <a:buNone/>
            </a:pPr>
            <a:r>
              <a:rPr lang="en-GB" sz="2400" dirty="0"/>
              <a:t>Use the notes and the lesson slides on Godalming Online to consolidate key information and create a one side of A4 revision sheet which includes</a:t>
            </a:r>
          </a:p>
          <a:p>
            <a:r>
              <a:rPr lang="en-GB" altLang="en-US" sz="2200" dirty="0"/>
              <a:t>What is meant by place</a:t>
            </a:r>
          </a:p>
          <a:p>
            <a:r>
              <a:rPr lang="en-GB" altLang="en-US" sz="2200" dirty="0"/>
              <a:t>The different distribution channels used by businesses and brief benefits / drawbacks of each</a:t>
            </a:r>
          </a:p>
          <a:p>
            <a:r>
              <a:rPr lang="en-GB" altLang="en-US" sz="2200" dirty="0"/>
              <a:t>What is meant by multi channel distribution (with a suitable example to demonstrate)</a:t>
            </a:r>
          </a:p>
          <a:p>
            <a:r>
              <a:rPr lang="en-GB" altLang="en-US" sz="2200" dirty="0"/>
              <a:t>The factors influencing the method of distribution</a:t>
            </a:r>
          </a:p>
          <a:p>
            <a:pPr marL="0" indent="0">
              <a:buNone/>
            </a:pPr>
            <a:r>
              <a:rPr lang="en-GB" altLang="en-US" sz="2200" dirty="0"/>
              <a:t>Information should be laid out in a revisable format, focusing on key information and with images / diagrams to support</a:t>
            </a:r>
          </a:p>
          <a:p>
            <a:pPr marL="0" indent="0">
              <a:buNone/>
            </a:pPr>
            <a:r>
              <a:rPr lang="en-GB" sz="2400" dirty="0"/>
              <a:t>You can create electronically or hand written.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2. Fully answer the Sigma 3 place questions a (</a:t>
            </a:r>
            <a:r>
              <a:rPr lang="en-GB" sz="2400" dirty="0" err="1"/>
              <a:t>i</a:t>
            </a:r>
            <a:r>
              <a:rPr lang="en-GB" sz="2400" dirty="0"/>
              <a:t>) and a(ii) using correct exam technique (on Godalming Online)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8475" y="207963"/>
            <a:ext cx="8229600" cy="1143000"/>
          </a:xfrm>
          <a:prstGeom prst="rect">
            <a:avLst/>
          </a:prstGeom>
          <a:solidFill>
            <a:srgbClr val="FFE2D6"/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04652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‘Businesses without an internet sales presence are doomed to failure’</a:t>
            </a:r>
          </a:p>
          <a:p>
            <a:endParaRPr lang="en-GB" altLang="en-US" dirty="0"/>
          </a:p>
          <a:p>
            <a:r>
              <a:rPr lang="en-GB" altLang="en-US" dirty="0"/>
              <a:t>Do you agree with this statement? Why / why not?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Plenary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8475" y="207963"/>
            <a:ext cx="8229600" cy="1143000"/>
          </a:xfrm>
          <a:prstGeom prst="rect">
            <a:avLst/>
          </a:prstGeom>
          <a:solidFill>
            <a:srgbClr val="FFE2D6"/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144522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1877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Business Functions: Marketing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11638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 dirty="0"/>
              <a:t>Using the marketing mix: </a:t>
            </a:r>
            <a:br>
              <a:rPr lang="en-US" altLang="en-US" dirty="0"/>
            </a:br>
            <a:r>
              <a:rPr lang="en-US" altLang="en-US" dirty="0"/>
              <a:t>Place</a:t>
            </a:r>
          </a:p>
        </p:txBody>
      </p:sp>
      <p:pic>
        <p:nvPicPr>
          <p:cNvPr id="11268" name="Picture 7" descr="http://ictroi.net/wp-content/uploads/2014/09/Requirements-of-ERP-solution-for-Wholesale-Distribution-Logistic-Service-Provider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81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200" b="1" dirty="0"/>
              <a:t>Explain </a:t>
            </a:r>
            <a:r>
              <a:rPr lang="en-GB" altLang="en-US" sz="2200" dirty="0"/>
              <a:t>what is meant by place</a:t>
            </a:r>
          </a:p>
          <a:p>
            <a:endParaRPr lang="en-GB" altLang="en-US" sz="2200" dirty="0"/>
          </a:p>
          <a:p>
            <a:r>
              <a:rPr lang="en-GB" altLang="en-US" sz="2200" b="1" dirty="0"/>
              <a:t>Explain</a:t>
            </a:r>
            <a:r>
              <a:rPr lang="en-GB" altLang="en-US" sz="2200" dirty="0"/>
              <a:t> the different distribution channels used by businesses</a:t>
            </a:r>
          </a:p>
          <a:p>
            <a:endParaRPr lang="en-GB" altLang="en-US" sz="2200" dirty="0"/>
          </a:p>
          <a:p>
            <a:r>
              <a:rPr lang="en-GB" altLang="en-US" sz="2200" b="1" dirty="0"/>
              <a:t>Explain</a:t>
            </a:r>
            <a:r>
              <a:rPr lang="en-GB" altLang="en-US" sz="2200" dirty="0"/>
              <a:t> what is meant by multi channel distribution</a:t>
            </a:r>
          </a:p>
          <a:p>
            <a:endParaRPr lang="en-GB" altLang="en-US" sz="2200" dirty="0"/>
          </a:p>
          <a:p>
            <a:r>
              <a:rPr lang="en-GB" altLang="en-US" sz="2200" b="1" dirty="0"/>
              <a:t>Explain</a:t>
            </a:r>
            <a:r>
              <a:rPr lang="en-GB" altLang="en-US" sz="2200" dirty="0"/>
              <a:t> the importance for a business of selecting the most appropriate distribution channel/s</a:t>
            </a:r>
          </a:p>
          <a:p>
            <a:endParaRPr lang="en-GB" altLang="en-US" sz="2200" dirty="0"/>
          </a:p>
          <a:p>
            <a:r>
              <a:rPr lang="en-GB" altLang="en-US" sz="2200" b="1" dirty="0"/>
              <a:t>Evaluate</a:t>
            </a:r>
            <a:r>
              <a:rPr lang="en-GB" altLang="en-US" sz="2200" dirty="0"/>
              <a:t> the impact of selecting the right distribution channel/s on a business and its stakeholders</a:t>
            </a:r>
          </a:p>
          <a:p>
            <a:endParaRPr lang="en-GB" altLang="en-US" sz="2200" dirty="0"/>
          </a:p>
          <a:p>
            <a:endParaRPr lang="en-GB" alt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80993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50825" y="1557338"/>
            <a:ext cx="8697913" cy="2879725"/>
          </a:xfrm>
        </p:spPr>
        <p:txBody>
          <a:bodyPr>
            <a:noAutofit/>
          </a:bodyPr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GB" altLang="en-US" sz="2400" dirty="0"/>
              <a:t>Definition:</a:t>
            </a:r>
          </a:p>
          <a:p>
            <a:pPr>
              <a:defRPr/>
            </a:pPr>
            <a:r>
              <a:rPr lang="en-GB" sz="2400" i="1" dirty="0"/>
              <a:t>To make products available in the </a:t>
            </a:r>
            <a:r>
              <a:rPr lang="en-GB" sz="2400" i="1" dirty="0">
                <a:solidFill>
                  <a:srgbClr val="00B050"/>
                </a:solidFill>
              </a:rPr>
              <a:t>right place</a:t>
            </a:r>
            <a:r>
              <a:rPr lang="en-GB" sz="2400" i="1" dirty="0"/>
              <a:t> at the </a:t>
            </a:r>
            <a:r>
              <a:rPr lang="en-GB" sz="2400" i="1" dirty="0">
                <a:solidFill>
                  <a:srgbClr val="00B050"/>
                </a:solidFill>
              </a:rPr>
              <a:t>right time </a:t>
            </a:r>
            <a:r>
              <a:rPr lang="en-GB" sz="2400" i="1" dirty="0"/>
              <a:t>in the </a:t>
            </a:r>
            <a:r>
              <a:rPr lang="en-GB" sz="2400" i="1" dirty="0">
                <a:solidFill>
                  <a:srgbClr val="00B050"/>
                </a:solidFill>
              </a:rPr>
              <a:t>right quantities</a:t>
            </a:r>
          </a:p>
          <a:p>
            <a:pPr>
              <a:defRPr/>
            </a:pPr>
            <a:endParaRPr lang="en-GB" sz="24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GB" sz="2400" dirty="0"/>
              <a:t>Where shall we sell our products?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What methods shall we use to distribute the goods to the final consumer?</a:t>
            </a:r>
          </a:p>
          <a:p>
            <a:pPr>
              <a:defRPr/>
            </a:pPr>
            <a:endParaRPr lang="en-GB" sz="24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GB" sz="1800" dirty="0"/>
              <a:t>In some instances, place is obvious, in others more complex – i.e. when trying to achieve an image or develop a brand.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sz="2400" i="1" dirty="0">
              <a:solidFill>
                <a:srgbClr val="00B050"/>
              </a:solidFill>
            </a:endParaRP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sz="2400" i="1" dirty="0">
              <a:solidFill>
                <a:srgbClr val="00B050"/>
              </a:solidFill>
            </a:endParaRP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Marketing Mix - Place</a:t>
            </a:r>
          </a:p>
        </p:txBody>
      </p:sp>
    </p:spTree>
    <p:extLst>
      <p:ext uri="{BB962C8B-B14F-4D97-AF65-F5344CB8AC3E}">
        <p14:creationId xmlns:p14="http://schemas.microsoft.com/office/powerpoint/2010/main" val="342606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Goods and services must be accessible.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Place can also be used to establish brand identity.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Some goods are now distributed through a wider range of outlets than ever before = high level of consumption. 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/>
              <a:t>Place can be fought for and existing distribution channels protected. Manufacturers will give retailers discounts if their brand is given price of place on supermarket shelves.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/>
              </a:rPr>
              <a:t>Why place is important</a:t>
            </a:r>
          </a:p>
        </p:txBody>
      </p:sp>
    </p:spTree>
    <p:extLst>
      <p:ext uri="{BB962C8B-B14F-4D97-AF65-F5344CB8AC3E}">
        <p14:creationId xmlns:p14="http://schemas.microsoft.com/office/powerpoint/2010/main" val="375707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250825" y="1222375"/>
            <a:ext cx="8697913" cy="4525963"/>
          </a:xfrm>
        </p:spPr>
        <p:txBody>
          <a:bodyPr/>
          <a:lstStyle/>
          <a:p>
            <a:pPr marL="107950" indent="0">
              <a:buFont typeface="Wingdings 3" panose="05040102010807070707" pitchFamily="18" charset="2"/>
              <a:buNone/>
            </a:pPr>
            <a:r>
              <a:rPr lang="en-GB" altLang="en-US" sz="2000"/>
              <a:t>Distribution channels: Channels or routes through which a product passes in moving the producer to the consumer.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GB" altLang="en-US" sz="1800" b="1" i="1">
                <a:solidFill>
                  <a:srgbClr val="00B050"/>
                </a:solidFill>
              </a:rPr>
              <a:t>DISTRIBUTION CHANNELS IN CONSUMER MARKETS </a:t>
            </a:r>
            <a:r>
              <a:rPr lang="en-GB" altLang="en-US" sz="1800"/>
              <a:t>are constantly evolving in response to technology, competition, consumer tastes and government legislation.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en-GB" altLang="en-US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Methods of distribution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27338"/>
            <a:ext cx="283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6694488" y="2636838"/>
            <a:ext cx="2270125" cy="1114425"/>
          </a:xfrm>
          <a:prstGeom prst="borderCallout1">
            <a:avLst>
              <a:gd name="adj1" fmla="val 1234"/>
              <a:gd name="adj2" fmla="val 504"/>
              <a:gd name="adj3" fmla="val 46658"/>
              <a:gd name="adj4" fmla="val -25401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 producer (manufacturer) provides the good or service.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107950" y="3141663"/>
            <a:ext cx="2574925" cy="2808287"/>
          </a:xfrm>
          <a:prstGeom prst="borderCallout1">
            <a:avLst>
              <a:gd name="adj1" fmla="val 54"/>
              <a:gd name="adj2" fmla="val 98992"/>
              <a:gd name="adj3" fmla="val 21910"/>
              <a:gd name="adj4" fmla="val 133165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 wholesaler</a:t>
            </a:r>
            <a:r>
              <a:rPr lang="en-GB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eaLnBrk="1" hangingPunct="1">
              <a:defRPr/>
            </a:pPr>
            <a:r>
              <a:rPr lang="en-GB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Traditionally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 wholesaler provides a service to the producer by storing bulk shipments, taking the risk of selling onwards and providing cash flow. 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And provides to the retailer the service of storing, bulk breaking and mixing products ready for “on demand” delivery.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2649538" y="4808538"/>
            <a:ext cx="3765550" cy="1887537"/>
          </a:xfrm>
          <a:prstGeom prst="borderCallout1">
            <a:avLst>
              <a:gd name="adj1" fmla="val 1014"/>
              <a:gd name="adj2" fmla="val 57587"/>
              <a:gd name="adj3" fmla="val -24768"/>
              <a:gd name="adj4" fmla="val 57025"/>
            </a:avLst>
          </a:prstGeom>
          <a:solidFill>
            <a:schemeClr val="bg1"/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Manufacturer to retailer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 The retailer, when very large (e.g. supermarkets) can provide to the producer the services of the wholesaler &amp; therefore cut them out (e.g.</a:t>
            </a:r>
            <a:r>
              <a:rPr lang="en-GB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 Modern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).  In addition, retailers provide to customers some or all of the following services; convenience, advice, financial assistance &amp; after sales support .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6462713" y="3960813"/>
            <a:ext cx="2733675" cy="2735262"/>
          </a:xfrm>
          <a:prstGeom prst="borderCallout1">
            <a:avLst>
              <a:gd name="adj1" fmla="val -422"/>
              <a:gd name="adj2" fmla="val -283"/>
              <a:gd name="adj3" fmla="val -10769"/>
              <a:gd name="adj4" fmla="val -16266"/>
            </a:avLst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Direct Selling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eaLnBrk="1" hangingPunct="1">
              <a:defRPr/>
            </a:pP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Consumers are the individuals (or businesses) that purchase the finished product for their own use.  </a:t>
            </a:r>
            <a:b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The distribution channel must meet their needs and lifestyles.  </a:t>
            </a:r>
            <a:b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As  consumers have less leisure time, convenience has become more important (e.g. </a:t>
            </a:r>
            <a:r>
              <a:rPr lang="en-GB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Direct channels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50842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EB0ADA-16D2-44BB-83F2-F7A4E9F82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339B2-EB57-422A-8CB7-C09B08CCE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30884-77CA-4305-93E6-74C4354A8FF8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850</Words>
  <Application>Microsoft Office PowerPoint</Application>
  <PresentationFormat>On-screen Show (4:3)</PresentationFormat>
  <Paragraphs>98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Lucida Sans Unicode</vt:lpstr>
      <vt:lpstr>Verdana</vt:lpstr>
      <vt:lpstr>Wingdings 2</vt:lpstr>
      <vt:lpstr>Wingdings 3</vt:lpstr>
      <vt:lpstr>Office Theme</vt:lpstr>
      <vt:lpstr>Concourse</vt:lpstr>
      <vt:lpstr>What am I? (Boston Matrix recap)</vt:lpstr>
      <vt:lpstr>Business Functions: Marketing</vt:lpstr>
      <vt:lpstr>Learning Objectives</vt:lpstr>
      <vt:lpstr>Marketing Mix - Place</vt:lpstr>
      <vt:lpstr>Why place is important</vt:lpstr>
      <vt:lpstr>PowerPoint Presentation</vt:lpstr>
      <vt:lpstr>PowerPoint Presentation</vt:lpstr>
      <vt:lpstr>PowerPoint Presentation</vt:lpstr>
      <vt:lpstr>Methods of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Multi-channel distribution</vt:lpstr>
      <vt:lpstr>PowerPoint Presentation</vt:lpstr>
      <vt:lpstr>PowerPoint Presentation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Dyson</dc:creator>
  <cp:lastModifiedBy>Rebecca Crumpton</cp:lastModifiedBy>
  <cp:revision>27</cp:revision>
  <cp:lastPrinted>2017-01-12T11:52:51Z</cp:lastPrinted>
  <dcterms:created xsi:type="dcterms:W3CDTF">2016-03-16T18:41:25Z</dcterms:created>
  <dcterms:modified xsi:type="dcterms:W3CDTF">2021-01-18T16:56:18Z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