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4"/>
    <p:sldMasterId id="2147483734" r:id="rId5"/>
  </p:sldMasterIdLst>
  <p:notesMasterIdLst>
    <p:notesMasterId r:id="rId26"/>
  </p:notesMasterIdLst>
  <p:handoutMasterIdLst>
    <p:handoutMasterId r:id="rId27"/>
  </p:handoutMasterIdLst>
  <p:sldIdLst>
    <p:sldId id="270" r:id="rId6"/>
    <p:sldId id="256" r:id="rId7"/>
    <p:sldId id="267" r:id="rId8"/>
    <p:sldId id="261" r:id="rId9"/>
    <p:sldId id="262" r:id="rId10"/>
    <p:sldId id="264" r:id="rId11"/>
    <p:sldId id="263" r:id="rId12"/>
    <p:sldId id="268" r:id="rId13"/>
    <p:sldId id="269" r:id="rId14"/>
    <p:sldId id="265" r:id="rId15"/>
    <p:sldId id="259" r:id="rId16"/>
    <p:sldId id="266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491" autoAdjust="0"/>
  </p:normalViewPr>
  <p:slideViewPr>
    <p:cSldViewPr snapToGrid="0">
      <p:cViewPr varScale="1">
        <p:scale>
          <a:sx n="76" d="100"/>
          <a:sy n="76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EB864-B6D5-41B3-AE10-7A6EF6325946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EB2AE-FD54-42F8-BFEA-536793E1D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580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C192-BE64-4B2B-AA9B-E156194C4748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BD5-C922-4D57-BA21-4A98BA5BD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point</a:t>
            </a:r>
            <a:r>
              <a:rPr lang="en-GB" baseline="0" dirty="0" smtClean="0"/>
              <a:t> – in pairs - give each a bullet point. Students need to think of a business for each context and identify and explain how their marketing mix will differ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https://www.youtube.com/watch?v=l_Ei7CxXwuo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9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4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70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pairs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1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3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https://www.youtube.com/watch?v=JKIAOZZritk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1A8D-255A-4DCC-B9B9-0983DEC36A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0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5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4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Videos to demonstrate same</a:t>
            </a:r>
            <a:r>
              <a:rPr lang="en-GB" baseline="0" dirty="0" smtClean="0"/>
              <a:t> advertising in different countries</a:t>
            </a:r>
          </a:p>
          <a:p>
            <a:r>
              <a:rPr lang="en-GB" baseline="0" dirty="0" smtClean="0"/>
              <a:t>Apple - https://www.youtube.com/watch?v=MoE9XxXUatA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Coca Cola – link takes you to page where can play the different versions from around the world (same ad apart from the opening child)</a:t>
            </a:r>
          </a:p>
          <a:p>
            <a:r>
              <a:rPr lang="en-GB" baseline="0" dirty="0" smtClean="0"/>
              <a:t>https://www.youtube.com/results?q=coca+cola+tomorrow%27s+people+around+the+world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Individual</a:t>
            </a:r>
            <a:r>
              <a:rPr lang="en-GB" baseline="0" dirty="0" smtClean="0"/>
              <a:t> task – then put in pairs to compare their answers /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 should come up with examples of businesses who use this type of</a:t>
            </a:r>
            <a:r>
              <a:rPr lang="en-GB" baseline="0" dirty="0" smtClean="0"/>
              <a:t> technology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1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7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3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0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2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5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7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5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E9XxXUa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results?q=coca+cola+tomorrow's+people+around+the+world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_Ei7CxXwu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IAOZZrit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 txBox="1">
            <a:spLocks/>
          </p:cNvSpPr>
          <p:nvPr/>
        </p:nvSpPr>
        <p:spPr>
          <a:xfrm>
            <a:off x="539750" y="412750"/>
            <a:ext cx="10763250" cy="591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TR = selling price x quantity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Profit = TR – TC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FC &amp; VC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FC = Salaries &amp; Rent                                                                                     VC = Raw materials &amp; Commission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Contribution = selling price – VC (per unit)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BE = FC / contribution per unit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Net cash flow = cash inflows (income) – cash outflows (expenditure)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Outflows = Salaries &amp; Interest on loan                                                                      Inflows = Cash sales &amp; Bank loan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Income, Expenditure, Profit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r>
              <a:rPr lang="en-GB" altLang="en-US" dirty="0" smtClean="0"/>
              <a:t>Net Profit = (net profit/sales revenue) x 100</a:t>
            </a:r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GB" altLang="en-US" sz="3200" dirty="0" smtClean="0"/>
          </a:p>
          <a:p>
            <a:pPr marL="457200" indent="-457200">
              <a:buFont typeface="Calibri" panose="020F0502020204030204" pitchFamily="34" charset="0"/>
              <a:buAutoNum type="arabicPeriod"/>
            </a:pPr>
            <a:endParaRPr lang="en-GB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1049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794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solidFill>
                  <a:srgbClr val="7030A0"/>
                </a:solidFill>
                <a:latin typeface="+mn-lt"/>
              </a:rPr>
              <a:t>Understand the importance of global marketing and global brands</a:t>
            </a: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8" y="2654300"/>
            <a:ext cx="4989512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61" y="2654300"/>
            <a:ext cx="5964209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1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54" y="857250"/>
            <a:ext cx="9104313" cy="93768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Activity - evaluate </a:t>
            </a:r>
            <a:r>
              <a:rPr lang="en-GB" b="1" u="sng" dirty="0">
                <a:solidFill>
                  <a:srgbClr val="7030A0"/>
                </a:solidFill>
                <a:latin typeface="+mn-lt"/>
              </a:rPr>
              <a:t>the marketing mix in different contexts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54" y="2286000"/>
            <a:ext cx="11075146" cy="3810000"/>
          </a:xfrm>
        </p:spPr>
        <p:txBody>
          <a:bodyPr>
            <a:noAutofit/>
          </a:bodyPr>
          <a:lstStyle/>
          <a:p>
            <a:r>
              <a:rPr lang="en-GB" dirty="0" smtClean="0"/>
              <a:t>Identify a global brand.</a:t>
            </a:r>
          </a:p>
          <a:p>
            <a:endParaRPr lang="en-GB" dirty="0"/>
          </a:p>
          <a:p>
            <a:r>
              <a:rPr lang="en-GB" dirty="0" smtClean="0"/>
              <a:t>Analyse how their marketing varies from one country to another (relate specifically to the 4Ps in the marketing mix)</a:t>
            </a:r>
          </a:p>
          <a:p>
            <a:endParaRPr lang="en-GB" dirty="0"/>
          </a:p>
          <a:p>
            <a:r>
              <a:rPr lang="en-GB" dirty="0" smtClean="0"/>
              <a:t>Explain the reasons for this.</a:t>
            </a:r>
          </a:p>
          <a:p>
            <a:endParaRPr lang="en-GB" dirty="0"/>
          </a:p>
          <a:p>
            <a:r>
              <a:rPr lang="en-GB" dirty="0" smtClean="0"/>
              <a:t>Investigate the problems the business is likely to have when involved in </a:t>
            </a:r>
            <a:r>
              <a:rPr lang="en-GB" b="1" dirty="0" smtClean="0"/>
              <a:t>global marketing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6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Plenary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27" y="2322513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might the marketing mix be adapted to meet the different needs of consumers in the global marketplace?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0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/>
              <a:t>New technology and marketing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0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3791"/>
          <a:stretch/>
        </p:blipFill>
        <p:spPr>
          <a:xfrm>
            <a:off x="0" y="-152399"/>
            <a:ext cx="6665255" cy="4940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084" y="4515977"/>
            <a:ext cx="6912516" cy="23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6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Explain how new technology is used in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000"/>
            <a:ext cx="11214100" cy="4127500"/>
          </a:xfrm>
        </p:spPr>
        <p:txBody>
          <a:bodyPr>
            <a:noAutofit/>
          </a:bodyPr>
          <a:lstStyle/>
          <a:p>
            <a:r>
              <a:rPr lang="en-GB" sz="3200" dirty="0" smtClean="0"/>
              <a:t>Each of the 4 Ps has to change and evolve to meet the demands of this new method (i.e. the internet) of reaching customers.</a:t>
            </a:r>
          </a:p>
          <a:p>
            <a:endParaRPr lang="en-GB" sz="3200" dirty="0"/>
          </a:p>
          <a:p>
            <a:r>
              <a:rPr lang="en-GB" sz="3200" dirty="0" smtClean="0"/>
              <a:t>Clicks and bricks</a:t>
            </a:r>
          </a:p>
          <a:p>
            <a:r>
              <a:rPr lang="en-GB" sz="3200" dirty="0" smtClean="0"/>
              <a:t>Social media</a:t>
            </a:r>
          </a:p>
          <a:p>
            <a:r>
              <a:rPr lang="en-GB" sz="3200" dirty="0" smtClean="0"/>
              <a:t>M-commerce</a:t>
            </a:r>
          </a:p>
          <a:p>
            <a:r>
              <a:rPr lang="en-GB" sz="3200" dirty="0" smtClean="0"/>
              <a:t>E-tailing</a:t>
            </a:r>
          </a:p>
          <a:p>
            <a:r>
              <a:rPr lang="en-GB" sz="3200" dirty="0" smtClean="0"/>
              <a:t>Pricing and the internet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946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M-commerce / Mobile Marketing</a:t>
            </a:r>
            <a:endParaRPr lang="en-GB" b="1" u="sng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12" y="2284412"/>
            <a:ext cx="62769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125"/>
            <a:ext cx="114554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/>
              <a:t>Explain the impacts of new technology on existing businesses such as high street retailers.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3900"/>
            <a:ext cx="10553700" cy="41275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I</a:t>
            </a:r>
            <a:r>
              <a:rPr lang="en-GB" dirty="0" smtClean="0"/>
              <a:t>dentify </a:t>
            </a:r>
            <a:r>
              <a:rPr lang="en-GB" dirty="0" smtClean="0"/>
              <a:t>the benefits and drawbacks of new technology on a retail fashion business (e.g. Superdry, New Look) or a supermarket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37501"/>
              </p:ext>
            </p:extLst>
          </p:nvPr>
        </p:nvGraphicFramePr>
        <p:xfrm>
          <a:off x="508000" y="3263899"/>
          <a:ext cx="11176000" cy="340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0"/>
                <a:gridCol w="5588000"/>
              </a:tblGrid>
              <a:tr h="49746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Advantages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Disadvantages</a:t>
                      </a:r>
                      <a:endParaRPr lang="en-GB" sz="2400" dirty="0"/>
                    </a:p>
                  </a:txBody>
                  <a:tcPr/>
                </a:tc>
              </a:tr>
              <a:tr h="85864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Can reach a global</a:t>
                      </a:r>
                      <a:r>
                        <a:rPr lang="en-GB" sz="2400" baseline="0" dirty="0" smtClean="0"/>
                        <a:t> market (even if only a small business)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Fierce</a:t>
                      </a:r>
                      <a:r>
                        <a:rPr lang="en-GB" sz="2400" baseline="0" dirty="0" smtClean="0"/>
                        <a:t> competition</a:t>
                      </a:r>
                      <a:endParaRPr lang="en-GB" sz="2400" dirty="0"/>
                    </a:p>
                  </a:txBody>
                  <a:tcPr/>
                </a:tc>
              </a:tr>
              <a:tr h="85864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Reduce costs by</a:t>
                      </a:r>
                      <a:r>
                        <a:rPr lang="en-GB" sz="2400" baseline="0" dirty="0" smtClean="0"/>
                        <a:t> not having to be close to consumers (may close stores or locate stores in cheaper areas)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Dependent</a:t>
                      </a:r>
                      <a:r>
                        <a:rPr lang="en-GB" sz="2400" baseline="0" dirty="0" smtClean="0"/>
                        <a:t> on efficient delivery services</a:t>
                      </a:r>
                      <a:endParaRPr lang="en-GB" sz="2400" dirty="0"/>
                    </a:p>
                  </a:txBody>
                  <a:tcPr/>
                </a:tc>
              </a:tr>
              <a:tr h="858644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Longer opening hours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Costs</a:t>
                      </a:r>
                      <a:r>
                        <a:rPr lang="en-GB" sz="2400" baseline="0" dirty="0" smtClean="0"/>
                        <a:t> of ensuring the site is safe for consumers to use and data is protected.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04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365125"/>
            <a:ext cx="10985500" cy="1325563"/>
          </a:xfrm>
        </p:spPr>
        <p:txBody>
          <a:bodyPr>
            <a:normAutofit/>
          </a:bodyPr>
          <a:lstStyle/>
          <a:p>
            <a:r>
              <a:rPr lang="en-GB" sz="4000" b="1" u="sng" dirty="0" smtClean="0"/>
              <a:t>The impact of new technology on the marketing mix</a:t>
            </a:r>
            <a:endParaRPr lang="en-GB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879600"/>
            <a:ext cx="10553700" cy="41275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Businesses involved in e-tailing or using new technology need to consider the impact on their marketing mix.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05105"/>
              </p:ext>
            </p:extLst>
          </p:nvPr>
        </p:nvGraphicFramePr>
        <p:xfrm>
          <a:off x="698496" y="3143673"/>
          <a:ext cx="1057910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102"/>
                <a:gridCol w="2819400"/>
                <a:gridCol w="3225800"/>
                <a:gridCol w="3098802"/>
              </a:tblGrid>
              <a:tr h="410634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Product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Price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Promotion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Place</a:t>
                      </a:r>
                      <a:endParaRPr lang="en-GB" sz="2800" dirty="0"/>
                    </a:p>
                  </a:txBody>
                  <a:tcPr/>
                </a:tc>
              </a:tr>
              <a:tr h="83537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USP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Competitive</a:t>
                      </a:r>
                      <a:r>
                        <a:rPr lang="en-GB" sz="2800" baseline="0" dirty="0" smtClean="0"/>
                        <a:t> pricing</a:t>
                      </a:r>
                    </a:p>
                    <a:p>
                      <a:r>
                        <a:rPr lang="en-GB" sz="2800" baseline="0" dirty="0" smtClean="0"/>
                        <a:t>Skimming/penetration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Will</a:t>
                      </a:r>
                      <a:r>
                        <a:rPr lang="en-GB" sz="2800" baseline="0" dirty="0" smtClean="0"/>
                        <a:t> revolve around use of the internet (e.g. email alerts, cookies </a:t>
                      </a:r>
                      <a:r>
                        <a:rPr lang="en-GB" sz="2800" baseline="0" dirty="0" err="1" smtClean="0"/>
                        <a:t>etc</a:t>
                      </a:r>
                      <a:r>
                        <a:rPr lang="en-GB" sz="2800" baseline="0" dirty="0" smtClean="0"/>
                        <a:t>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More choice.</a:t>
                      </a:r>
                    </a:p>
                    <a:p>
                      <a:r>
                        <a:rPr lang="en-GB" sz="2800" dirty="0" smtClean="0"/>
                        <a:t>There may be no need for the business to close</a:t>
                      </a:r>
                      <a:r>
                        <a:rPr lang="en-GB" sz="2800" baseline="0" dirty="0" smtClean="0"/>
                        <a:t> to it’s customers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6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54" y="431800"/>
            <a:ext cx="10668746" cy="1363132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/>
              <a:t>Activity – Evaluate the impact of new technology on the marketing activities of a business and its stakeholders</a:t>
            </a:r>
            <a:r>
              <a:rPr lang="en-GB" sz="3600" u="sng" dirty="0"/>
              <a:t/>
            </a:r>
            <a:br>
              <a:rPr lang="en-GB" sz="3600" u="sng" dirty="0"/>
            </a:b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11480800" cy="4775200"/>
          </a:xfrm>
        </p:spPr>
        <p:txBody>
          <a:bodyPr>
            <a:noAutofit/>
          </a:bodyPr>
          <a:lstStyle/>
          <a:p>
            <a:r>
              <a:rPr lang="en-GB" sz="2400" dirty="0" smtClean="0"/>
              <a:t>Carry out research online to find out what new technology is available to small and large scale businesses to help them market their products and services. </a:t>
            </a:r>
            <a:endParaRPr lang="en-GB" sz="2400" dirty="0"/>
          </a:p>
          <a:p>
            <a:r>
              <a:rPr lang="en-GB" sz="2400" dirty="0" smtClean="0"/>
              <a:t>Write up your findings and relate to a specific small / large business.</a:t>
            </a:r>
          </a:p>
          <a:p>
            <a:pPr algn="r"/>
            <a:r>
              <a:rPr lang="en-GB" sz="2400" dirty="0" smtClean="0"/>
              <a:t>15 minutes</a:t>
            </a:r>
          </a:p>
          <a:p>
            <a:pPr algn="r"/>
            <a:endParaRPr lang="en-GB" sz="2400" dirty="0"/>
          </a:p>
          <a:p>
            <a:r>
              <a:rPr lang="en-GB" sz="2400" dirty="0" smtClean="0"/>
              <a:t>Choose a business and investigate how new technology helps their marketing effort. 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Evaluate the impact(e.g. better targeting, costs savings, greater impact, improved access to potential consumer)</a:t>
            </a:r>
          </a:p>
          <a:p>
            <a:pPr algn="r"/>
            <a:r>
              <a:rPr lang="en-GB" sz="2400" dirty="0" smtClean="0"/>
              <a:t>30 minutes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783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4615" y="2833688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+mn-lt"/>
              </a:rPr>
              <a:t>Decisions about the marketing </a:t>
            </a:r>
            <a:r>
              <a:rPr lang="en-GB" sz="8800" b="1" dirty="0" smtClean="0">
                <a:latin typeface="+mn-lt"/>
              </a:rPr>
              <a:t>mix &amp; new technology </a:t>
            </a:r>
            <a:endParaRPr lang="en-GB" sz="8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Plenary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54" y="2451100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Explain the impact of new technology on the marketing mix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0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The marketing </a:t>
            </a:r>
            <a:r>
              <a:rPr lang="en-GB" b="1" u="sng" dirty="0">
                <a:solidFill>
                  <a:srgbClr val="7030A0"/>
                </a:solidFill>
                <a:latin typeface="+mn-lt"/>
              </a:rPr>
              <a:t>mix will differ in different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2425700"/>
            <a:ext cx="10963276" cy="3946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L</a:t>
            </a:r>
            <a:r>
              <a:rPr lang="en-GB" sz="3200" b="1" dirty="0" smtClean="0"/>
              <a:t>ocal vs national vs global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Perfect competition vs monopolistic competition vs oligopoly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Goods vs services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Niche vs mass markets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B2B vs B2C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54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9450"/>
            <a:ext cx="11234738" cy="13255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7030A0"/>
                </a:solidFill>
                <a:latin typeface="+mn-lt"/>
              </a:rPr>
              <a:t>The importance </a:t>
            </a:r>
            <a:r>
              <a:rPr lang="en-GB" u="sng" dirty="0">
                <a:solidFill>
                  <a:srgbClr val="7030A0"/>
                </a:solidFill>
                <a:latin typeface="+mn-lt"/>
              </a:rPr>
              <a:t>of </a:t>
            </a:r>
            <a:r>
              <a:rPr lang="en-GB" b="1" u="sng" dirty="0">
                <a:solidFill>
                  <a:srgbClr val="7030A0"/>
                </a:solidFill>
                <a:latin typeface="+mn-lt"/>
              </a:rPr>
              <a:t>global marketing </a:t>
            </a:r>
            <a:r>
              <a:rPr lang="en-GB" u="sng" dirty="0">
                <a:solidFill>
                  <a:srgbClr val="7030A0"/>
                </a:solidFill>
                <a:latin typeface="+mn-lt"/>
              </a:rPr>
              <a:t>and </a:t>
            </a:r>
            <a:r>
              <a:rPr lang="en-GB" b="1" u="sng" dirty="0">
                <a:solidFill>
                  <a:srgbClr val="7030A0"/>
                </a:solidFill>
                <a:latin typeface="+mn-lt"/>
              </a:rPr>
              <a:t>global brands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54" y="2374900"/>
            <a:ext cx="11138646" cy="4483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Brand = name</a:t>
            </a:r>
            <a:r>
              <a:rPr lang="en-GB" dirty="0"/>
              <a:t>, term, sign, symbol, design or any other feature that allows </a:t>
            </a:r>
            <a:r>
              <a:rPr lang="en-GB" dirty="0" smtClean="0"/>
              <a:t>consumers </a:t>
            </a:r>
            <a:r>
              <a:rPr lang="en-GB" dirty="0"/>
              <a:t>to identify the goods and services of a business and to </a:t>
            </a:r>
            <a:r>
              <a:rPr lang="en-GB" dirty="0" smtClean="0"/>
              <a:t>differentiate them </a:t>
            </a:r>
            <a:r>
              <a:rPr lang="en-GB" dirty="0"/>
              <a:t>form those of competitors.</a:t>
            </a:r>
            <a:br>
              <a:rPr lang="en-GB" dirty="0"/>
            </a:br>
            <a:endParaRPr lang="en-GB" dirty="0" smtClean="0"/>
          </a:p>
          <a:p>
            <a:pPr marL="88900" indent="-88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McDonald’s </a:t>
            </a:r>
            <a:r>
              <a:rPr lang="en-GB" sz="2400" dirty="0">
                <a:solidFill>
                  <a:srgbClr val="FF0000"/>
                </a:solidFill>
              </a:rPr>
              <a:t>‘golden arches’; </a:t>
            </a:r>
            <a:r>
              <a:rPr lang="en-GB" sz="2400" dirty="0" smtClean="0">
                <a:solidFill>
                  <a:srgbClr val="FF0000"/>
                </a:solidFill>
              </a:rPr>
              <a:t>Nike </a:t>
            </a:r>
            <a:r>
              <a:rPr lang="en-GB" sz="2400" dirty="0">
                <a:solidFill>
                  <a:srgbClr val="FF0000"/>
                </a:solidFill>
              </a:rPr>
              <a:t>‘swoosh’; </a:t>
            </a:r>
            <a:r>
              <a:rPr lang="en-GB" sz="2400" dirty="0" smtClean="0">
                <a:solidFill>
                  <a:srgbClr val="FF0000"/>
                </a:solidFill>
              </a:rPr>
              <a:t>Adidas </a:t>
            </a:r>
            <a:r>
              <a:rPr lang="en-GB" sz="2400" dirty="0">
                <a:solidFill>
                  <a:srgbClr val="FF0000"/>
                </a:solidFill>
              </a:rPr>
              <a:t>three stripes; </a:t>
            </a:r>
            <a:r>
              <a:rPr lang="en-GB" sz="2400" dirty="0" smtClean="0">
                <a:solidFill>
                  <a:srgbClr val="FF0000"/>
                </a:solidFill>
              </a:rPr>
              <a:t>Virgin V; coke bottle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54" y="4895055"/>
            <a:ext cx="142875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85" y="5123655"/>
            <a:ext cx="142875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82" y="5095080"/>
            <a:ext cx="10858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91" y="4980780"/>
            <a:ext cx="142875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41" y="4672011"/>
            <a:ext cx="2705553" cy="18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27" y="1189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What are the reasons for branding?</a:t>
            </a:r>
            <a:r>
              <a:rPr lang="en-GB" b="1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GB" b="1" dirty="0" smtClean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6" y="1852612"/>
            <a:ext cx="11249772" cy="45624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CREATE </a:t>
            </a:r>
            <a:r>
              <a:rPr lang="en-GB" sz="2400" b="1" dirty="0"/>
              <a:t>CUSTOMER </a:t>
            </a:r>
            <a:r>
              <a:rPr lang="en-GB" sz="2400" b="1" dirty="0" smtClean="0"/>
              <a:t>LOYALTY </a:t>
            </a:r>
            <a:r>
              <a:rPr lang="en-GB" sz="2400" dirty="0" smtClean="0"/>
              <a:t> A </a:t>
            </a:r>
            <a:r>
              <a:rPr lang="en-GB" sz="2400" dirty="0"/>
              <a:t>barrier to entry for competitors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b="1" dirty="0" smtClean="0"/>
              <a:t> DIFFERENTIATE </a:t>
            </a:r>
            <a:r>
              <a:rPr lang="en-GB" sz="2400" b="1" dirty="0"/>
              <a:t>THE </a:t>
            </a:r>
            <a:r>
              <a:rPr lang="en-GB" sz="2400" b="1" dirty="0" smtClean="0"/>
              <a:t>PRODUCT</a:t>
            </a:r>
            <a:r>
              <a:rPr lang="en-GB" sz="2400" dirty="0"/>
              <a:t> </a:t>
            </a:r>
            <a:r>
              <a:rPr lang="en-GB" sz="2400" dirty="0" smtClean="0"/>
              <a:t>Gives </a:t>
            </a:r>
            <a:r>
              <a:rPr lang="en-GB" sz="2400" dirty="0"/>
              <a:t>a clear product identity when there is similarity in design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PRICING FLEXIBILITY</a:t>
            </a:r>
            <a:r>
              <a:rPr lang="en-GB" sz="2400" dirty="0"/>
              <a:t> </a:t>
            </a:r>
            <a:r>
              <a:rPr lang="en-GB" sz="2400" dirty="0" smtClean="0"/>
              <a:t>Creates </a:t>
            </a:r>
            <a:r>
              <a:rPr lang="en-GB" sz="2400" dirty="0"/>
              <a:t>price inelastic demand.  Customers pay higher prices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TRUST</a:t>
            </a:r>
            <a:r>
              <a:rPr lang="en-GB" sz="2400" dirty="0" smtClean="0"/>
              <a:t> Customers </a:t>
            </a:r>
            <a:r>
              <a:rPr lang="en-GB" sz="2400" dirty="0"/>
              <a:t>re-purchase because they trust the product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BRAND IMAGE</a:t>
            </a:r>
            <a:r>
              <a:rPr lang="en-GB" sz="2400" dirty="0"/>
              <a:t> </a:t>
            </a:r>
            <a:r>
              <a:rPr lang="en-GB" sz="2400" dirty="0" smtClean="0"/>
              <a:t>To </a:t>
            </a:r>
            <a:r>
              <a:rPr lang="en-GB" sz="2400" dirty="0"/>
              <a:t>attract customers through the ‘classic’ or ‘quirky’ </a:t>
            </a:r>
            <a:r>
              <a:rPr lang="en-GB" sz="2400" dirty="0" smtClean="0"/>
              <a:t>positioning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6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Impact of branding</a:t>
            </a:r>
            <a:endParaRPr lang="en-GB" b="1" u="sng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37426" b="38433"/>
          <a:stretch/>
        </p:blipFill>
        <p:spPr bwMode="auto">
          <a:xfrm>
            <a:off x="1951535" y="1924664"/>
            <a:ext cx="7629099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79" y="922337"/>
            <a:ext cx="11592671" cy="1325563"/>
          </a:xfrm>
        </p:spPr>
        <p:txBody>
          <a:bodyPr>
            <a:normAutofit fontScale="90000"/>
          </a:bodyPr>
          <a:lstStyle/>
          <a:p>
            <a:r>
              <a:rPr lang="en-GB" sz="4000" u="sng" dirty="0" smtClean="0">
                <a:solidFill>
                  <a:srgbClr val="7030A0"/>
                </a:solidFill>
                <a:latin typeface="+mn-lt"/>
              </a:rPr>
              <a:t>Why might businesses market their products </a:t>
            </a:r>
            <a:r>
              <a:rPr lang="en-GB" sz="4000" b="1" u="sng" dirty="0" smtClean="0">
                <a:solidFill>
                  <a:srgbClr val="7030A0"/>
                </a:solidFill>
                <a:latin typeface="+mn-lt"/>
              </a:rPr>
              <a:t>internationally?</a:t>
            </a:r>
            <a:r>
              <a:rPr lang="en-GB" u="sng" dirty="0" smtClean="0">
                <a:latin typeface="+mn-lt"/>
              </a:rPr>
              <a:t/>
            </a:r>
            <a:br>
              <a:rPr lang="en-GB" u="sng" dirty="0" smtClean="0">
                <a:latin typeface="+mn-lt"/>
              </a:rPr>
            </a:br>
            <a:r>
              <a:rPr lang="en-GB" u="sng" dirty="0">
                <a:latin typeface="+mn-lt"/>
              </a:rPr>
              <a:t/>
            </a:r>
            <a:br>
              <a:rPr lang="en-GB" u="sng" dirty="0">
                <a:latin typeface="+mn-lt"/>
              </a:rPr>
            </a:br>
            <a:endParaRPr lang="en-GB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91" y="1942306"/>
            <a:ext cx="11138646" cy="4292600"/>
          </a:xfrm>
        </p:spPr>
        <p:txBody>
          <a:bodyPr>
            <a:noAutofit/>
          </a:bodyPr>
          <a:lstStyle/>
          <a:p>
            <a:pPr>
              <a:tabLst>
                <a:tab pos="1616075" algn="l"/>
              </a:tabLst>
            </a:pPr>
            <a:endParaRPr lang="en-GB" sz="16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 smtClean="0"/>
              <a:t>PROFIT</a:t>
            </a:r>
            <a:r>
              <a:rPr lang="en-GB" dirty="0" smtClean="0"/>
              <a:t>: Prices </a:t>
            </a:r>
            <a:r>
              <a:rPr lang="en-GB" dirty="0"/>
              <a:t>may be higher, costs lower and markets less competitive </a:t>
            </a:r>
          </a:p>
          <a:p>
            <a:pPr marL="0" indent="0">
              <a:spcBef>
                <a:spcPts val="0"/>
              </a:spcBef>
              <a:buNone/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/>
              <a:t>SPREAD </a:t>
            </a:r>
            <a:r>
              <a:rPr lang="en-GB" b="1" dirty="0" smtClean="0"/>
              <a:t>RISK</a:t>
            </a:r>
            <a:r>
              <a:rPr lang="en-GB" dirty="0" smtClean="0"/>
              <a:t>: Less </a:t>
            </a:r>
            <a:r>
              <a:rPr lang="en-GB" dirty="0"/>
              <a:t>vulnerable to changes in the economic conditions in one market</a:t>
            </a:r>
          </a:p>
          <a:p>
            <a:pPr>
              <a:spcBef>
                <a:spcPts val="0"/>
              </a:spcBef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/>
              <a:t>EXTEND </a:t>
            </a:r>
            <a:r>
              <a:rPr lang="en-GB" b="1" dirty="0" smtClean="0"/>
              <a:t>PRODUCT LIFE CYCLE</a:t>
            </a:r>
            <a:r>
              <a:rPr lang="en-GB" dirty="0" smtClean="0"/>
              <a:t>: Products </a:t>
            </a:r>
            <a:r>
              <a:rPr lang="en-GB" dirty="0"/>
              <a:t>that maybe in decline in one market can be re-launched in a new one</a:t>
            </a:r>
          </a:p>
          <a:p>
            <a:pPr marL="0" indent="0">
              <a:spcBef>
                <a:spcPts val="0"/>
              </a:spcBef>
              <a:buNone/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 smtClean="0"/>
              <a:t>LEGAL</a:t>
            </a:r>
            <a:r>
              <a:rPr lang="en-GB" dirty="0" smtClean="0"/>
              <a:t>: There </a:t>
            </a:r>
            <a:r>
              <a:rPr lang="en-GB" dirty="0"/>
              <a:t>maybe fewer restrictions on labour, environmental issues and products </a:t>
            </a:r>
            <a:r>
              <a:rPr lang="en-GB" dirty="0" smtClean="0"/>
              <a:t> such </a:t>
            </a:r>
            <a:r>
              <a:rPr lang="en-GB" dirty="0"/>
              <a:t>as alcohol, tobacco,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15564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11128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Why are global brands considered ‘gold dust’ to a business?</a:t>
            </a: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 </a:t>
            </a:r>
            <a:r>
              <a:rPr lang="en-GB" sz="3200" b="1" dirty="0" smtClean="0"/>
              <a:t>BENEFITS</a:t>
            </a:r>
            <a:r>
              <a:rPr lang="en-GB" sz="3200" dirty="0" smtClean="0"/>
              <a:t> Economies </a:t>
            </a:r>
            <a:r>
              <a:rPr lang="en-GB" sz="3200" dirty="0"/>
              <a:t>of scale; marketing, operational, managerial, </a:t>
            </a:r>
            <a:r>
              <a:rPr lang="en-GB" sz="3200" dirty="0" smtClean="0"/>
              <a:t>financial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GB" sz="3200" dirty="0"/>
          </a:p>
          <a:p>
            <a:pPr lvl="0">
              <a:spcBef>
                <a:spcPts val="0"/>
              </a:spcBef>
              <a:defRPr/>
            </a:pPr>
            <a:endParaRPr lang="en-GB" sz="3200" dirty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b="1" dirty="0" smtClean="0"/>
              <a:t>RE-PURCHASE</a:t>
            </a:r>
            <a:r>
              <a:rPr lang="en-GB" sz="3200" dirty="0" smtClean="0"/>
              <a:t> Wherever </a:t>
            </a:r>
            <a:r>
              <a:rPr lang="en-GB" sz="3200" dirty="0"/>
              <a:t>customers travel the brand can be </a:t>
            </a:r>
            <a:r>
              <a:rPr lang="en-GB" sz="3200" dirty="0" smtClean="0"/>
              <a:t>purchased</a:t>
            </a:r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3200" dirty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dirty="0" smtClean="0"/>
              <a:t>E.g. a Big Mac is a Big Mac no matter where you are in the world!</a:t>
            </a:r>
            <a:endParaRPr lang="en-GB" sz="3200" dirty="0"/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90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7030A0"/>
                </a:solidFill>
                <a:latin typeface="+mn-lt"/>
              </a:rPr>
              <a:t>Why is the overseas market different?</a:t>
            </a:r>
            <a:br>
              <a:rPr lang="en-GB" b="1" u="sng" dirty="0" smtClean="0">
                <a:solidFill>
                  <a:srgbClr val="7030A0"/>
                </a:solidFill>
                <a:latin typeface="+mn-lt"/>
              </a:rPr>
            </a:br>
            <a:r>
              <a:rPr lang="en-GB" b="1" u="sng" dirty="0">
                <a:solidFill>
                  <a:srgbClr val="7030A0"/>
                </a:solidFill>
                <a:latin typeface="+mn-lt"/>
              </a:rPr>
              <a:t/>
            </a:r>
            <a:br>
              <a:rPr lang="en-GB" b="1" u="sng" dirty="0">
                <a:solidFill>
                  <a:srgbClr val="7030A0"/>
                </a:solidFill>
                <a:latin typeface="+mn-lt"/>
              </a:rPr>
            </a:br>
            <a:endParaRPr lang="en-GB" b="1" u="sng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5" y="1027906"/>
            <a:ext cx="11164047" cy="55014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POLITICAL</a:t>
            </a:r>
            <a:r>
              <a:rPr lang="en-GB" sz="2400" dirty="0" smtClean="0"/>
              <a:t> Instability </a:t>
            </a:r>
            <a:r>
              <a:rPr lang="en-GB" sz="2400" dirty="0"/>
              <a:t>can result in investments being ‘written off’, e.g. Zimbabwe, Russia</a:t>
            </a:r>
          </a:p>
          <a:p>
            <a:pPr lvl="0" indent="0">
              <a:spcBef>
                <a:spcPts val="0"/>
              </a:spcBef>
              <a:buNone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CULTURAL</a:t>
            </a:r>
            <a:r>
              <a:rPr lang="en-GB" sz="2400" dirty="0"/>
              <a:t> </a:t>
            </a:r>
            <a:r>
              <a:rPr lang="en-GB" sz="2400" dirty="0" smtClean="0"/>
              <a:t>Understand </a:t>
            </a:r>
            <a:r>
              <a:rPr lang="en-GB" sz="2400" dirty="0"/>
              <a:t>differences in language, colour, body shape, gender and ‘bribes’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LEGISLATION</a:t>
            </a:r>
            <a:r>
              <a:rPr lang="en-GB" sz="2400" dirty="0" smtClean="0"/>
              <a:t>  Differences </a:t>
            </a:r>
            <a:r>
              <a:rPr lang="en-GB" sz="2400" dirty="0"/>
              <a:t>in product labelling and safety, environment impact, advertising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ECONOMIC</a:t>
            </a:r>
            <a:r>
              <a:rPr lang="en-GB" sz="2400" dirty="0"/>
              <a:t>  </a:t>
            </a:r>
            <a:r>
              <a:rPr lang="en-GB" sz="2400" dirty="0" smtClean="0"/>
              <a:t> GDP</a:t>
            </a:r>
            <a:r>
              <a:rPr lang="en-GB" sz="2400" dirty="0"/>
              <a:t>, average income, distribution of income, taxation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SOCIAL</a:t>
            </a:r>
            <a:r>
              <a:rPr lang="en-GB" sz="2400" dirty="0" smtClean="0"/>
              <a:t>  Demographics</a:t>
            </a:r>
            <a:r>
              <a:rPr lang="en-GB" sz="2400" dirty="0"/>
              <a:t>, role of women, educational attainment, religion, attitudes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BUSINESS </a:t>
            </a:r>
            <a:r>
              <a:rPr lang="en-GB" sz="2400" b="1" dirty="0" smtClean="0"/>
              <a:t>PRACTICE  </a:t>
            </a:r>
            <a:r>
              <a:rPr lang="en-GB" sz="2400" dirty="0" smtClean="0"/>
              <a:t>Whether </a:t>
            </a:r>
            <a:r>
              <a:rPr lang="en-GB" sz="2400" dirty="0"/>
              <a:t>to customise products to the market, accounting practices, </a:t>
            </a:r>
            <a:r>
              <a:rPr lang="en-GB" sz="2400" dirty="0" smtClean="0"/>
              <a:t>transportation </a:t>
            </a:r>
            <a:r>
              <a:rPr lang="en-GB" sz="2400" dirty="0"/>
              <a:t>networks, media opportunities, market structures and </a:t>
            </a:r>
            <a:r>
              <a:rPr lang="en-GB" sz="2400" dirty="0" smtClean="0"/>
              <a:t>competitors 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09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B1B27-FBD5-4262-9F98-913C1A541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CA2765-73AF-4745-9CFE-4356FC05FF15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4FF63CA-09B2-449C-9223-38E804864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986</Words>
  <Application>Microsoft Office PowerPoint</Application>
  <PresentationFormat>Widescreen</PresentationFormat>
  <Paragraphs>145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HDOfficeLightV0</vt:lpstr>
      <vt:lpstr>Office Theme</vt:lpstr>
      <vt:lpstr>PowerPoint Presentation</vt:lpstr>
      <vt:lpstr>Decisions about the marketing mix &amp; new technology </vt:lpstr>
      <vt:lpstr>The marketing mix will differ in different contexts</vt:lpstr>
      <vt:lpstr>The importance of global marketing and global brands </vt:lpstr>
      <vt:lpstr>What are the reasons for branding?  </vt:lpstr>
      <vt:lpstr>Impact of branding</vt:lpstr>
      <vt:lpstr>Why might businesses market their products internationally?  </vt:lpstr>
      <vt:lpstr>Why are global brands considered ‘gold dust’ to a business?  </vt:lpstr>
      <vt:lpstr>Why is the overseas market different?  </vt:lpstr>
      <vt:lpstr>Understand the importance of global marketing and global brands </vt:lpstr>
      <vt:lpstr>Activity - evaluate the marketing mix in different contexts </vt:lpstr>
      <vt:lpstr>Plenary</vt:lpstr>
      <vt:lpstr>New technology and marketing</vt:lpstr>
      <vt:lpstr>PowerPoint Presentation</vt:lpstr>
      <vt:lpstr>Explain how new technology is used in marketing</vt:lpstr>
      <vt:lpstr>M-commerce / Mobile Marketing</vt:lpstr>
      <vt:lpstr>Explain the impacts of new technology on existing businesses such as high street retailers.</vt:lpstr>
      <vt:lpstr>The impact of new technology on the marketing mix</vt:lpstr>
      <vt:lpstr>Activity – Evaluate the impact of new technology on the marketing activities of a business and its stakeholders </vt:lpstr>
      <vt:lpstr>Plenary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about the marketing mix</dc:title>
  <dc:creator>Rebecca Crumpton</dc:creator>
  <cp:lastModifiedBy>David Dyson</cp:lastModifiedBy>
  <cp:revision>29</cp:revision>
  <cp:lastPrinted>2016-04-13T10:52:03Z</cp:lastPrinted>
  <dcterms:created xsi:type="dcterms:W3CDTF">2016-01-05T14:45:01Z</dcterms:created>
  <dcterms:modified xsi:type="dcterms:W3CDTF">2016-04-13T10:56:31Z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