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5"/>
  </p:notesMasterIdLst>
  <p:sldIdLst>
    <p:sldId id="256" r:id="rId5"/>
    <p:sldId id="260" r:id="rId6"/>
    <p:sldId id="257" r:id="rId7"/>
    <p:sldId id="261" r:id="rId8"/>
    <p:sldId id="262" r:id="rId9"/>
    <p:sldId id="263" r:id="rId10"/>
    <p:sldId id="267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1796" autoAdjust="0"/>
  </p:normalViewPr>
  <p:slideViewPr>
    <p:cSldViewPr snapToGrid="0">
      <p:cViewPr varScale="1">
        <p:scale>
          <a:sx n="77" d="100"/>
          <a:sy n="77" d="100"/>
        </p:scale>
        <p:origin x="132" y="4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B77A4-1CB1-474E-BB38-E35D24481EA5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1AEB8-F354-42DF-BF4D-1659F818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25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 minutes going through answers for Activity 1 – 5 minutes for activity 2</a:t>
            </a:r>
          </a:p>
          <a:p>
            <a:r>
              <a:rPr lang="en-GB" dirty="0" smtClean="0"/>
              <a:t>Extension:</a:t>
            </a:r>
            <a:r>
              <a:rPr lang="en-GB" baseline="0" dirty="0" smtClean="0"/>
              <a:t> knowledge questions on page 210 of HJR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1AEB8-F354-42DF-BF4D-1659F818A96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704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1AEB8-F354-42DF-BF4D-1659F818A96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082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56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44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959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974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008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61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9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19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4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4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0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82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4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22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FE72EF8-76F6-45B9-9D55-EEA68131FBBB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A7DB11F-EBBC-47BC-AA3F-C81A6414B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883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34921"/>
            <a:ext cx="9624662" cy="3329581"/>
          </a:xfrm>
        </p:spPr>
        <p:txBody>
          <a:bodyPr/>
          <a:lstStyle/>
          <a:p>
            <a:r>
              <a:rPr lang="en-GB" dirty="0" smtClean="0"/>
              <a:t>Cash Flow Forecasting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Business Finance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01040" y="416560"/>
            <a:ext cx="4541519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800" dirty="0" smtClean="0"/>
              <a:t>Cash is King!</a:t>
            </a:r>
          </a:p>
          <a:p>
            <a:r>
              <a:rPr lang="en-GB" sz="4800" dirty="0" smtClean="0"/>
              <a:t>Discuss......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2193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Complete the Cash Flow Forecasting summary sheet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8457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558671"/>
            <a:ext cx="10554574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Think-Pair-Share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 smtClean="0"/>
              <a:t>How would you define ‘cash flow’?</a:t>
            </a:r>
          </a:p>
          <a:p>
            <a:endParaRPr lang="en-GB" sz="2400" dirty="0"/>
          </a:p>
          <a:p>
            <a:r>
              <a:rPr lang="en-GB" sz="2400" dirty="0" smtClean="0"/>
              <a:t>Come up with two examples of ‘inflows’ and two examples of ‘outflows’?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032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Explain what is meant by cash flow</a:t>
            </a:r>
          </a:p>
          <a:p>
            <a:endParaRPr lang="en-GB" sz="2400" dirty="0"/>
          </a:p>
          <a:p>
            <a:r>
              <a:rPr lang="en-GB" sz="2400" dirty="0" smtClean="0"/>
              <a:t>Explain what is meant by a cash flow forecast</a:t>
            </a:r>
          </a:p>
          <a:p>
            <a:endParaRPr lang="en-GB" sz="2400" dirty="0"/>
          </a:p>
          <a:p>
            <a:r>
              <a:rPr lang="en-GB" sz="2400" dirty="0" smtClean="0"/>
              <a:t>Construct, calculate and interpret cash flow forecasts</a:t>
            </a:r>
          </a:p>
        </p:txBody>
      </p:sp>
    </p:spTree>
    <p:extLst>
      <p:ext uri="{BB962C8B-B14F-4D97-AF65-F5344CB8AC3E}">
        <p14:creationId xmlns:p14="http://schemas.microsoft.com/office/powerpoint/2010/main" val="248489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1" y="2222287"/>
            <a:ext cx="10875305" cy="421715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Cash flow</a:t>
            </a:r>
            <a:r>
              <a:rPr lang="en-GB" sz="2400" dirty="0" smtClean="0"/>
              <a:t>: the continuous movement of cash in and out of the business</a:t>
            </a:r>
          </a:p>
          <a:p>
            <a:endParaRPr lang="en-GB" sz="2400" dirty="0"/>
          </a:p>
          <a:p>
            <a:r>
              <a:rPr lang="en-GB" sz="2400" b="1" dirty="0" smtClean="0"/>
              <a:t>Cash flow forecast</a:t>
            </a:r>
            <a:r>
              <a:rPr lang="en-GB" sz="2400" dirty="0" smtClean="0"/>
              <a:t>: showing the </a:t>
            </a:r>
            <a:r>
              <a:rPr lang="en-GB" sz="2400" b="1" dirty="0" smtClean="0"/>
              <a:t>expected</a:t>
            </a:r>
            <a:r>
              <a:rPr lang="en-GB" sz="2400" dirty="0" smtClean="0"/>
              <a:t> flows of cash in and out of a business</a:t>
            </a:r>
          </a:p>
          <a:p>
            <a:endParaRPr lang="en-GB" sz="2400" dirty="0"/>
          </a:p>
          <a:p>
            <a:r>
              <a:rPr lang="en-GB" sz="2400" b="1" dirty="0" smtClean="0"/>
              <a:t>Cash flow statement</a:t>
            </a:r>
            <a:r>
              <a:rPr lang="en-GB" sz="2400" dirty="0" smtClean="0"/>
              <a:t>: shows an historic view, showing the </a:t>
            </a:r>
            <a:r>
              <a:rPr lang="en-GB" sz="2400" b="1" dirty="0" smtClean="0"/>
              <a:t>actual</a:t>
            </a:r>
            <a:r>
              <a:rPr lang="en-GB" sz="2400" dirty="0" smtClean="0"/>
              <a:t> flows of cash in and out of the business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349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Cash Flow Forecast Structure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795" y="2028209"/>
            <a:ext cx="7490360" cy="463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46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cash flow forecasting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To anticipate potential shortages of cash</a:t>
            </a:r>
          </a:p>
          <a:p>
            <a:endParaRPr lang="en-GB" sz="2000" dirty="0"/>
          </a:p>
          <a:p>
            <a:r>
              <a:rPr lang="en-GB" sz="2000" dirty="0" smtClean="0"/>
              <a:t>To examine and possibly adjust the timings of receipts and payments in order to avoid problems</a:t>
            </a:r>
          </a:p>
          <a:p>
            <a:endParaRPr lang="en-GB" sz="2000" dirty="0"/>
          </a:p>
          <a:p>
            <a:r>
              <a:rPr lang="en-GB" sz="2000" dirty="0" smtClean="0"/>
              <a:t>To arrange financial support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6419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12" y="338331"/>
            <a:ext cx="10571998" cy="970450"/>
          </a:xfrm>
        </p:spPr>
        <p:txBody>
          <a:bodyPr/>
          <a:lstStyle/>
          <a:p>
            <a:r>
              <a:rPr lang="en-GB" dirty="0" smtClean="0"/>
              <a:t>Benefits of cash flow forecasting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/>
              <a:t>An accurate cash flow forecast will allow a firm to get a clear idea of how the business is doing - and how it is likely to perform in the future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Allows </a:t>
            </a:r>
            <a:r>
              <a:rPr lang="en-GB" dirty="0"/>
              <a:t>managers to be able to specify times when the business may need additional funding, such as when cash outflow exceeds inflow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Inconsistencies </a:t>
            </a:r>
            <a:r>
              <a:rPr lang="en-GB" dirty="0"/>
              <a:t>in performance can be </a:t>
            </a:r>
            <a:r>
              <a:rPr lang="en-GB" dirty="0" smtClean="0"/>
              <a:t>identified, </a:t>
            </a:r>
            <a:r>
              <a:rPr lang="en-GB" dirty="0"/>
              <a:t>predicted and </a:t>
            </a:r>
            <a:r>
              <a:rPr lang="en-GB" dirty="0" smtClean="0"/>
              <a:t>remedied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</a:t>
            </a:r>
            <a:r>
              <a:rPr lang="en-GB" dirty="0" smtClean="0"/>
              <a:t>hanges </a:t>
            </a:r>
            <a:r>
              <a:rPr lang="en-GB" dirty="0"/>
              <a:t>in inflows and outflows resulting from major new investments can be </a:t>
            </a:r>
            <a:r>
              <a:rPr lang="en-GB" dirty="0" smtClean="0"/>
              <a:t>accurately </a:t>
            </a:r>
            <a:r>
              <a:rPr lang="en-GB" dirty="0"/>
              <a:t>assessed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646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of cash flow forecasting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70568"/>
            <a:ext cx="10554574" cy="3636511"/>
          </a:xfrm>
        </p:spPr>
        <p:txBody>
          <a:bodyPr>
            <a:noAutofit/>
          </a:bodyPr>
          <a:lstStyle/>
          <a:p>
            <a:r>
              <a:rPr lang="en-GB" sz="1600" dirty="0" smtClean="0"/>
              <a:t>Inaccurate market research (e.g. sampling errors or interviewer bias) </a:t>
            </a:r>
          </a:p>
          <a:p>
            <a:endParaRPr lang="en-GB" sz="1600" dirty="0"/>
          </a:p>
          <a:p>
            <a:r>
              <a:rPr lang="en-GB" sz="1600" dirty="0" smtClean="0"/>
              <a:t>Changing tastes (fashion and tech)</a:t>
            </a:r>
          </a:p>
          <a:p>
            <a:endParaRPr lang="en-GB" sz="1600" dirty="0"/>
          </a:p>
          <a:p>
            <a:r>
              <a:rPr lang="en-GB" sz="1600" dirty="0" smtClean="0"/>
              <a:t>Competitors (actions cannot be predicted)</a:t>
            </a:r>
          </a:p>
          <a:p>
            <a:endParaRPr lang="en-GB" sz="1600" dirty="0"/>
          </a:p>
          <a:p>
            <a:r>
              <a:rPr lang="en-GB" sz="1600" dirty="0" smtClean="0"/>
              <a:t>Economic changes (changes to inflation, economic growth, unemployment)</a:t>
            </a:r>
          </a:p>
          <a:p>
            <a:endParaRPr lang="en-GB" sz="1600" dirty="0"/>
          </a:p>
          <a:p>
            <a:r>
              <a:rPr lang="en-GB" sz="1600" dirty="0" smtClean="0"/>
              <a:t>Uncertainty (estimation of costs, the longer the time scale the less accurate the forecast is likely to be)</a:t>
            </a:r>
          </a:p>
          <a:p>
            <a:endParaRPr lang="en-GB" sz="1600" dirty="0"/>
          </a:p>
          <a:p>
            <a:r>
              <a:rPr lang="en-GB" sz="1600" dirty="0" smtClean="0"/>
              <a:t>Drawing up the cash flow forecast takes up managers time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1714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1" y="2222287"/>
            <a:ext cx="10785153" cy="4230028"/>
          </a:xfrm>
        </p:spPr>
        <p:txBody>
          <a:bodyPr/>
          <a:lstStyle/>
          <a:p>
            <a:r>
              <a:rPr lang="en-GB" dirty="0" smtClean="0"/>
              <a:t>Read the Cash Flow Forecasting Handout highlighting key points. </a:t>
            </a:r>
          </a:p>
          <a:p>
            <a:endParaRPr lang="en-GB" dirty="0"/>
          </a:p>
          <a:p>
            <a:r>
              <a:rPr lang="en-GB" dirty="0" smtClean="0"/>
              <a:t>Complete the questions on page 4 of the handout by interpreting the CFF on page 2.</a:t>
            </a:r>
          </a:p>
          <a:p>
            <a:pPr algn="r"/>
            <a:r>
              <a:rPr lang="en-GB" dirty="0" smtClean="0"/>
              <a:t>15 minutes</a:t>
            </a:r>
          </a:p>
          <a:p>
            <a:pPr algn="r"/>
            <a:endParaRPr lang="en-GB" dirty="0"/>
          </a:p>
          <a:p>
            <a:r>
              <a:rPr lang="en-GB" dirty="0" smtClean="0"/>
              <a:t>Complete the CFF for Andrew Nut and Albert Spanner. Carefully read the case studies and construct their forecasts. </a:t>
            </a:r>
          </a:p>
          <a:p>
            <a:pPr algn="r"/>
            <a:r>
              <a:rPr lang="en-GB" dirty="0" smtClean="0"/>
              <a:t>30 minutes</a:t>
            </a:r>
          </a:p>
          <a:p>
            <a:pPr algn="r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54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632520-786B-48A9-9D11-E579C0222C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C4B5F5-D8E9-4AD5-8486-86E4A55216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CF2A15-B3F5-44A6-A595-2C8A1081A0AD}">
  <ds:schemaRefs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192</TotalTime>
  <Words>393</Words>
  <Application>Microsoft Office PowerPoint</Application>
  <PresentationFormat>Widescreen</PresentationFormat>
  <Paragraphs>64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Quotable</vt:lpstr>
      <vt:lpstr>Cash Flow Forecasting</vt:lpstr>
      <vt:lpstr>Starter</vt:lpstr>
      <vt:lpstr>Learning Objectives</vt:lpstr>
      <vt:lpstr>Key Terms</vt:lpstr>
      <vt:lpstr>Cash Flow Forecast Structure</vt:lpstr>
      <vt:lpstr>Purpose of cash flow forecasting</vt:lpstr>
      <vt:lpstr>Benefits of cash flow forecasting</vt:lpstr>
      <vt:lpstr>Problems of cash flow forecasting</vt:lpstr>
      <vt:lpstr>Activities</vt:lpstr>
      <vt:lpstr>Plenary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Flow Forecasting</dc:title>
  <dc:creator>Rebecca Crumpton</dc:creator>
  <cp:lastModifiedBy>Ailsa W Waters</cp:lastModifiedBy>
  <cp:revision>14</cp:revision>
  <dcterms:created xsi:type="dcterms:W3CDTF">2015-11-12T17:04:49Z</dcterms:created>
  <dcterms:modified xsi:type="dcterms:W3CDTF">2015-11-19T13:17:28Z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