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B972A3-D1FC-46A8-87A7-E7A2BC58DA3E}" type="datetimeFigureOut">
              <a:rPr lang="en-US" smtClean="0"/>
              <a:pPr>
                <a:defRPr/>
              </a:pPr>
              <a:t>1/4/2016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87397-B85A-4CB1-9CF6-A68FEF026FE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C118C2-0479-4A7C-B12D-538671D797DE}" type="datetimeFigureOut">
              <a:rPr lang="en-US" smtClean="0"/>
              <a:pPr>
                <a:defRPr/>
              </a:pPr>
              <a:t>1/4/2016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BAF5C-D613-4DBC-AF13-84312ADBA4A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81D77A-E52F-4177-BA04-7E59CB254696}" type="datetimeFigureOut">
              <a:rPr lang="en-US" smtClean="0"/>
              <a:pPr>
                <a:defRPr/>
              </a:pPr>
              <a:t>1/4/2016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E4127-959A-473F-ABE7-2259946D1F5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5D3D08-FC34-436D-9003-A233032FB9A8}" type="datetimeFigureOut">
              <a:rPr lang="en-US" smtClean="0"/>
              <a:pPr>
                <a:defRPr/>
              </a:pPr>
              <a:t>1/4/2016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F3588-F620-4641-846B-EBA657BD217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5FC719-1E67-4B3B-A978-B25EC6296578}" type="datetimeFigureOut">
              <a:rPr lang="en-US" smtClean="0"/>
              <a:pPr>
                <a:defRPr/>
              </a:pPr>
              <a:t>1/4/2016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A4E2FD-6657-4ED9-9D16-314CD857A22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91D7A4-63D1-4058-88C3-87553B102C21}" type="datetimeFigureOut">
              <a:rPr lang="en-US" smtClean="0"/>
              <a:pPr>
                <a:defRPr/>
              </a:pPr>
              <a:t>1/4/2016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9812A-F404-4E56-8F9D-BBF20F18A1C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268D87-77D2-4E76-8FAE-EB512A1668B4}" type="datetimeFigureOut">
              <a:rPr lang="en-US" smtClean="0"/>
              <a:pPr>
                <a:defRPr/>
              </a:pPr>
              <a:t>1/4/2016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E497E8-D245-4499-8C48-36FB9AA841A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B8A4E3-C832-49D0-9402-AE52477A5600}" type="datetimeFigureOut">
              <a:rPr lang="en-US" smtClean="0"/>
              <a:pPr>
                <a:defRPr/>
              </a:pPr>
              <a:t>1/4/2016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93833-80B9-4993-97B2-DFF2E70582B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9D9623-CAD6-4DCC-AD27-FD7CE14FA4A2}" type="datetimeFigureOut">
              <a:rPr lang="en-US" smtClean="0"/>
              <a:pPr>
                <a:defRPr/>
              </a:pPr>
              <a:t>1/4/2016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0C863F-D753-46B7-B8BC-F63FEF1F6F4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8FAF12-1FF9-46F7-9D6A-60CB95A9CE29}" type="datetimeFigureOut">
              <a:rPr lang="en-US" smtClean="0"/>
              <a:pPr>
                <a:defRPr/>
              </a:pPr>
              <a:t>1/4/2016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301ADC-3748-451B-AF57-06FFA45B96B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B6410F-8AEE-4B69-AD1D-72BBEDB240DA}" type="datetimeFigureOut">
              <a:rPr lang="en-US" smtClean="0"/>
              <a:pPr>
                <a:defRPr/>
              </a:pPr>
              <a:t>1/4/2016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5DE72B9-35F9-4E76-81C1-47C605D860A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1343C15-2913-49C5-B891-8763E50E981D}" type="datetimeFigureOut">
              <a:rPr lang="en-US" smtClean="0"/>
              <a:pPr>
                <a:defRPr/>
              </a:pPr>
              <a:t>1/4/2016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F3BB88C-8049-460A-92C7-44ED8F13E0A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Profit and Loss Accounts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en-GB" b="1" dirty="0" smtClean="0"/>
              <a:t>What is it?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A </a:t>
            </a:r>
            <a:r>
              <a:rPr lang="en-GB" sz="2800" b="1" dirty="0" smtClean="0"/>
              <a:t>profit and loss account </a:t>
            </a:r>
            <a:r>
              <a:rPr lang="en-GB" sz="2800" dirty="0" smtClean="0"/>
              <a:t>is a statement that shows a firms’ sales revenue over a trading period and all relevant cost.</a:t>
            </a:r>
          </a:p>
          <a:p>
            <a:endParaRPr lang="en-GB" sz="2800" dirty="0"/>
          </a:p>
          <a:p>
            <a:r>
              <a:rPr lang="en-GB" sz="2800" b="1" dirty="0" smtClean="0"/>
              <a:t>Profit </a:t>
            </a:r>
            <a:r>
              <a:rPr lang="en-GB" sz="2800" dirty="0" smtClean="0"/>
              <a:t>is made when sales are greater than costs</a:t>
            </a:r>
          </a:p>
          <a:p>
            <a:endParaRPr lang="en-GB" sz="2800" dirty="0"/>
          </a:p>
          <a:p>
            <a:r>
              <a:rPr lang="en-GB" sz="2800" b="1" dirty="0" smtClean="0"/>
              <a:t>Loss</a:t>
            </a:r>
            <a:r>
              <a:rPr lang="en-GB" sz="2800" dirty="0" smtClean="0"/>
              <a:t> is when costs are greater than sales</a:t>
            </a:r>
          </a:p>
          <a:p>
            <a:endParaRPr lang="en-GB" sz="2800" dirty="0"/>
          </a:p>
          <a:p>
            <a:r>
              <a:rPr lang="en-GB" sz="2800" dirty="0" smtClean="0"/>
              <a:t>Making a profit is a key business objective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7335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en-GB" b="1" dirty="0" smtClean="0"/>
              <a:t>Gross Profit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800" dirty="0" smtClean="0"/>
              <a:t>There are two types of profit: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b="1" dirty="0" smtClean="0"/>
              <a:t>Gross profit </a:t>
            </a:r>
            <a:r>
              <a:rPr lang="en-GB" sz="2800" dirty="0" smtClean="0"/>
              <a:t>– this is the difference between sales revenue and the cost of making or purchasing the goods sold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b="1" dirty="0" smtClean="0"/>
              <a:t>Gross profit = sales revenue – cost of goods sold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b="1" dirty="0" smtClean="0"/>
              <a:t>Gross profit </a:t>
            </a:r>
            <a:r>
              <a:rPr lang="en-GB" sz="2800" dirty="0" smtClean="0"/>
              <a:t>is an </a:t>
            </a:r>
            <a:r>
              <a:rPr lang="en-GB" sz="2800" b="1" dirty="0" smtClean="0"/>
              <a:t>indicator</a:t>
            </a:r>
            <a:r>
              <a:rPr lang="en-GB" sz="2800" dirty="0" smtClean="0"/>
              <a:t> of how efficient the firm is at making and selling it product.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25755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77416"/>
            <a:ext cx="8229600" cy="1143000"/>
          </a:xfrm>
        </p:spPr>
        <p:txBody>
          <a:bodyPr/>
          <a:lstStyle/>
          <a:p>
            <a:r>
              <a:rPr lang="en-GB" b="1" dirty="0" smtClean="0"/>
              <a:t>Net Profit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4216"/>
            <a:ext cx="8229600" cy="4389120"/>
          </a:xfrm>
        </p:spPr>
        <p:txBody>
          <a:bodyPr/>
          <a:lstStyle/>
          <a:p>
            <a:r>
              <a:rPr lang="en-GB" sz="2800" dirty="0" smtClean="0"/>
              <a:t>After calculating gross profit you then remove all other expenses and overheads.  This results in </a:t>
            </a:r>
            <a:r>
              <a:rPr lang="en-GB" sz="2800" b="1" dirty="0" smtClean="0"/>
              <a:t>net profit.</a:t>
            </a:r>
          </a:p>
          <a:p>
            <a:endParaRPr lang="en-GB" dirty="0"/>
          </a:p>
          <a:p>
            <a:r>
              <a:rPr lang="en-GB" sz="2800" b="1" dirty="0" smtClean="0"/>
              <a:t>Net profit = gross profit – (expenses and overheads)</a:t>
            </a:r>
          </a:p>
          <a:p>
            <a:endParaRPr lang="en-GB" sz="2800" dirty="0"/>
          </a:p>
          <a:p>
            <a:r>
              <a:rPr lang="en-GB" sz="2800" b="1" dirty="0" smtClean="0"/>
              <a:t>Net profit </a:t>
            </a:r>
            <a:r>
              <a:rPr lang="en-GB" sz="2800" dirty="0" smtClean="0"/>
              <a:t>is an </a:t>
            </a:r>
            <a:r>
              <a:rPr lang="en-GB" sz="2800" b="1" dirty="0" smtClean="0"/>
              <a:t>indicator </a:t>
            </a:r>
            <a:r>
              <a:rPr lang="en-GB" sz="2800" dirty="0" smtClean="0"/>
              <a:t>of how efficient a firm is overall at managing it costs. 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0321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Example</a:t>
            </a:r>
            <a:endParaRPr lang="en-GB" b="1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04864"/>
            <a:ext cx="4667399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103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443673-A52C-482C-9581-DE9F20BBDE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91AD00-D274-4BF3-93FA-EAEF3B8FB2FD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sharepoint/v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1E449A7-DF09-40AF-AA86-55DCCDA2A7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164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 2</vt:lpstr>
      <vt:lpstr>Flow</vt:lpstr>
      <vt:lpstr>Profit and Loss Accounts</vt:lpstr>
      <vt:lpstr>What is it?</vt:lpstr>
      <vt:lpstr>Gross Profit</vt:lpstr>
      <vt:lpstr>Net Profit</vt:lpstr>
      <vt:lpstr>Example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Profit and Loss Accounts</dc:title>
  <dc:creator>Morag Portwine</dc:creator>
  <cp:lastModifiedBy>Ailsa W Waters</cp:lastModifiedBy>
  <cp:revision>8</cp:revision>
  <dcterms:created xsi:type="dcterms:W3CDTF">2012-03-13T15:49:48Z</dcterms:created>
  <dcterms:modified xsi:type="dcterms:W3CDTF">2016-01-04T12:21:52Z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