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76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44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87256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7430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647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73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54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9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16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84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224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11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08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56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73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32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D1001-527C-4AC5-9599-53D149011942}" type="datetimeFigureOut">
              <a:rPr lang="en-GB" smtClean="0"/>
              <a:t>27/11/2015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89CE70-47E2-4E35-B465-198323C300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238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Profitability Ratios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416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AKA Performance Ratios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Measure the relative profitability of a business</a:t>
            </a:r>
          </a:p>
          <a:p>
            <a:r>
              <a:rPr lang="en-GB" sz="2400" dirty="0" smtClean="0"/>
              <a:t>It is not enough to know that a business has made £20K profit.  </a:t>
            </a:r>
          </a:p>
          <a:p>
            <a:r>
              <a:rPr lang="en-GB" sz="2400" dirty="0" smtClean="0"/>
              <a:t>You would want to know the value of the sales, the size of the business, the trends in the data.  </a:t>
            </a:r>
          </a:p>
          <a:p>
            <a:r>
              <a:rPr lang="en-GB" sz="2400" dirty="0" smtClean="0"/>
              <a:t>Therefore we need to consider profitability Ratios.  Both Gross and Net.  </a:t>
            </a:r>
          </a:p>
        </p:txBody>
      </p:sp>
    </p:spTree>
    <p:extLst>
      <p:ext uri="{BB962C8B-B14F-4D97-AF65-F5344CB8AC3E}">
        <p14:creationId xmlns:p14="http://schemas.microsoft.com/office/powerpoint/2010/main" val="615290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Gross Profit Ratio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Measures the ratio of gross profit to sales: </a:t>
            </a:r>
            <a:br>
              <a:rPr lang="en-GB" sz="2400" dirty="0" smtClean="0"/>
            </a:br>
            <a:endParaRPr lang="en-GB" sz="2400" dirty="0" smtClean="0"/>
          </a:p>
          <a:p>
            <a:pPr marL="0" indent="0" algn="ctr">
              <a:buNone/>
            </a:pPr>
            <a:r>
              <a:rPr lang="en-GB" sz="2400" u="sng" dirty="0" smtClean="0"/>
              <a:t>Gross Profit  </a:t>
            </a:r>
            <a:r>
              <a:rPr lang="en-GB" sz="2400" dirty="0" smtClean="0"/>
              <a:t>X100</a:t>
            </a:r>
            <a:endParaRPr lang="en-GB" sz="2400" u="sng" dirty="0" smtClean="0"/>
          </a:p>
          <a:p>
            <a:pPr marL="0" indent="0" algn="ctr">
              <a:buNone/>
            </a:pPr>
            <a:r>
              <a:rPr lang="en-GB" sz="2400" dirty="0" smtClean="0"/>
              <a:t>Sales   </a:t>
            </a:r>
            <a:r>
              <a:rPr lang="en-GB" sz="1000" dirty="0" smtClean="0"/>
              <a:t>.</a:t>
            </a:r>
          </a:p>
          <a:p>
            <a:r>
              <a:rPr lang="en-GB" sz="2400" dirty="0" smtClean="0"/>
              <a:t>The higher the better.</a:t>
            </a:r>
          </a:p>
          <a:p>
            <a:r>
              <a:rPr lang="en-GB" sz="2400" dirty="0" smtClean="0"/>
              <a:t>Compare with different years.  What is the trend?  </a:t>
            </a:r>
          </a:p>
          <a:p>
            <a:r>
              <a:rPr lang="en-GB" sz="2400" dirty="0" smtClean="0"/>
              <a:t>Different industries have different rates.  Therefore compare to similar businesses in the same industry.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75890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Improve GPM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u="sng" dirty="0"/>
              <a:t>Gross Profit  </a:t>
            </a:r>
            <a:r>
              <a:rPr lang="en-GB" sz="2400" dirty="0"/>
              <a:t>X100</a:t>
            </a:r>
            <a:endParaRPr lang="en-GB" sz="2400" u="sng" dirty="0"/>
          </a:p>
          <a:p>
            <a:pPr marL="0" indent="0" algn="ctr">
              <a:buNone/>
            </a:pPr>
            <a:r>
              <a:rPr lang="en-GB" sz="2400" dirty="0"/>
              <a:t>Sales   </a:t>
            </a:r>
            <a:r>
              <a:rPr lang="en-GB" sz="1000" dirty="0"/>
              <a:t>.</a:t>
            </a:r>
          </a:p>
          <a:p>
            <a:r>
              <a:rPr lang="en-GB" sz="2400" dirty="0" smtClean="0"/>
              <a:t>Increase Price</a:t>
            </a:r>
          </a:p>
          <a:p>
            <a:pPr lvl="1"/>
            <a:r>
              <a:rPr lang="en-GB" sz="2000" dirty="0" smtClean="0"/>
              <a:t>But what is the elasticity of demand for the product?</a:t>
            </a:r>
          </a:p>
          <a:p>
            <a:r>
              <a:rPr lang="en-GB" sz="2400" dirty="0" smtClean="0"/>
              <a:t>Decrease Cost of Sales.  </a:t>
            </a:r>
          </a:p>
          <a:p>
            <a:pPr lvl="1"/>
            <a:r>
              <a:rPr lang="en-GB" sz="2000" dirty="0" smtClean="0"/>
              <a:t>But question the quality of the stock or service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2665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Net Profit Margin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16101"/>
            <a:ext cx="8596668" cy="4597400"/>
          </a:xfrm>
        </p:spPr>
        <p:txBody>
          <a:bodyPr>
            <a:noAutofit/>
          </a:bodyPr>
          <a:lstStyle/>
          <a:p>
            <a:r>
              <a:rPr lang="en-GB" sz="2400" dirty="0"/>
              <a:t>Measures the ratio of </a:t>
            </a:r>
            <a:r>
              <a:rPr lang="en-GB" sz="2400" dirty="0" smtClean="0"/>
              <a:t>Net Profit to Sales:</a:t>
            </a:r>
            <a:br>
              <a:rPr lang="en-GB" sz="2400" dirty="0" smtClean="0"/>
            </a:br>
            <a:endParaRPr lang="en-GB" sz="2400" dirty="0"/>
          </a:p>
          <a:p>
            <a:pPr marL="0" indent="0" algn="ctr">
              <a:buNone/>
            </a:pPr>
            <a:r>
              <a:rPr lang="en-GB" sz="2400" u="sng" dirty="0" smtClean="0"/>
              <a:t>Net </a:t>
            </a:r>
            <a:r>
              <a:rPr lang="en-GB" sz="2400" u="sng" dirty="0"/>
              <a:t>Profit  </a:t>
            </a:r>
            <a:r>
              <a:rPr lang="en-GB" sz="2400" dirty="0"/>
              <a:t>X100</a:t>
            </a:r>
            <a:endParaRPr lang="en-GB" sz="2400" u="sng" dirty="0"/>
          </a:p>
          <a:p>
            <a:pPr marL="0" indent="0" algn="ctr">
              <a:buNone/>
            </a:pPr>
            <a:r>
              <a:rPr lang="en-GB" sz="2400" dirty="0"/>
              <a:t>Sales   </a:t>
            </a:r>
            <a:r>
              <a:rPr lang="en-GB" sz="1000" dirty="0"/>
              <a:t>.</a:t>
            </a:r>
          </a:p>
          <a:p>
            <a:r>
              <a:rPr lang="en-GB" sz="2400" dirty="0"/>
              <a:t>The higher the better</a:t>
            </a:r>
            <a:r>
              <a:rPr lang="en-GB" sz="2400" dirty="0" smtClean="0"/>
              <a:t>. </a:t>
            </a:r>
            <a:endParaRPr lang="en-GB" sz="2400" dirty="0"/>
          </a:p>
          <a:p>
            <a:r>
              <a:rPr lang="en-GB" sz="2400" dirty="0"/>
              <a:t>Compare </a:t>
            </a:r>
            <a:r>
              <a:rPr lang="en-GB" sz="2400" dirty="0" smtClean="0"/>
              <a:t>as before; industry comparison</a:t>
            </a:r>
            <a:endParaRPr lang="en-GB" sz="2400" dirty="0"/>
          </a:p>
          <a:p>
            <a:r>
              <a:rPr lang="en-GB" sz="2400" dirty="0" smtClean="0"/>
              <a:t>Comparing Net and Gross Profit over years;  margins should indicate changes in indirect Costs.  </a:t>
            </a:r>
            <a:r>
              <a:rPr lang="en-GB" sz="2400" i="1" dirty="0" err="1" smtClean="0"/>
              <a:t>Eg</a:t>
            </a:r>
            <a:r>
              <a:rPr lang="en-GB" sz="2400" i="1" dirty="0" smtClean="0"/>
              <a:t>. If GPM increase but NPM fall, it could suggest an inability to control indirect costs.  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261153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 Improve Net Profit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400" u="sng" dirty="0"/>
              <a:t>Net Profit  </a:t>
            </a:r>
            <a:r>
              <a:rPr lang="en-GB" sz="2400" dirty="0"/>
              <a:t>X100</a:t>
            </a:r>
            <a:endParaRPr lang="en-GB" sz="2400" u="sng" dirty="0"/>
          </a:p>
          <a:p>
            <a:pPr marL="0" indent="0" algn="ctr">
              <a:buNone/>
            </a:pPr>
            <a:r>
              <a:rPr lang="en-GB" sz="2400" dirty="0"/>
              <a:t>Sales   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1000" dirty="0" smtClean="0"/>
              <a:t>.</a:t>
            </a:r>
            <a:endParaRPr lang="en-GB" sz="1000" dirty="0"/>
          </a:p>
          <a:p>
            <a:r>
              <a:rPr lang="en-GB" sz="2400" dirty="0" smtClean="0"/>
              <a:t>Reduce Indirect Costs</a:t>
            </a:r>
          </a:p>
          <a:p>
            <a:pPr lvl="1"/>
            <a:r>
              <a:rPr lang="en-GB" sz="2200" dirty="0" smtClean="0"/>
              <a:t>But will the efficiency of the business be effected?</a:t>
            </a:r>
          </a:p>
          <a:p>
            <a:pPr lvl="1"/>
            <a:r>
              <a:rPr lang="en-GB" sz="2200" smtClean="0"/>
              <a:t>Where </a:t>
            </a:r>
            <a:r>
              <a:rPr lang="en-GB" sz="2200" dirty="0" smtClean="0"/>
              <a:t>will the business be able to </a:t>
            </a:r>
            <a:r>
              <a:rPr lang="en-GB" sz="2200" smtClean="0"/>
              <a:t>cut costs?  </a:t>
            </a:r>
            <a:endParaRPr lang="en-GB" sz="2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0149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B6D570-4699-4948-9211-47A752668C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82F9DB7-E450-4584-9333-FCDBDC17BB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00E8A3-B534-4EF3-97BA-628F0E3B4200}">
  <ds:schemaRefs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130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Profitability Ratios</vt:lpstr>
      <vt:lpstr>AKA Performance Ratios</vt:lpstr>
      <vt:lpstr>Gross Profit Ratio</vt:lpstr>
      <vt:lpstr>To Improve GPM</vt:lpstr>
      <vt:lpstr>Net Profit Margin</vt:lpstr>
      <vt:lpstr>To Improve Net Profit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Profitability Ratios</dc:title>
  <dc:creator>Tracey Bell</dc:creator>
  <cp:lastModifiedBy>Tracey Bell</cp:lastModifiedBy>
  <cp:revision>4</cp:revision>
  <dcterms:created xsi:type="dcterms:W3CDTF">2015-11-27T09:17:23Z</dcterms:created>
  <dcterms:modified xsi:type="dcterms:W3CDTF">2015-11-27T10:13:53Z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