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sldIdLst>
    <p:sldId id="256" r:id="rId5"/>
    <p:sldId id="279" r:id="rId6"/>
    <p:sldId id="257" r:id="rId7"/>
    <p:sldId id="260" r:id="rId8"/>
    <p:sldId id="258" r:id="rId9"/>
    <p:sldId id="269" r:id="rId10"/>
    <p:sldId id="277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68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2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6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7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54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46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5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98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96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BE9C80C-41E9-4688-AE88-9BC9730EA851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E2CC150-2840-45FF-8250-79B98C8C615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6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4149080"/>
            <a:ext cx="6336704" cy="3528392"/>
          </a:xfrm>
        </p:spPr>
        <p:txBody>
          <a:bodyPr>
            <a:noAutofit/>
          </a:bodyPr>
          <a:lstStyle/>
          <a:p>
            <a:pPr algn="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Ratio Analysis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5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Ratio Analysis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420888"/>
            <a:ext cx="8200421" cy="36004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GB" sz="2600" dirty="0" smtClean="0">
                <a:latin typeface="Calibri Light" panose="020F0302020204030204" pitchFamily="34" charset="0"/>
              </a:rPr>
              <a:t>Ratios are used to compare the performance of a business from one period to the next, or for comparing two similar business.</a:t>
            </a:r>
          </a:p>
          <a:p>
            <a:pPr algn="just">
              <a:spcBef>
                <a:spcPts val="0"/>
              </a:spcBef>
            </a:pPr>
            <a:endParaRPr lang="en-GB" sz="2600" dirty="0" smtClean="0">
              <a:latin typeface="Calibri Light" panose="020F0302020204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GB" sz="2600" dirty="0" smtClean="0">
                <a:latin typeface="Calibri Light" panose="020F0302020204030204" pitchFamily="34" charset="0"/>
              </a:rPr>
              <a:t>Ratios are often grouped into the following categories: </a:t>
            </a:r>
          </a:p>
          <a:p>
            <a:pPr algn="just">
              <a:spcBef>
                <a:spcPts val="0"/>
              </a:spcBef>
            </a:pPr>
            <a:endParaRPr lang="en-GB" sz="2600" dirty="0" smtClean="0">
              <a:latin typeface="Calibri Light" panose="020F0302020204030204" pitchFamily="34" charset="0"/>
            </a:endParaRP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Profitability Ratios</a:t>
            </a: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Liquidity Ratios</a:t>
            </a:r>
          </a:p>
          <a:p>
            <a:pPr marL="2330450" indent="-531813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GB" sz="2600" b="1" dirty="0">
                <a:solidFill>
                  <a:schemeClr val="accent5">
                    <a:lumMod val="50000"/>
                  </a:schemeClr>
                </a:solidFill>
              </a:rPr>
              <a:t>Efficiency Ratios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3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202522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Profitability Ratios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564904"/>
            <a:ext cx="8280920" cy="4032448"/>
          </a:xfrm>
        </p:spPr>
        <p:txBody>
          <a:bodyPr>
            <a:normAutofit/>
          </a:bodyPr>
          <a:lstStyle/>
          <a:p>
            <a:pPr algn="just" hangingPunct="0">
              <a:spcBef>
                <a:spcPts val="60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Profitability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Ratios </a:t>
            </a:r>
            <a:r>
              <a:rPr lang="en-GB" sz="2400" dirty="0" smtClean="0">
                <a:latin typeface="Calibri" panose="020F0502020204030204" pitchFamily="34" charset="0"/>
              </a:rPr>
              <a:t>– are used </a:t>
            </a:r>
            <a:r>
              <a:rPr lang="en-GB" sz="2400" dirty="0">
                <a:latin typeface="Calibri" panose="020F0502020204030204" pitchFamily="34" charset="0"/>
              </a:rPr>
              <a:t>to assess the profitability of an organisation. The figures used come direct from the accounting statements. </a:t>
            </a:r>
            <a:endParaRPr lang="en-GB" sz="2400" dirty="0" smtClean="0">
              <a:latin typeface="Calibri" panose="020F0502020204030204" pitchFamily="34" charset="0"/>
            </a:endParaRPr>
          </a:p>
          <a:p>
            <a:pPr marL="0" indent="0" algn="just" hangingPunct="0">
              <a:spcBef>
                <a:spcPts val="600"/>
              </a:spcBef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hangingPunct="0">
              <a:spcBef>
                <a:spcPts val="600"/>
              </a:spcBef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first two ratios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are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 hangingPunct="0">
              <a:spcBef>
                <a:spcPts val="600"/>
              </a:spcBef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marL="900113" indent="0" hangingPunct="0">
              <a:spcBef>
                <a:spcPts val="60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Net Profit Ratio</a:t>
            </a:r>
          </a:p>
          <a:p>
            <a:pPr marL="900113" indent="0" hangingPunct="0">
              <a:spcBef>
                <a:spcPts val="600"/>
              </a:spcBef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Gross Profit Ratio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Gross </a:t>
            </a:r>
            <a:r>
              <a:rPr lang="en-GB" sz="4000" dirty="0">
                <a:latin typeface="Calibri" panose="020F0502020204030204" pitchFamily="34" charset="0"/>
              </a:rPr>
              <a:t>P</a:t>
            </a:r>
            <a:r>
              <a:rPr lang="en-GB" sz="4000" dirty="0" smtClean="0">
                <a:latin typeface="Calibri" panose="020F0502020204030204" pitchFamily="34" charset="0"/>
              </a:rPr>
              <a:t>rofit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80920" cy="4608512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b="1" u="sng" dirty="0" smtClean="0">
                <a:latin typeface="Calibri" panose="020F0502020204030204" pitchFamily="34" charset="0"/>
              </a:rPr>
              <a:t>Gross Profit   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>
                <a:latin typeface="Calibri" panose="020F0502020204030204" pitchFamily="34" charset="0"/>
              </a:rPr>
              <a:t>*  100 </a:t>
            </a:r>
            <a:r>
              <a:rPr lang="en-GB" b="1" dirty="0" smtClean="0">
                <a:latin typeface="Calibri" panose="020F0502020204030204" pitchFamily="34" charset="0"/>
              </a:rPr>
              <a:t>	     =  	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Gross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profit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as 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% of Sales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Sales/Turnover </a:t>
            </a:r>
          </a:p>
          <a:p>
            <a:pPr marL="449263" indent="0" hangingPunct="0">
              <a:lnSpc>
                <a:spcPct val="100000"/>
              </a:lnSpc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 </a:t>
            </a:r>
          </a:p>
          <a:p>
            <a:pPr marL="623888" indent="-623888" hangingPunct="0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The Gross Profit Ratio </a:t>
            </a:r>
            <a:r>
              <a:rPr lang="en-GB" dirty="0" smtClean="0">
                <a:latin typeface="Calibri" panose="020F0502020204030204" pitchFamily="34" charset="0"/>
              </a:rPr>
              <a:t>is sometimes called the Trading Ratio because it measures how much profit has been made purely from trading activities.</a:t>
            </a:r>
          </a:p>
          <a:p>
            <a:pPr marL="623888" indent="-623888" hangingPunct="0"/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The gross profit ratio needs </a:t>
            </a:r>
            <a:r>
              <a:rPr lang="en-GB" dirty="0">
                <a:latin typeface="Calibri" panose="020F0502020204030204" pitchFamily="34" charset="0"/>
              </a:rPr>
              <a:t>to be sufficient to cover </a:t>
            </a:r>
            <a:r>
              <a:rPr lang="en-GB" dirty="0" smtClean="0">
                <a:latin typeface="Calibri" panose="020F0502020204030204" pitchFamily="34" charset="0"/>
              </a:rPr>
              <a:t>expenses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Net Profit Ratio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502" y="2204864"/>
            <a:ext cx="8300953" cy="3888432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>
                <a:latin typeface="Comic Sans MS" pitchFamily="66" charset="0"/>
              </a:rPr>
              <a:t> </a:t>
            </a: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u="sng" dirty="0" smtClean="0">
                <a:latin typeface="Calibri" panose="020F0502020204030204" pitchFamily="34" charset="0"/>
              </a:rPr>
              <a:t>Profit before Tax</a:t>
            </a:r>
            <a:r>
              <a:rPr lang="en-GB" b="1" dirty="0" smtClean="0">
                <a:latin typeface="Calibri" panose="020F0502020204030204" pitchFamily="34" charset="0"/>
              </a:rPr>
              <a:t>  </a:t>
            </a:r>
            <a:r>
              <a:rPr lang="en-GB" b="1" dirty="0">
                <a:latin typeface="Calibri" panose="020F0502020204030204" pitchFamily="34" charset="0"/>
              </a:rPr>
              <a:t>*  100  = 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Net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profit </a:t>
            </a:r>
            <a:r>
              <a:rPr lang="en-GB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as 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alibri" panose="020F0502020204030204" pitchFamily="34" charset="0"/>
              </a:rPr>
              <a:t>% of Sales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>
                <a:latin typeface="Calibri" panose="020F0502020204030204" pitchFamily="34" charset="0"/>
              </a:rPr>
              <a:t>Sales/Turnover </a:t>
            </a: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449263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Useful </a:t>
            </a:r>
            <a:r>
              <a:rPr lang="en-GB" dirty="0">
                <a:latin typeface="Calibri" panose="020F0502020204030204" pitchFamily="34" charset="0"/>
              </a:rPr>
              <a:t>for comparing one period's results against those of a previous period </a:t>
            </a:r>
            <a:r>
              <a:rPr lang="en-GB" dirty="0" smtClean="0">
                <a:latin typeface="Calibri" panose="020F0502020204030204" pitchFamily="34" charset="0"/>
              </a:rPr>
              <a:t>or </a:t>
            </a:r>
            <a:r>
              <a:rPr lang="en-GB" dirty="0">
                <a:latin typeface="Calibri" panose="020F0502020204030204" pitchFamily="34" charset="0"/>
              </a:rPr>
              <a:t>for comparing similar organisations. </a:t>
            </a:r>
            <a:endParaRPr lang="en-GB" dirty="0" smtClean="0">
              <a:latin typeface="Calibri" panose="020F0502020204030204" pitchFamily="34" charset="0"/>
            </a:endParaRPr>
          </a:p>
          <a:p>
            <a:pPr marL="623888" indent="-623888" hangingPunct="0"/>
            <a:r>
              <a:rPr lang="en-GB" dirty="0" smtClean="0">
                <a:latin typeface="Calibri" panose="020F0502020204030204" pitchFamily="34" charset="0"/>
              </a:rPr>
              <a:t>It </a:t>
            </a:r>
            <a:r>
              <a:rPr lang="en-GB" dirty="0">
                <a:latin typeface="Calibri" panose="020F0502020204030204" pitchFamily="34" charset="0"/>
              </a:rPr>
              <a:t>should be similar or, ideally, increasing from year to </a:t>
            </a:r>
            <a:r>
              <a:rPr lang="en-GB" dirty="0" smtClean="0">
                <a:latin typeface="Calibri" panose="020F0502020204030204" pitchFamily="34" charset="0"/>
              </a:rPr>
              <a:t>year.</a:t>
            </a:r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alibri" panose="020F0502020204030204" pitchFamily="34" charset="0"/>
              </a:rPr>
              <a:t>Why Ratios Change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675466"/>
            <a:ext cx="7848872" cy="392188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Any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of the following could be reasons for a change in the ratios from one period to the next: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Increasing </a:t>
            </a:r>
            <a:r>
              <a:rPr lang="en-GB" dirty="0">
                <a:latin typeface="Calibri" panose="020F0502020204030204" pitchFamily="34" charset="0"/>
              </a:rPr>
              <a:t>cost of </a:t>
            </a:r>
            <a:r>
              <a:rPr lang="en-GB" dirty="0" smtClean="0">
                <a:latin typeface="Calibri" panose="020F0502020204030204" pitchFamily="34" charset="0"/>
              </a:rPr>
              <a:t>materials or outsourcing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Changing </a:t>
            </a:r>
            <a:r>
              <a:rPr lang="en-GB" dirty="0">
                <a:latin typeface="Calibri" panose="020F0502020204030204" pitchFamily="34" charset="0"/>
              </a:rPr>
              <a:t>sales </a:t>
            </a:r>
            <a:r>
              <a:rPr lang="en-GB" dirty="0" smtClean="0">
                <a:latin typeface="Calibri" panose="020F0502020204030204" pitchFamily="34" charset="0"/>
              </a:rPr>
              <a:t>mixes or trends (fashion!)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Selling </a:t>
            </a:r>
            <a:r>
              <a:rPr lang="en-GB" dirty="0">
                <a:latin typeface="Calibri" panose="020F0502020204030204" pitchFamily="34" charset="0"/>
              </a:rPr>
              <a:t>price </a:t>
            </a:r>
            <a:r>
              <a:rPr lang="en-GB" dirty="0" smtClean="0">
                <a:latin typeface="Calibri" panose="020F0502020204030204" pitchFamily="34" charset="0"/>
              </a:rPr>
              <a:t>increased or reduced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Increasing </a:t>
            </a:r>
            <a:r>
              <a:rPr lang="en-GB" dirty="0">
                <a:latin typeface="Calibri" panose="020F0502020204030204" pitchFamily="34" charset="0"/>
              </a:rPr>
              <a:t>expenses (e.g. </a:t>
            </a:r>
            <a:r>
              <a:rPr lang="en-GB" dirty="0" smtClean="0">
                <a:latin typeface="Calibri" panose="020F0502020204030204" pitchFamily="34" charset="0"/>
              </a:rPr>
              <a:t>wages, utilities)</a:t>
            </a:r>
            <a:endParaRPr lang="en-GB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Wastage or Theft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Economic climate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Competitors’ activities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New investment comes into the business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The business expands</a:t>
            </a:r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4" name="Picture 4" descr="http://warrenexpressed.org/wordpress/wp-content/uploads/2012/01/change-ahe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758502"/>
            <a:ext cx="2020021" cy="1367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Ratios ARE GOOD FOR…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675466"/>
            <a:ext cx="7848872" cy="392188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comparing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one period to the 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next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comparing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two or more similar 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businesses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Calibri" panose="020F0502020204030204" pitchFamily="34" charset="0"/>
              </a:rPr>
              <a:t>However</a:t>
            </a:r>
            <a:r>
              <a:rPr lang="en-GB" dirty="0">
                <a:latin typeface="Calibri" panose="020F0502020204030204" pitchFamily="34" charset="0"/>
              </a:rPr>
              <a:t>, the information provided doesn’t always present the reader with a true picture. </a:t>
            </a:r>
            <a:endParaRPr lang="en-GB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Calibri" panose="020F0502020204030204" pitchFamily="34" charset="0"/>
              </a:rPr>
              <a:t>Ratios </a:t>
            </a:r>
            <a:r>
              <a:rPr lang="en-GB" dirty="0">
                <a:latin typeface="Calibri" panose="020F0502020204030204" pitchFamily="34" charset="0"/>
              </a:rPr>
              <a:t>are based on historic (past) </a:t>
            </a:r>
            <a:r>
              <a:rPr lang="en-GB" dirty="0" smtClean="0">
                <a:latin typeface="Calibri" panose="020F0502020204030204" pitchFamily="34" charset="0"/>
              </a:rPr>
              <a:t>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Calibri" panose="020F0502020204030204" pitchFamily="34" charset="0"/>
              </a:rPr>
              <a:t>They </a:t>
            </a:r>
            <a:r>
              <a:rPr lang="en-GB" dirty="0">
                <a:latin typeface="Calibri" panose="020F0502020204030204" pitchFamily="34" charset="0"/>
              </a:rPr>
              <a:t>don’t take into account the future plans of the </a:t>
            </a:r>
            <a:r>
              <a:rPr lang="en-GB" dirty="0" smtClean="0">
                <a:latin typeface="Calibri" panose="020F0502020204030204" pitchFamily="34" charset="0"/>
              </a:rPr>
              <a:t>business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8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What </a:t>
            </a:r>
            <a:r>
              <a:rPr lang="en-GB" dirty="0" smtClean="0">
                <a:latin typeface="Calibri" panose="020F0502020204030204" pitchFamily="34" charset="0"/>
              </a:rPr>
              <a:t>Ratios </a:t>
            </a:r>
            <a:r>
              <a:rPr lang="en-GB" dirty="0">
                <a:latin typeface="Calibri" panose="020F0502020204030204" pitchFamily="34" charset="0"/>
              </a:rPr>
              <a:t>Don’t Show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492896"/>
            <a:ext cx="7560840" cy="417646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How </a:t>
            </a:r>
            <a:r>
              <a:rPr lang="en-GB" sz="2200" dirty="0"/>
              <a:t>good the </a:t>
            </a:r>
            <a:r>
              <a:rPr lang="en-GB" sz="2200" b="1" dirty="0"/>
              <a:t>management</a:t>
            </a:r>
            <a:r>
              <a:rPr lang="en-GB" sz="2200" dirty="0"/>
              <a:t> team </a:t>
            </a:r>
            <a:r>
              <a:rPr lang="en-GB" sz="2200" dirty="0" smtClean="0"/>
              <a:t>are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How </a:t>
            </a:r>
            <a:r>
              <a:rPr lang="en-GB" sz="2200" b="1" dirty="0"/>
              <a:t>skilled</a:t>
            </a:r>
            <a:r>
              <a:rPr lang="en-GB" sz="2200" dirty="0"/>
              <a:t> the workforce </a:t>
            </a:r>
            <a:r>
              <a:rPr lang="en-GB" sz="2200" dirty="0" smtClean="0"/>
              <a:t>is, how </a:t>
            </a:r>
            <a:r>
              <a:rPr lang="en-GB" sz="2200" b="1" dirty="0"/>
              <a:t>motivated</a:t>
            </a:r>
            <a:r>
              <a:rPr lang="en-GB" sz="2200" dirty="0"/>
              <a:t> the workforce is, or </a:t>
            </a:r>
            <a:r>
              <a:rPr lang="en-GB" sz="2200" dirty="0" smtClean="0"/>
              <a:t>what </a:t>
            </a:r>
            <a:r>
              <a:rPr lang="en-GB" sz="2200" b="1" dirty="0" smtClean="0"/>
              <a:t>morale</a:t>
            </a:r>
            <a:r>
              <a:rPr lang="en-GB" sz="2200" dirty="0" smtClean="0"/>
              <a:t> </a:t>
            </a:r>
            <a:r>
              <a:rPr lang="en-GB" sz="2200" dirty="0"/>
              <a:t>is like. </a:t>
            </a:r>
            <a:endParaRPr lang="en-GB" sz="2200" dirty="0" smtClean="0"/>
          </a:p>
          <a:p>
            <a:pPr marL="0" indent="0">
              <a:spcBef>
                <a:spcPts val="600"/>
              </a:spcBef>
              <a:buNone/>
            </a:pPr>
            <a:endParaRPr lang="en-GB" sz="22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Any </a:t>
            </a:r>
            <a:r>
              <a:rPr lang="en-GB" sz="2200" b="1" dirty="0" smtClean="0"/>
              <a:t>expansion </a:t>
            </a:r>
            <a:r>
              <a:rPr lang="en-GB" sz="2200" b="1" dirty="0"/>
              <a:t>plans </a:t>
            </a:r>
            <a:r>
              <a:rPr lang="en-GB" sz="2200" dirty="0"/>
              <a:t>or large orders that have been received </a:t>
            </a:r>
            <a:endParaRPr lang="en-GB" sz="22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How </a:t>
            </a:r>
            <a:r>
              <a:rPr lang="en-GB" sz="2200" dirty="0"/>
              <a:t>up-to-date the </a:t>
            </a:r>
            <a:r>
              <a:rPr lang="en-GB" sz="2200" b="1" dirty="0"/>
              <a:t>resources</a:t>
            </a:r>
            <a:r>
              <a:rPr lang="en-GB" sz="2200" dirty="0"/>
              <a:t> are </a:t>
            </a:r>
            <a:endParaRPr lang="en-GB" sz="22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(</a:t>
            </a:r>
            <a:r>
              <a:rPr lang="en-GB" sz="2200" dirty="0"/>
              <a:t>e.g. has the business got modern factories or the latest technology and equipment).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About </a:t>
            </a:r>
            <a:r>
              <a:rPr lang="en-GB" sz="2200" dirty="0"/>
              <a:t>the business </a:t>
            </a:r>
            <a:r>
              <a:rPr lang="en-GB" sz="2200" b="1" dirty="0"/>
              <a:t>reputation</a:t>
            </a:r>
            <a:r>
              <a:rPr lang="en-GB" sz="2200" dirty="0"/>
              <a:t> or good customer service.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What </a:t>
            </a:r>
            <a:r>
              <a:rPr lang="en-GB" sz="2200" dirty="0"/>
              <a:t>the </a:t>
            </a:r>
            <a:r>
              <a:rPr lang="en-GB" sz="2200" b="1" dirty="0"/>
              <a:t>competitors</a:t>
            </a:r>
            <a:r>
              <a:rPr lang="en-GB" sz="2200" dirty="0"/>
              <a:t> of the business are planning.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/>
              <a:t>Changes </a:t>
            </a:r>
            <a:r>
              <a:rPr lang="en-GB" sz="2200" dirty="0"/>
              <a:t>in Government or EU </a:t>
            </a:r>
            <a:r>
              <a:rPr lang="en-GB" sz="2200" b="1" dirty="0"/>
              <a:t>legislation</a:t>
            </a:r>
            <a:r>
              <a:rPr lang="en-GB" sz="2200" dirty="0"/>
              <a:t>.</a:t>
            </a:r>
          </a:p>
          <a:p>
            <a:pPr algn="just"/>
            <a:endParaRPr lang="en-GB" sz="2400" dirty="0"/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39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7696FF-2532-456C-8D76-D73076771194}">
  <ds:schemaRefs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56DA4A8-AF28-43BD-BE32-FB0A80F47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1B5EB9-628F-45E0-B7A1-E1FE52B2F8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367</TotalTime>
  <Words>292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Tw Cen MT</vt:lpstr>
      <vt:lpstr>Wingdings 3</vt:lpstr>
      <vt:lpstr>Integral</vt:lpstr>
      <vt:lpstr>Ratio Analysis</vt:lpstr>
      <vt:lpstr>Ratio Analysis</vt:lpstr>
      <vt:lpstr>Profitability Ratios</vt:lpstr>
      <vt:lpstr>Gross Profit Ratio</vt:lpstr>
      <vt:lpstr>Net Profit Ratio</vt:lpstr>
      <vt:lpstr>Why Ratios Change</vt:lpstr>
      <vt:lpstr>Ratios ARE GOOD FOR…</vt:lpstr>
      <vt:lpstr>What Ratios Don’t Show</vt:lpstr>
    </vt:vector>
  </TitlesOfParts>
  <Company>Reigate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Analysis</dc:title>
  <dc:creator>Mark Lampard</dc:creator>
  <cp:lastModifiedBy>Ailsa W Waters</cp:lastModifiedBy>
  <cp:revision>44</cp:revision>
  <dcterms:created xsi:type="dcterms:W3CDTF">2011-03-30T09:02:27Z</dcterms:created>
  <dcterms:modified xsi:type="dcterms:W3CDTF">2016-01-26T09:49:01Z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