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61" r:id="rId8"/>
    <p:sldId id="262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08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84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8F309-8FC5-944D-8E6D-441DB004DE30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46E95-C788-294B-8793-AA111AC12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10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Manufacturing (capital intensive)</a:t>
            </a:r>
            <a:r>
              <a:rPr lang="en-US" baseline="0" dirty="0" smtClean="0"/>
              <a:t> v service industry</a:t>
            </a:r>
          </a:p>
          <a:p>
            <a:r>
              <a:rPr lang="en-US" baseline="0" dirty="0" smtClean="0"/>
              <a:t>Manufacturing industry likely to have higher fixed costs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46E95-C788-294B-8793-AA111AC121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2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4C3-410B-BC46-91DB-20AE30D41093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28DC-9FCE-D04B-AAAC-1DE1E1625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65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4C3-410B-BC46-91DB-20AE30D41093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28DC-9FCE-D04B-AAAC-1DE1E1625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0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4C3-410B-BC46-91DB-20AE30D41093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28DC-9FCE-D04B-AAAC-1DE1E1625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7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4C3-410B-BC46-91DB-20AE30D41093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28DC-9FCE-D04B-AAAC-1DE1E1625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2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4C3-410B-BC46-91DB-20AE30D41093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28DC-9FCE-D04B-AAAC-1DE1E1625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93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4C3-410B-BC46-91DB-20AE30D41093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28DC-9FCE-D04B-AAAC-1DE1E1625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9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4C3-410B-BC46-91DB-20AE30D41093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28DC-9FCE-D04B-AAAC-1DE1E1625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5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4C3-410B-BC46-91DB-20AE30D41093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28DC-9FCE-D04B-AAAC-1DE1E1625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4C3-410B-BC46-91DB-20AE30D41093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28DC-9FCE-D04B-AAAC-1DE1E1625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4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4C3-410B-BC46-91DB-20AE30D41093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28DC-9FCE-D04B-AAAC-1DE1E1625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3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4C3-410B-BC46-91DB-20AE30D41093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28DC-9FCE-D04B-AAAC-1DE1E1625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55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BA4C3-410B-BC46-91DB-20AE30D41093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128DC-9FCE-D04B-AAAC-1DE1E1625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>
            <a:solidFill>
              <a:srgbClr val="B31166"/>
            </a:solidFill>
          </a:ln>
        </p:spPr>
        <p:txBody>
          <a:bodyPr>
            <a:normAutofit/>
          </a:bodyPr>
          <a:lstStyle/>
          <a:p>
            <a:r>
              <a:rPr lang="en-US" sz="4800" dirty="0" smtClean="0"/>
              <a:t>The income statement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7475" y="1600200"/>
            <a:ext cx="8677705" cy="4776566"/>
          </a:xfrm>
        </p:spPr>
        <p:txBody>
          <a:bodyPr numCol="2"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u="sng" dirty="0" smtClean="0"/>
              <a:t>Purchases</a:t>
            </a:r>
          </a:p>
          <a:p>
            <a:pPr marL="742950" indent="-742950">
              <a:buFont typeface="+mj-lt"/>
              <a:buAutoNum type="arabicPeriod"/>
            </a:pPr>
            <a:r>
              <a:rPr lang="en-US" u="sng" dirty="0" smtClean="0"/>
              <a:t>Net profit</a:t>
            </a:r>
          </a:p>
          <a:p>
            <a:pPr marL="742950" indent="-742950">
              <a:buFont typeface="+mj-lt"/>
              <a:buAutoNum type="arabicPeriod"/>
            </a:pPr>
            <a:r>
              <a:rPr lang="en-US" u="sng" dirty="0" smtClean="0"/>
              <a:t>Sales revenue</a:t>
            </a:r>
          </a:p>
          <a:p>
            <a:pPr marL="742950" indent="-742950">
              <a:buFont typeface="+mj-lt"/>
              <a:buAutoNum type="arabicPeriod"/>
            </a:pPr>
            <a:r>
              <a:rPr lang="en-US" u="sng" dirty="0" smtClean="0"/>
              <a:t>Gross profit</a:t>
            </a:r>
          </a:p>
          <a:p>
            <a:pPr marL="742950" indent="-742950">
              <a:buFont typeface="+mj-lt"/>
              <a:buAutoNum type="arabicPeriod"/>
            </a:pPr>
            <a:r>
              <a:rPr lang="en-US" u="sng" dirty="0" smtClean="0"/>
              <a:t>Cost of sales</a:t>
            </a:r>
          </a:p>
          <a:p>
            <a:pPr marL="742950" indent="-742950">
              <a:buFont typeface="+mj-lt"/>
              <a:buAutoNum type="arabicPeriod"/>
            </a:pPr>
            <a:endParaRPr lang="en-US" u="sng" dirty="0"/>
          </a:p>
          <a:p>
            <a:pPr marL="742950" indent="-742950">
              <a:buFont typeface="+mj-lt"/>
              <a:buAutoNum type="arabicPeriod"/>
            </a:pPr>
            <a:endParaRPr lang="en-US" u="sng" dirty="0" smtClean="0"/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Less closing stock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Wages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Opening stock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Rent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Electricity</a:t>
            </a:r>
          </a:p>
          <a:p>
            <a:pPr marL="742950" indent="-742950">
              <a:buFont typeface="+mj-lt"/>
              <a:buAutoNum type="arabicPeriod"/>
            </a:pPr>
            <a:r>
              <a:rPr lang="en-US" u="sng" dirty="0" smtClean="0"/>
              <a:t>Expenses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457200" y="5014097"/>
            <a:ext cx="8229600" cy="1521428"/>
          </a:xfrm>
          <a:prstGeom prst="rect">
            <a:avLst/>
          </a:prstGeom>
          <a:solidFill>
            <a:schemeClr val="bg1"/>
          </a:solidFill>
          <a:ln>
            <a:solidFill>
              <a:srgbClr val="B31166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charset="2"/>
              <a:buChar char="Ø"/>
            </a:pPr>
            <a:r>
              <a:rPr lang="en-US" sz="2800" dirty="0" smtClean="0"/>
              <a:t>List these items in the order that they appear on the income statement</a:t>
            </a:r>
          </a:p>
          <a:p>
            <a:r>
              <a:rPr lang="en-US" sz="2800" u="sng" dirty="0" smtClean="0"/>
              <a:t>Hint</a:t>
            </a:r>
            <a:r>
              <a:rPr lang="en-US" sz="2800" dirty="0" smtClean="0"/>
              <a:t>: the main headings have been </a:t>
            </a:r>
            <a:r>
              <a:rPr lang="en-US" sz="2800" u="sng" dirty="0" smtClean="0"/>
              <a:t>underlined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495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4693"/>
              </p:ext>
            </p:extLst>
          </p:nvPr>
        </p:nvGraphicFramePr>
        <p:xfrm>
          <a:off x="174729" y="100465"/>
          <a:ext cx="5328206" cy="4922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650"/>
                <a:gridCol w="1439453"/>
                <a:gridCol w="1455103"/>
              </a:tblGrid>
              <a:tr h="32236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£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£</a:t>
                      </a:r>
                      <a:endParaRPr lang="en-US" sz="1600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algn="l"/>
                      <a:r>
                        <a:rPr lang="en-US" sz="1600" u="sng" dirty="0" smtClean="0"/>
                        <a:t>Sales</a:t>
                      </a:r>
                      <a:r>
                        <a:rPr lang="en-US" sz="1600" u="sng" baseline="0" dirty="0" smtClean="0"/>
                        <a:t> Revenue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/>
                        <a:t>10,000</a:t>
                      </a:r>
                      <a:endParaRPr lang="en-US" sz="1600" u="sng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algn="l"/>
                      <a:r>
                        <a:rPr lang="en-US" sz="1600" u="sng" dirty="0" smtClean="0"/>
                        <a:t>Cost</a:t>
                      </a:r>
                      <a:r>
                        <a:rPr lang="en-US" sz="1600" u="sng" baseline="0" dirty="0" smtClean="0"/>
                        <a:t> of sales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lvl="1" algn="l"/>
                      <a:r>
                        <a:rPr lang="en-US" sz="1600" dirty="0" smtClean="0"/>
                        <a:t>Opening stock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lvl="1" algn="l"/>
                      <a:r>
                        <a:rPr lang="en-US" sz="1600" dirty="0" smtClean="0"/>
                        <a:t>Purchases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564137">
                <a:tc>
                  <a:txBody>
                    <a:bodyPr/>
                    <a:lstStyle/>
                    <a:p>
                      <a:pPr lvl="1" algn="l"/>
                      <a:r>
                        <a:rPr lang="en-US" sz="1600" dirty="0" smtClean="0"/>
                        <a:t>Minus closing stock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lvl="1" algn="l"/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none" dirty="0" err="1" smtClean="0"/>
                        <a:t>i</a:t>
                      </a:r>
                      <a:r>
                        <a:rPr lang="en-US" sz="1600" u="none" dirty="0" smtClean="0"/>
                        <a:t>)</a:t>
                      </a:r>
                      <a:endParaRPr lang="en-US" sz="1600" u="none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algn="l"/>
                      <a:r>
                        <a:rPr lang="en-US" sz="1600" u="sng" dirty="0" smtClean="0"/>
                        <a:t>Gross Profit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none" dirty="0" smtClean="0"/>
                        <a:t>ii)</a:t>
                      </a:r>
                      <a:endParaRPr lang="en-US" sz="1600" u="none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algn="l"/>
                      <a:r>
                        <a:rPr lang="en-US" sz="1600" u="sng" dirty="0" smtClean="0"/>
                        <a:t>Expenses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lvl="1" algn="l"/>
                      <a:r>
                        <a:rPr lang="en-US" sz="1600" dirty="0" smtClean="0"/>
                        <a:t>Rent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lvl="1" algn="l"/>
                      <a:r>
                        <a:rPr lang="en-US" sz="1600" dirty="0" smtClean="0"/>
                        <a:t>Electricity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lvl="1" algn="l"/>
                      <a:r>
                        <a:rPr lang="en-US" sz="1600" dirty="0" smtClean="0"/>
                        <a:t>Wages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2,500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lvl="1"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iii)</a:t>
                      </a:r>
                      <a:endParaRPr lang="en-US" sz="1600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algn="l"/>
                      <a:r>
                        <a:rPr lang="en-US" sz="1600" u="sng" dirty="0" smtClean="0"/>
                        <a:t>Net Profit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iv)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5600356" y="616532"/>
            <a:ext cx="3027661" cy="1007513"/>
          </a:xfrm>
          <a:solidFill>
            <a:schemeClr val="bg1"/>
          </a:solidFill>
          <a:ln>
            <a:solidFill>
              <a:srgbClr val="B31166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GPM = </a:t>
            </a:r>
            <a:r>
              <a:rPr lang="en-US" sz="2000" u="sng" dirty="0" smtClean="0"/>
              <a:t>gross profit</a:t>
            </a:r>
            <a:r>
              <a:rPr lang="en-US" sz="2000" u="sng" dirty="0"/>
              <a:t> </a:t>
            </a:r>
            <a:r>
              <a:rPr lang="en-US" sz="2000" dirty="0" smtClean="0"/>
              <a:t>   x 100        </a:t>
            </a:r>
            <a:br>
              <a:rPr lang="en-US" sz="2000" dirty="0" smtClean="0"/>
            </a:br>
            <a:r>
              <a:rPr lang="en-US" sz="2000" dirty="0"/>
              <a:t> </a:t>
            </a:r>
            <a:r>
              <a:rPr lang="en-US" sz="2000" dirty="0" smtClean="0"/>
              <a:t>          sales revenue </a:t>
            </a:r>
            <a:endParaRPr lang="en-US" sz="20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5219356" y="2949183"/>
            <a:ext cx="3158290" cy="1007513"/>
          </a:xfrm>
          <a:prstGeom prst="rect">
            <a:avLst/>
          </a:prstGeom>
          <a:solidFill>
            <a:schemeClr val="bg1"/>
          </a:solidFill>
          <a:ln>
            <a:solidFill>
              <a:srgbClr val="B3116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 smtClean="0"/>
              <a:t>NPM = </a:t>
            </a:r>
            <a:r>
              <a:rPr lang="en-US" sz="2000" u="sng" dirty="0" smtClean="0"/>
              <a:t>  net profit </a:t>
            </a:r>
            <a:r>
              <a:rPr lang="en-US" sz="2000" u="sng" dirty="0"/>
              <a:t> </a:t>
            </a:r>
            <a:r>
              <a:rPr lang="en-US" sz="2000" u="sng" dirty="0" smtClean="0"/>
              <a:t>   </a:t>
            </a:r>
            <a:r>
              <a:rPr lang="en-US" sz="2000" dirty="0" smtClean="0"/>
              <a:t>    x 100        </a:t>
            </a:r>
            <a:br>
              <a:rPr lang="en-US" sz="2000" dirty="0" smtClean="0"/>
            </a:br>
            <a:r>
              <a:rPr lang="en-US" sz="2000" dirty="0" smtClean="0"/>
              <a:t>              sales revenue </a:t>
            </a:r>
            <a:endParaRPr lang="en-US" sz="2000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457200" y="5089391"/>
            <a:ext cx="8229600" cy="1657809"/>
          </a:xfrm>
          <a:prstGeom prst="rect">
            <a:avLst/>
          </a:prstGeom>
          <a:solidFill>
            <a:schemeClr val="bg1"/>
          </a:solidFill>
          <a:ln>
            <a:solidFill>
              <a:srgbClr val="B31166"/>
            </a:solidFill>
          </a:ln>
        </p:spPr>
        <p:txBody>
          <a:bodyPr vert="horz" lIns="91440" tIns="45720" rIns="91440" bIns="45720" numCol="2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smtClean="0"/>
              <a:t>Using the figures provided, calculate the… </a:t>
            </a:r>
          </a:p>
          <a:p>
            <a:r>
              <a:rPr lang="en-US" sz="2200" dirty="0" err="1" smtClean="0"/>
              <a:t>i</a:t>
            </a:r>
            <a:r>
              <a:rPr lang="en-US" sz="2200" dirty="0" smtClean="0"/>
              <a:t>) Cost of sales</a:t>
            </a:r>
          </a:p>
          <a:p>
            <a:r>
              <a:rPr lang="en-US" sz="2200" dirty="0" smtClean="0"/>
              <a:t>ii) Gross profit</a:t>
            </a:r>
          </a:p>
          <a:p>
            <a:r>
              <a:rPr lang="en-US" sz="2200" dirty="0" smtClean="0"/>
              <a:t>iii) Expenses</a:t>
            </a:r>
          </a:p>
          <a:p>
            <a:r>
              <a:rPr lang="en-US" sz="2200" dirty="0" smtClean="0"/>
              <a:t>iv) Net profit</a:t>
            </a:r>
          </a:p>
          <a:p>
            <a:r>
              <a:rPr lang="en-US" sz="2200" dirty="0" smtClean="0"/>
              <a:t>Ext1: gross profit margin</a:t>
            </a:r>
          </a:p>
          <a:p>
            <a:r>
              <a:rPr lang="en-US" sz="2200" dirty="0" smtClean="0"/>
              <a:t>Ext2: net profit margin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4175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885666"/>
              </p:ext>
            </p:extLst>
          </p:nvPr>
        </p:nvGraphicFramePr>
        <p:xfrm>
          <a:off x="174729" y="100465"/>
          <a:ext cx="5328206" cy="4922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650"/>
                <a:gridCol w="1439453"/>
                <a:gridCol w="1455103"/>
              </a:tblGrid>
              <a:tr h="32236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£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£</a:t>
                      </a:r>
                      <a:endParaRPr lang="en-US" sz="1600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algn="l"/>
                      <a:r>
                        <a:rPr lang="en-US" sz="1600" u="sng" dirty="0" smtClean="0"/>
                        <a:t>Sales</a:t>
                      </a:r>
                      <a:r>
                        <a:rPr lang="en-US" sz="1600" u="sng" baseline="0" dirty="0" smtClean="0"/>
                        <a:t> Revenue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/>
                        <a:t>10,000</a:t>
                      </a:r>
                      <a:endParaRPr lang="en-US" sz="1600" u="sng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algn="l"/>
                      <a:r>
                        <a:rPr lang="en-US" sz="1600" u="sng" dirty="0" smtClean="0"/>
                        <a:t>Cost</a:t>
                      </a:r>
                      <a:r>
                        <a:rPr lang="en-US" sz="1600" u="sng" baseline="0" dirty="0" smtClean="0"/>
                        <a:t> of sales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lvl="1" algn="l"/>
                      <a:r>
                        <a:rPr lang="en-US" sz="1600" dirty="0" smtClean="0"/>
                        <a:t>Opening stock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lvl="1" algn="l"/>
                      <a:r>
                        <a:rPr lang="en-US" sz="1600" dirty="0" smtClean="0"/>
                        <a:t>Purchases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564137">
                <a:tc>
                  <a:txBody>
                    <a:bodyPr/>
                    <a:lstStyle/>
                    <a:p>
                      <a:pPr lvl="1" algn="l"/>
                      <a:r>
                        <a:rPr lang="en-US" sz="1600" dirty="0" smtClean="0"/>
                        <a:t>Minus closing stock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lvl="1" algn="l"/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 err="1" smtClean="0"/>
                        <a:t>i</a:t>
                      </a:r>
                      <a:r>
                        <a:rPr lang="en-US" sz="1600" b="1" u="sng" dirty="0" smtClean="0"/>
                        <a:t>) 3,000</a:t>
                      </a:r>
                      <a:endParaRPr lang="en-US" sz="1600" b="1" u="sng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algn="l"/>
                      <a:r>
                        <a:rPr lang="en-US" sz="1600" u="sng" dirty="0" smtClean="0"/>
                        <a:t>Gross Profit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 smtClean="0"/>
                        <a:t>ii) 7,000</a:t>
                      </a:r>
                      <a:endParaRPr lang="en-US" sz="1600" b="1" u="sng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algn="l"/>
                      <a:r>
                        <a:rPr lang="en-US" sz="1600" u="sng" dirty="0" smtClean="0"/>
                        <a:t>Expenses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lvl="1" algn="l"/>
                      <a:r>
                        <a:rPr lang="en-US" sz="1600" dirty="0" smtClean="0"/>
                        <a:t>Rent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lvl="1" algn="l"/>
                      <a:r>
                        <a:rPr lang="en-US" sz="1600" dirty="0" smtClean="0"/>
                        <a:t>Electricity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lvl="1" algn="l"/>
                      <a:r>
                        <a:rPr lang="en-US" sz="1600" dirty="0" smtClean="0"/>
                        <a:t>Wages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2,500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lvl="1"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5,500</a:t>
                      </a:r>
                      <a:endParaRPr lang="en-US" sz="1600" b="1" dirty="0"/>
                    </a:p>
                  </a:txBody>
                  <a:tcPr/>
                </a:tc>
              </a:tr>
              <a:tr h="322364">
                <a:tc>
                  <a:txBody>
                    <a:bodyPr/>
                    <a:lstStyle/>
                    <a:p>
                      <a:pPr algn="l"/>
                      <a:r>
                        <a:rPr lang="en-US" sz="1600" u="sng" dirty="0" smtClean="0"/>
                        <a:t>Net Profit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1,500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5219356" y="608562"/>
            <a:ext cx="3643542" cy="1007513"/>
          </a:xfrm>
          <a:solidFill>
            <a:schemeClr val="bg1"/>
          </a:solidFill>
          <a:ln>
            <a:solidFill>
              <a:srgbClr val="B31166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Gross profit = </a:t>
            </a:r>
            <a:r>
              <a:rPr lang="en-US" sz="2000" u="sng" dirty="0" smtClean="0"/>
              <a:t>gross profit</a:t>
            </a:r>
            <a:r>
              <a:rPr lang="en-US" sz="2000" u="sng" dirty="0"/>
              <a:t> </a:t>
            </a:r>
            <a:r>
              <a:rPr lang="en-US" sz="2000" dirty="0" smtClean="0"/>
              <a:t>   x 100        </a:t>
            </a:r>
            <a:br>
              <a:rPr lang="en-US" sz="2000" dirty="0" smtClean="0"/>
            </a:br>
            <a:r>
              <a:rPr lang="en-US" sz="2000" dirty="0"/>
              <a:t> </a:t>
            </a:r>
            <a:r>
              <a:rPr lang="en-US" sz="2000" dirty="0" smtClean="0"/>
              <a:t>                       sales revenue </a:t>
            </a:r>
            <a:endParaRPr lang="en-US" sz="20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5219356" y="2904193"/>
            <a:ext cx="3643542" cy="1007513"/>
          </a:xfrm>
          <a:prstGeom prst="rect">
            <a:avLst/>
          </a:prstGeom>
          <a:solidFill>
            <a:schemeClr val="bg1"/>
          </a:solidFill>
          <a:ln>
            <a:solidFill>
              <a:srgbClr val="B3116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 smtClean="0"/>
              <a:t>Net profit = </a:t>
            </a:r>
            <a:r>
              <a:rPr lang="en-US" sz="2000" u="sng" dirty="0" smtClean="0"/>
              <a:t>  net profit </a:t>
            </a:r>
            <a:r>
              <a:rPr lang="en-US" sz="2000" u="sng" dirty="0"/>
              <a:t> </a:t>
            </a:r>
            <a:r>
              <a:rPr lang="en-US" sz="2000" u="sng" dirty="0" smtClean="0"/>
              <a:t>   </a:t>
            </a:r>
            <a:r>
              <a:rPr lang="en-US" sz="2000" dirty="0" smtClean="0"/>
              <a:t>    x 100        </a:t>
            </a:r>
            <a:br>
              <a:rPr lang="en-US" sz="2000" dirty="0" smtClean="0"/>
            </a:br>
            <a:r>
              <a:rPr lang="en-US" sz="2000" dirty="0" smtClean="0"/>
              <a:t>                      sales revenue </a:t>
            </a:r>
            <a:endParaRPr lang="en-US" sz="2000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457200" y="5089391"/>
            <a:ext cx="8229600" cy="1657809"/>
          </a:xfrm>
          <a:prstGeom prst="rect">
            <a:avLst/>
          </a:prstGeom>
          <a:solidFill>
            <a:schemeClr val="bg1"/>
          </a:solidFill>
          <a:ln>
            <a:solidFill>
              <a:srgbClr val="B31166"/>
            </a:solidFill>
          </a:ln>
        </p:spPr>
        <p:txBody>
          <a:bodyPr vert="horz" lIns="91440" tIns="45720" rIns="91440" bIns="45720" numCol="2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smtClean="0"/>
              <a:t>Using the figures provided, calculate the… </a:t>
            </a:r>
          </a:p>
          <a:p>
            <a:r>
              <a:rPr lang="en-US" sz="2200" dirty="0" err="1" smtClean="0"/>
              <a:t>i</a:t>
            </a:r>
            <a:r>
              <a:rPr lang="en-US" sz="2200" dirty="0" smtClean="0"/>
              <a:t>) Cost of sales</a:t>
            </a:r>
          </a:p>
          <a:p>
            <a:r>
              <a:rPr lang="en-US" sz="2200" dirty="0" smtClean="0"/>
              <a:t>ii) Gross profit</a:t>
            </a:r>
          </a:p>
          <a:p>
            <a:r>
              <a:rPr lang="en-US" sz="2200" dirty="0" smtClean="0"/>
              <a:t>iii) Expenses</a:t>
            </a:r>
          </a:p>
          <a:p>
            <a:r>
              <a:rPr lang="en-US" sz="2200" dirty="0" smtClean="0"/>
              <a:t>iv) Net profit</a:t>
            </a:r>
          </a:p>
          <a:p>
            <a:r>
              <a:rPr lang="en-US" sz="2200" dirty="0" smtClean="0"/>
              <a:t>Ext1: gross profit margin</a:t>
            </a:r>
          </a:p>
          <a:p>
            <a:r>
              <a:rPr lang="en-US" sz="2200" dirty="0" smtClean="0"/>
              <a:t>Ext2: net profit margin</a:t>
            </a:r>
          </a:p>
          <a:p>
            <a:endParaRPr lang="en-US" sz="2200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5862304" y="1486317"/>
            <a:ext cx="2497924" cy="1007513"/>
          </a:xfrm>
          <a:prstGeom prst="rect">
            <a:avLst/>
          </a:prstGeom>
          <a:solidFill>
            <a:schemeClr val="bg1"/>
          </a:solidFill>
          <a:ln>
            <a:solidFill>
              <a:srgbClr val="B3116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u="sng" dirty="0" smtClean="0"/>
              <a:t>7000  </a:t>
            </a:r>
            <a:r>
              <a:rPr lang="en-US" sz="2000" dirty="0" smtClean="0"/>
              <a:t>     x 100  = 70%</a:t>
            </a:r>
          </a:p>
          <a:p>
            <a:pPr algn="l"/>
            <a:r>
              <a:rPr lang="en-US" sz="2000" dirty="0" smtClean="0"/>
              <a:t>10000</a:t>
            </a:r>
            <a:endParaRPr lang="en-US" sz="2000" dirty="0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5862304" y="3755486"/>
            <a:ext cx="2497924" cy="1007513"/>
          </a:xfrm>
          <a:prstGeom prst="rect">
            <a:avLst/>
          </a:prstGeom>
          <a:solidFill>
            <a:schemeClr val="bg1"/>
          </a:solidFill>
          <a:ln>
            <a:solidFill>
              <a:srgbClr val="B3116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u="sng" dirty="0" smtClean="0"/>
              <a:t>1500  </a:t>
            </a:r>
            <a:r>
              <a:rPr lang="en-US" sz="2000" dirty="0" smtClean="0"/>
              <a:t>     x 100  = 15%</a:t>
            </a:r>
          </a:p>
          <a:p>
            <a:pPr algn="l"/>
            <a:r>
              <a:rPr lang="en-US" sz="2000" dirty="0" smtClean="0"/>
              <a:t>10000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8375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B31166"/>
            </a:solidFill>
          </a:ln>
        </p:spPr>
        <p:txBody>
          <a:bodyPr/>
          <a:lstStyle/>
          <a:p>
            <a:r>
              <a:rPr lang="en-GB" dirty="0" smtClean="0"/>
              <a:t>Gross Profit Ratio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4670"/>
            <a:ext cx="8229600" cy="5041164"/>
          </a:xfrm>
        </p:spPr>
        <p:txBody>
          <a:bodyPr>
            <a:normAutofit/>
          </a:bodyPr>
          <a:lstStyle/>
          <a:p>
            <a:r>
              <a:rPr lang="en-GB" sz="2400" dirty="0" smtClean="0"/>
              <a:t>Measures the ratio of gross profit to sales: </a:t>
            </a:r>
            <a:br>
              <a:rPr lang="en-GB" sz="2400" dirty="0" smtClean="0"/>
            </a:br>
            <a:endParaRPr lang="en-GB" sz="2400" dirty="0" smtClean="0"/>
          </a:p>
          <a:p>
            <a:pPr marL="0" indent="0" algn="ctr">
              <a:buNone/>
            </a:pPr>
            <a:r>
              <a:rPr lang="en-GB" sz="2400" dirty="0" smtClean="0"/>
              <a:t>                    </a:t>
            </a:r>
            <a:r>
              <a:rPr lang="en-GB" sz="2400" u="sng" dirty="0" smtClean="0"/>
              <a:t>       Gross Profit       </a:t>
            </a:r>
            <a:r>
              <a:rPr lang="en-GB" sz="2400" dirty="0" smtClean="0"/>
              <a:t>           x 100</a:t>
            </a:r>
            <a:endParaRPr lang="en-GB" sz="2400" u="sng" dirty="0"/>
          </a:p>
          <a:p>
            <a:pPr marL="0" indent="0" algn="ctr">
              <a:buNone/>
            </a:pPr>
            <a:r>
              <a:rPr lang="en-GB" sz="2400" dirty="0" smtClean="0"/>
              <a:t>Sales Revenue   </a:t>
            </a:r>
          </a:p>
          <a:p>
            <a:pPr marL="0" indent="0" algn="ctr">
              <a:buNone/>
            </a:pPr>
            <a:endParaRPr lang="en-GB" sz="2400" dirty="0" smtClean="0"/>
          </a:p>
          <a:p>
            <a:r>
              <a:rPr lang="en-GB" sz="2400" dirty="0" smtClean="0"/>
              <a:t>The higher the better</a:t>
            </a:r>
          </a:p>
          <a:p>
            <a:r>
              <a:rPr lang="en-GB" sz="2400" dirty="0" smtClean="0"/>
              <a:t>Useful to compare the same business in different years     (what is the trend?)  </a:t>
            </a:r>
          </a:p>
          <a:p>
            <a:r>
              <a:rPr lang="en-GB" sz="2400" b="1" dirty="0" smtClean="0"/>
              <a:t>Useful to compare to similar businesses in the same industry</a:t>
            </a:r>
          </a:p>
          <a:p>
            <a:r>
              <a:rPr lang="en-GB" sz="2400" b="1" dirty="0" smtClean="0"/>
              <a:t>Different industries have different rates so may not be a good comparison</a:t>
            </a:r>
          </a:p>
        </p:txBody>
      </p:sp>
    </p:spTree>
    <p:extLst>
      <p:ext uri="{BB962C8B-B14F-4D97-AF65-F5344CB8AC3E}">
        <p14:creationId xmlns:p14="http://schemas.microsoft.com/office/powerpoint/2010/main" val="59928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B31166"/>
            </a:solidFill>
          </a:ln>
        </p:spPr>
        <p:txBody>
          <a:bodyPr/>
          <a:lstStyle/>
          <a:p>
            <a:r>
              <a:rPr lang="en-GB" dirty="0" smtClean="0"/>
              <a:t>Net Profit Margin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683801"/>
            <a:ext cx="8063879" cy="4597400"/>
          </a:xfrm>
        </p:spPr>
        <p:txBody>
          <a:bodyPr>
            <a:noAutofit/>
          </a:bodyPr>
          <a:lstStyle/>
          <a:p>
            <a:r>
              <a:rPr lang="en-GB" sz="2400" dirty="0"/>
              <a:t>Measures the ratio of </a:t>
            </a:r>
            <a:r>
              <a:rPr lang="en-GB" sz="2400" dirty="0" smtClean="0"/>
              <a:t>Net Profit to Sales:</a:t>
            </a:r>
            <a:br>
              <a:rPr lang="en-GB" sz="2400" dirty="0" smtClean="0"/>
            </a:br>
            <a:endParaRPr lang="en-GB" sz="2400" dirty="0"/>
          </a:p>
          <a:p>
            <a:pPr marL="0" indent="0" algn="ctr">
              <a:buNone/>
            </a:pPr>
            <a:r>
              <a:rPr lang="en-GB" sz="2400" dirty="0" smtClean="0"/>
              <a:t>        </a:t>
            </a:r>
            <a:r>
              <a:rPr lang="en-GB" sz="2400" u="sng" dirty="0" smtClean="0"/>
              <a:t>      Net </a:t>
            </a:r>
            <a:r>
              <a:rPr lang="en-GB" sz="2400" u="sng" dirty="0"/>
              <a:t>Profit </a:t>
            </a:r>
            <a:r>
              <a:rPr lang="en-GB" sz="2400" u="sng" dirty="0" smtClean="0"/>
              <a:t>       </a:t>
            </a:r>
            <a:r>
              <a:rPr lang="en-GB" sz="2400" dirty="0" smtClean="0"/>
              <a:t>   x 100</a:t>
            </a:r>
            <a:endParaRPr lang="en-GB" sz="2400" u="sng" dirty="0"/>
          </a:p>
          <a:p>
            <a:pPr marL="0" indent="0" algn="ctr">
              <a:buNone/>
            </a:pPr>
            <a:r>
              <a:rPr lang="en-GB" sz="2400" dirty="0" smtClean="0"/>
              <a:t>Sales Revenue   </a:t>
            </a:r>
            <a:r>
              <a:rPr lang="en-GB" sz="1000" dirty="0" smtClean="0"/>
              <a:t>.</a:t>
            </a:r>
          </a:p>
          <a:p>
            <a:pPr marL="0" indent="0" algn="ctr">
              <a:buNone/>
            </a:pPr>
            <a:endParaRPr lang="en-GB" sz="1000" dirty="0"/>
          </a:p>
          <a:p>
            <a:r>
              <a:rPr lang="en-GB" sz="2400" dirty="0" smtClean="0"/>
              <a:t>Again, the </a:t>
            </a:r>
            <a:r>
              <a:rPr lang="en-GB" sz="2400" dirty="0"/>
              <a:t>higher the </a:t>
            </a:r>
            <a:r>
              <a:rPr lang="en-GB" sz="2400" dirty="0" smtClean="0"/>
              <a:t>better </a:t>
            </a:r>
            <a:endParaRPr lang="en-GB" sz="2400" dirty="0"/>
          </a:p>
          <a:p>
            <a:r>
              <a:rPr lang="en-GB" sz="2400" dirty="0"/>
              <a:t>Compare </a:t>
            </a:r>
            <a:r>
              <a:rPr lang="en-GB" sz="2400" dirty="0" smtClean="0"/>
              <a:t>as before; industry comparison</a:t>
            </a:r>
            <a:endParaRPr lang="en-GB" sz="2400" dirty="0"/>
          </a:p>
          <a:p>
            <a:r>
              <a:rPr lang="en-GB" sz="2400" b="1" dirty="0" smtClean="0"/>
              <a:t>Comparing Net and Gross Profit over years;  margins should indicate changes in indirect costs (expenses) e.</a:t>
            </a:r>
            <a:r>
              <a:rPr lang="en-GB" sz="2400" b="1" i="1" dirty="0" smtClean="0"/>
              <a:t>g. If GPM increase but NPM fall, it could suggest an inability to control indirect costs.  </a:t>
            </a:r>
            <a:endParaRPr lang="en-GB" sz="2400" b="1" i="1" dirty="0"/>
          </a:p>
        </p:txBody>
      </p:sp>
    </p:spTree>
    <p:extLst>
      <p:ext uri="{BB962C8B-B14F-4D97-AF65-F5344CB8AC3E}">
        <p14:creationId xmlns:p14="http://schemas.microsoft.com/office/powerpoint/2010/main" val="258727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What </a:t>
            </a:r>
            <a:r>
              <a:rPr lang="en-GB" dirty="0" smtClean="0">
                <a:latin typeface="Calibri" panose="020F0502020204030204" pitchFamily="34" charset="0"/>
              </a:rPr>
              <a:t>Ratios </a:t>
            </a:r>
            <a:r>
              <a:rPr lang="en-GB" dirty="0">
                <a:latin typeface="Calibri" panose="020F0502020204030204" pitchFamily="34" charset="0"/>
              </a:rPr>
              <a:t>Don’t Show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091" y="1741714"/>
            <a:ext cx="8543109" cy="4927646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GB" sz="2400" dirty="0" smtClean="0"/>
              <a:t>How </a:t>
            </a:r>
            <a:r>
              <a:rPr lang="en-GB" sz="2400" dirty="0"/>
              <a:t>skilled the workforce </a:t>
            </a:r>
            <a:r>
              <a:rPr lang="en-GB" sz="2400" dirty="0" smtClean="0"/>
              <a:t>is or how </a:t>
            </a:r>
            <a:r>
              <a:rPr lang="en-GB" sz="2400" dirty="0"/>
              <a:t>motivated the workforce </a:t>
            </a:r>
            <a:r>
              <a:rPr lang="en-GB" sz="2400" dirty="0" smtClean="0"/>
              <a:t>is</a:t>
            </a:r>
          </a:p>
          <a:p>
            <a:pPr marL="0" indent="0">
              <a:spcBef>
                <a:spcPts val="200"/>
              </a:spcBef>
              <a:buNone/>
            </a:pPr>
            <a:endParaRPr lang="en-GB" sz="2400" dirty="0" smtClean="0"/>
          </a:p>
          <a:p>
            <a:pPr marL="0" indent="0">
              <a:spcBef>
                <a:spcPts val="200"/>
              </a:spcBef>
              <a:buNone/>
            </a:pPr>
            <a:r>
              <a:rPr lang="en-GB" sz="2400" dirty="0" smtClean="0"/>
              <a:t>Any expansion </a:t>
            </a:r>
            <a:r>
              <a:rPr lang="en-GB" sz="2400" dirty="0"/>
              <a:t>plans or large orders that have been received </a:t>
            </a:r>
            <a:endParaRPr lang="en-GB" sz="2400" dirty="0" smtClean="0"/>
          </a:p>
          <a:p>
            <a:pPr marL="0" indent="0">
              <a:spcBef>
                <a:spcPts val="200"/>
              </a:spcBef>
              <a:buNone/>
            </a:pPr>
            <a:endParaRPr lang="en-GB" sz="2400" dirty="0"/>
          </a:p>
          <a:p>
            <a:pPr marL="0" indent="0">
              <a:spcBef>
                <a:spcPts val="200"/>
              </a:spcBef>
              <a:buNone/>
            </a:pPr>
            <a:r>
              <a:rPr lang="en-GB" sz="2400" dirty="0" smtClean="0"/>
              <a:t>How </a:t>
            </a:r>
            <a:r>
              <a:rPr lang="en-GB" sz="2400" dirty="0"/>
              <a:t>up-to-date the resources are (</a:t>
            </a:r>
            <a:r>
              <a:rPr lang="en-GB" sz="2400" dirty="0" smtClean="0"/>
              <a:t>has </a:t>
            </a:r>
            <a:r>
              <a:rPr lang="en-GB" sz="2400" dirty="0"/>
              <a:t>the business got modern factories or the latest </a:t>
            </a:r>
            <a:r>
              <a:rPr lang="en-GB" sz="2400" dirty="0" smtClean="0"/>
              <a:t>technology)</a:t>
            </a:r>
            <a:endParaRPr lang="en-GB" sz="2400" dirty="0"/>
          </a:p>
          <a:p>
            <a:pPr marL="0" indent="0">
              <a:spcBef>
                <a:spcPts val="200"/>
              </a:spcBef>
              <a:buNone/>
            </a:pPr>
            <a:endParaRPr lang="en-GB" sz="2400" dirty="0"/>
          </a:p>
          <a:p>
            <a:pPr marL="0" indent="0">
              <a:spcBef>
                <a:spcPts val="200"/>
              </a:spcBef>
              <a:buNone/>
            </a:pPr>
            <a:r>
              <a:rPr lang="en-GB" sz="2400" dirty="0"/>
              <a:t>B</a:t>
            </a:r>
            <a:r>
              <a:rPr lang="en-GB" sz="2400" dirty="0" smtClean="0"/>
              <a:t>usiness </a:t>
            </a:r>
            <a:r>
              <a:rPr lang="en-GB" sz="2400" dirty="0"/>
              <a:t>reputation or good customer service.</a:t>
            </a:r>
          </a:p>
          <a:p>
            <a:pPr marL="0" indent="0">
              <a:spcBef>
                <a:spcPts val="200"/>
              </a:spcBef>
              <a:buNone/>
            </a:pPr>
            <a:endParaRPr lang="en-GB" sz="2400" dirty="0"/>
          </a:p>
          <a:p>
            <a:pPr marL="0" indent="0">
              <a:spcBef>
                <a:spcPts val="200"/>
              </a:spcBef>
              <a:buNone/>
            </a:pPr>
            <a:r>
              <a:rPr lang="en-GB" sz="2400" dirty="0" smtClean="0"/>
              <a:t>What </a:t>
            </a:r>
            <a:r>
              <a:rPr lang="en-GB" sz="2400" dirty="0"/>
              <a:t>the competitors of the business are </a:t>
            </a:r>
            <a:r>
              <a:rPr lang="en-GB" sz="2400" dirty="0" smtClean="0"/>
              <a:t>planning</a:t>
            </a:r>
            <a:endParaRPr lang="en-GB" sz="2400" dirty="0"/>
          </a:p>
          <a:p>
            <a:pPr algn="just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9736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B31166"/>
            </a:solidFill>
          </a:ln>
        </p:spPr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‘Profitability Ratios’ worksheet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Extension activity: Dalton Plc, adjusting the profit and loss account</a:t>
            </a:r>
          </a:p>
        </p:txBody>
      </p:sp>
    </p:spTree>
    <p:extLst>
      <p:ext uri="{BB962C8B-B14F-4D97-AF65-F5344CB8AC3E}">
        <p14:creationId xmlns:p14="http://schemas.microsoft.com/office/powerpoint/2010/main" val="232741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75327C0-6D8B-4294-B169-618713FAEF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7A78A1-E9B7-4F5E-96B0-B2F5E3F7FF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E8F591-09D5-4789-B576-29E1CF7AEE9E}">
  <ds:schemaRefs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schemas.microsoft.com/sharepoint/v3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339</Words>
  <Application>Microsoft Office PowerPoint</Application>
  <PresentationFormat>On-screen Show (4:3)</PresentationFormat>
  <Paragraphs>120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The income statement</vt:lpstr>
      <vt:lpstr>GPM = gross profit    x 100                    sales revenue </vt:lpstr>
      <vt:lpstr>Gross profit = gross profit    x 100                                 sales revenue </vt:lpstr>
      <vt:lpstr>Gross Profit Ratio</vt:lpstr>
      <vt:lpstr>Net Profit Margin</vt:lpstr>
      <vt:lpstr>What Ratios Don’t Show</vt:lpstr>
      <vt:lpstr>Activities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income statement</dc:title>
  <dc:creator>David Dyson</dc:creator>
  <cp:lastModifiedBy>Ailsa W Waters</cp:lastModifiedBy>
  <cp:revision>26</cp:revision>
  <cp:lastPrinted>2016-01-22T08:08:46Z</cp:lastPrinted>
  <dcterms:created xsi:type="dcterms:W3CDTF">2016-01-21T18:35:48Z</dcterms:created>
  <dcterms:modified xsi:type="dcterms:W3CDTF">2016-01-26T09:52:43Z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