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handoutMasterIdLst>
    <p:handoutMasterId r:id="rId20"/>
  </p:handoutMasterIdLst>
  <p:sldIdLst>
    <p:sldId id="256" r:id="rId5"/>
    <p:sldId id="270" r:id="rId6"/>
    <p:sldId id="278" r:id="rId7"/>
    <p:sldId id="268" r:id="rId8"/>
    <p:sldId id="279" r:id="rId9"/>
    <p:sldId id="281" r:id="rId10"/>
    <p:sldId id="277" r:id="rId11"/>
    <p:sldId id="257" r:id="rId12"/>
    <p:sldId id="283" r:id="rId13"/>
    <p:sldId id="284" r:id="rId14"/>
    <p:sldId id="285" r:id="rId15"/>
    <p:sldId id="280" r:id="rId16"/>
    <p:sldId id="282" r:id="rId17"/>
    <p:sldId id="286"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74293" autoAdjust="0"/>
  </p:normalViewPr>
  <p:slideViewPr>
    <p:cSldViewPr>
      <p:cViewPr varScale="1">
        <p:scale>
          <a:sx n="81" d="100"/>
          <a:sy n="81" d="100"/>
        </p:scale>
        <p:origin x="87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912189E-BD61-4B46-BB1E-23619D13F38C}" type="datetimeFigureOut">
              <a:rPr lang="en-GB" smtClean="0"/>
              <a:t>08/01/2016</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54CD296-7598-4DEB-98A7-0607A8C8AA1F}" type="slidenum">
              <a:rPr lang="en-GB" smtClean="0"/>
              <a:t>‹#›</a:t>
            </a:fld>
            <a:endParaRPr lang="en-GB"/>
          </a:p>
        </p:txBody>
      </p:sp>
    </p:spTree>
    <p:extLst>
      <p:ext uri="{BB962C8B-B14F-4D97-AF65-F5344CB8AC3E}">
        <p14:creationId xmlns:p14="http://schemas.microsoft.com/office/powerpoint/2010/main" val="3867310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7EC27C3-576F-4934-9AF6-3BFCA4E74398}" type="datetimeFigureOut">
              <a:rPr lang="en-GB" smtClean="0"/>
              <a:pPr/>
              <a:t>08/01/2016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FFB4066-31FF-4A9F-9FD8-0BD17583A09A}" type="slidenum">
              <a:rPr lang="en-GB" smtClean="0"/>
              <a:pPr/>
              <a:t>‹#›</a:t>
            </a:fld>
            <a:endParaRPr lang="en-GB"/>
          </a:p>
        </p:txBody>
      </p:sp>
    </p:spTree>
    <p:extLst>
      <p:ext uri="{BB962C8B-B14F-4D97-AF65-F5344CB8AC3E}">
        <p14:creationId xmlns:p14="http://schemas.microsoft.com/office/powerpoint/2010/main" val="2040565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http://www.bbc.com/capital/story/20150511-whats-the-point-of-hr</a:t>
            </a:r>
          </a:p>
          <a:p>
            <a:r>
              <a:rPr lang="en-GB" dirty="0" smtClean="0"/>
              <a:t>http://www.prospects.ac.uk/human_resources_officer_job_description.htm</a:t>
            </a:r>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1</a:t>
            </a:fld>
            <a:endParaRPr lang="en-GB"/>
          </a:p>
        </p:txBody>
      </p:sp>
    </p:spTree>
    <p:extLst>
      <p:ext uri="{BB962C8B-B14F-4D97-AF65-F5344CB8AC3E}">
        <p14:creationId xmlns:p14="http://schemas.microsoft.com/office/powerpoint/2010/main" val="964915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Click</a:t>
            </a:r>
            <a:r>
              <a:rPr lang="en-GB" baseline="0" dirty="0" smtClean="0"/>
              <a:t> on picture for link to </a:t>
            </a:r>
            <a:r>
              <a:rPr lang="en-GB" dirty="0" smtClean="0"/>
              <a:t>YOUTUBE</a:t>
            </a:r>
            <a:r>
              <a:rPr lang="en-GB" baseline="0" dirty="0" smtClean="0"/>
              <a:t> </a:t>
            </a:r>
            <a:r>
              <a:rPr lang="en-GB" baseline="0" dirty="0" err="1" smtClean="0"/>
              <a:t>videoclip</a:t>
            </a:r>
            <a:endParaRPr lang="en-GB" baseline="0" dirty="0" smtClean="0"/>
          </a:p>
          <a:p>
            <a:r>
              <a:rPr lang="en-GB" baseline="0" dirty="0" smtClean="0"/>
              <a:t>WHOLE GROUP DISCUSSION ON WHAT HR DO</a:t>
            </a:r>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2</a:t>
            </a:fld>
            <a:endParaRPr lang="en-GB"/>
          </a:p>
        </p:txBody>
      </p:sp>
    </p:spTree>
    <p:extLst>
      <p:ext uri="{BB962C8B-B14F-4D97-AF65-F5344CB8AC3E}">
        <p14:creationId xmlns:p14="http://schemas.microsoft.com/office/powerpoint/2010/main" val="1915349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Objectives</a:t>
            </a:r>
            <a:r>
              <a:rPr lang="en-GB" baseline="0" dirty="0" smtClean="0"/>
              <a:t> and functions</a:t>
            </a:r>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3</a:t>
            </a:fld>
            <a:endParaRPr lang="en-GB"/>
          </a:p>
        </p:txBody>
      </p:sp>
    </p:spTree>
    <p:extLst>
      <p:ext uri="{BB962C8B-B14F-4D97-AF65-F5344CB8AC3E}">
        <p14:creationId xmlns:p14="http://schemas.microsoft.com/office/powerpoint/2010/main" val="325496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4</a:t>
            </a:fld>
            <a:endParaRPr lang="en-GB"/>
          </a:p>
        </p:txBody>
      </p:sp>
    </p:spTree>
    <p:extLst>
      <p:ext uri="{BB962C8B-B14F-4D97-AF65-F5344CB8AC3E}">
        <p14:creationId xmlns:p14="http://schemas.microsoft.com/office/powerpoint/2010/main" val="143464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PRINT</a:t>
            </a:r>
            <a:r>
              <a:rPr lang="en-GB" baseline="0" dirty="0" smtClean="0"/>
              <a:t> THESE ARTICLES FOR EACH GROUP TO PROMOTE DISCUSSION</a:t>
            </a:r>
          </a:p>
          <a:p>
            <a:r>
              <a:rPr lang="en-GB" dirty="0" smtClean="0"/>
              <a:t>http://www.smallbusiness.co.uk/running-a-business/employing-staff/20785/top-10-hr-tips.thtml</a:t>
            </a:r>
          </a:p>
          <a:p>
            <a:r>
              <a:rPr lang="en-GB" dirty="0" smtClean="0"/>
              <a:t>http://www.smallbusiness.co.uk/running-a-business/employing-staff/2489631/how-hiring-an-inhouse-hr-manager-has-benefited-my-business.thtml</a:t>
            </a:r>
          </a:p>
          <a:p>
            <a:r>
              <a:rPr lang="en-GB" dirty="0" smtClean="0"/>
              <a:t>http://www.talk-retail.co.uk/the-problems-faced-by-hr-departments-in-the-retail-sector/</a:t>
            </a:r>
          </a:p>
          <a:p>
            <a:r>
              <a:rPr lang="en-GB" dirty="0" smtClean="0"/>
              <a:t>http://www.cipd.co.uk/cipd-hr-profession/hr-careers/case-studies/damon-mccarthy-day-life.aspx</a:t>
            </a:r>
          </a:p>
          <a:p>
            <a:r>
              <a:rPr lang="en-GB" dirty="0" smtClean="0"/>
              <a:t>http://www.brightknowledge.org/knowledge-bank/business-and-finance/careers-in-business/my-job-explained-human-resources-manager</a:t>
            </a:r>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5</a:t>
            </a:fld>
            <a:endParaRPr lang="en-GB"/>
          </a:p>
        </p:txBody>
      </p:sp>
    </p:spTree>
    <p:extLst>
      <p:ext uri="{BB962C8B-B14F-4D97-AF65-F5344CB8AC3E}">
        <p14:creationId xmlns:p14="http://schemas.microsoft.com/office/powerpoint/2010/main" val="3796706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http://www.theguardian.com/careers/careers-blog/a-job-for-life-harry-freedman</a:t>
            </a:r>
          </a:p>
          <a:p>
            <a:r>
              <a:rPr lang="en-GB" dirty="0" smtClean="0"/>
              <a:t>http://www.independent.co.uk/student/career-planning/no-more-jobs-for-life-they-went-out-with-the-milkround-1578338.html</a:t>
            </a:r>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6</a:t>
            </a:fld>
            <a:endParaRPr lang="en-GB"/>
          </a:p>
        </p:txBody>
      </p:sp>
    </p:spTree>
    <p:extLst>
      <p:ext uri="{BB962C8B-B14F-4D97-AF65-F5344CB8AC3E}">
        <p14:creationId xmlns:p14="http://schemas.microsoft.com/office/powerpoint/2010/main" val="3131271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Give each pair/group</a:t>
            </a:r>
            <a:r>
              <a:rPr lang="en-GB" baseline="0" dirty="0" smtClean="0"/>
              <a:t> one of the 8 methods to cover in detail</a:t>
            </a:r>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8</a:t>
            </a:fld>
            <a:endParaRPr lang="en-GB"/>
          </a:p>
        </p:txBody>
      </p:sp>
    </p:spTree>
    <p:extLst>
      <p:ext uri="{BB962C8B-B14F-4D97-AF65-F5344CB8AC3E}">
        <p14:creationId xmlns:p14="http://schemas.microsoft.com/office/powerpoint/2010/main" val="4017578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Recruitment – online adverts, online applications, video</a:t>
            </a:r>
            <a:r>
              <a:rPr lang="en-GB" baseline="0" dirty="0" smtClean="0"/>
              <a:t> conference interviews, applicant data analysis</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Training – virtual classrooms - online training for homeworkers / remote locations, online tests – high volumes, geographic spread, lower costs, flexible timing</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Data Storage and Retrieval – employee data, employment forms (e.g. holidays)</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Appraisals – capture performance data (for some roles), measure performance standards, online appraisal system</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http://smallbusiness.chron.com/technology-impact-hr-practices-37912.html</a:t>
            </a:r>
          </a:p>
          <a:p>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12</a:t>
            </a:fld>
            <a:endParaRPr lang="en-GB"/>
          </a:p>
        </p:txBody>
      </p:sp>
    </p:spTree>
    <p:extLst>
      <p:ext uri="{BB962C8B-B14F-4D97-AF65-F5344CB8AC3E}">
        <p14:creationId xmlns:p14="http://schemas.microsoft.com/office/powerpoint/2010/main" val="1884351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FB4066-31FF-4A9F-9FD8-0BD17583A09A}" type="slidenum">
              <a:rPr lang="en-GB" smtClean="0"/>
              <a:pPr/>
              <a:t>14</a:t>
            </a:fld>
            <a:endParaRPr lang="en-GB"/>
          </a:p>
        </p:txBody>
      </p:sp>
    </p:spTree>
    <p:extLst>
      <p:ext uri="{BB962C8B-B14F-4D97-AF65-F5344CB8AC3E}">
        <p14:creationId xmlns:p14="http://schemas.microsoft.com/office/powerpoint/2010/main" val="1270950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E3838AC-AE23-497A-9B55-680D9049EAC8}" type="datetimeFigureOut">
              <a:rPr lang="en-GB" smtClean="0"/>
              <a:pPr/>
              <a:t>08/01/2016</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68AB47F-EB72-461F-9309-89E36FECF60D}" type="slidenum">
              <a:rPr lang="en-GB" smtClean="0"/>
              <a:pPr/>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AB47F-EB72-461F-9309-89E36FECF60D}" type="slidenum">
              <a:rPr lang="en-GB" smtClean="0"/>
              <a:pPr/>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7" name="Slide Number Placeholder 6"/>
          <p:cNvSpPr>
            <a:spLocks noGrp="1"/>
          </p:cNvSpPr>
          <p:nvPr>
            <p:ph type="sldNum" sz="quarter" idx="12"/>
          </p:nvPr>
        </p:nvSpPr>
        <p:spPr/>
        <p:txBody>
          <a:bodyPr/>
          <a:lstStyle/>
          <a:p>
            <a:fld id="{168AB47F-EB72-461F-9309-89E36FECF60D}" type="slidenum">
              <a:rPr lang="en-GB" smtClean="0"/>
              <a:pPr/>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3838AC-AE23-497A-9B55-680D9049EAC8}" type="datetimeFigureOut">
              <a:rPr lang="en-GB" smtClean="0"/>
              <a:pPr/>
              <a:t>08/01/2016</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168AB47F-EB72-461F-9309-89E36FECF60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E3838AC-AE23-497A-9B55-680D9049EAC8}" type="datetimeFigureOut">
              <a:rPr lang="en-GB" smtClean="0"/>
              <a:pPr/>
              <a:t>08/01/2016</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68AB47F-EB72-461F-9309-89E36FECF60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uk/url?sa=i&amp;source=imgres&amp;cd=&amp;cad=rja&amp;uact=8&amp;ved=0CAkQjRwwAGoVChMI_tLp8_j7yAIVg5UPCh1kSQd1&amp;url=http://angelbusinesssuite.co.uk/angel-business-suite-explain-why-flexible-working-can-help-a-business-thrive/&amp;psig=AFQjCNH3rX93ue0hHtkEzc-_wL8bbSePbA&amp;ust=144690435874208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4bbpwoPbC5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CAcQjRxqFQoTCPyxyqOG_MgCFYSyHgoduVQE7g&amp;url=http://www.20thcenturylondon.org.uk/bowler-hat&amp;bvm=bv.106923889,d.dmo&amp;psig=AFQjCNEpohMEflb6CuT8kNMIDM_qtOtd_Q&amp;ust=144690791748913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www.google.co.uk/url?sa=i&amp;rct=j&amp;q=&amp;esrc=s&amp;source=images&amp;cd=&amp;cad=rja&amp;uact=8&amp;ved=0CAcQjRxqFQoTCLWa2diG_MgCFYhEFAodq4UEfw&amp;url=http://www.10minuteswith.com/blog/career-changeis-it-just-too-hard&amp;psig=AFQjCNEVJtw2m69JEaf4JJAGrLwA_MDYkA&amp;ust=1446907990820856" TargetMode="Externa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co.uk/url?sa=i&amp;source=imgres&amp;cd=&amp;cad=rja&amp;uact=8&amp;ved=0CAkQjRwwAGoVChMI3IPz-fj7yAIVBHcPCh2Biwf8&amp;url=http://www.barrjonesassociates.com/how-to-make-flexible-working-a-reality-for-your-business/&amp;psig=AFQjCNEf3GubzVxxUSp5N_xb7gzW6_bkKg&amp;ust=144690437146498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6016" y="3140968"/>
            <a:ext cx="3313355" cy="1702160"/>
          </a:xfrm>
        </p:spPr>
        <p:txBody>
          <a:bodyPr>
            <a:normAutofit fontScale="90000"/>
          </a:bodyPr>
          <a:lstStyle/>
          <a:p>
            <a:r>
              <a:rPr lang="en-GB" dirty="0" smtClean="0"/>
              <a:t>Introduction to Human Resources (HR)</a:t>
            </a:r>
            <a:endParaRPr lang="en-GB" dirty="0"/>
          </a:p>
        </p:txBody>
      </p:sp>
    </p:spTree>
    <p:extLst>
      <p:ext uri="{BB962C8B-B14F-4D97-AF65-F5344CB8AC3E}">
        <p14:creationId xmlns:p14="http://schemas.microsoft.com/office/powerpoint/2010/main" val="544793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88840"/>
            <a:ext cx="8229600" cy="4525963"/>
          </a:xfrm>
        </p:spPr>
        <p:txBody>
          <a:bodyPr/>
          <a:lstStyle/>
          <a:p>
            <a:r>
              <a:rPr lang="en-GB" dirty="0" smtClean="0">
                <a:latin typeface="+mj-lt"/>
                <a:cs typeface="Calibri" pitchFamily="34" charset="0"/>
              </a:rPr>
              <a:t>Cost-effectiveness </a:t>
            </a:r>
            <a:r>
              <a:rPr lang="en-GB" dirty="0">
                <a:latin typeface="+mj-lt"/>
                <a:cs typeface="Calibri" pitchFamily="34" charset="0"/>
              </a:rPr>
              <a:t>and </a:t>
            </a:r>
            <a:r>
              <a:rPr lang="en-GB" dirty="0" smtClean="0">
                <a:latin typeface="+mj-lt"/>
                <a:cs typeface="Calibri" pitchFamily="34" charset="0"/>
              </a:rPr>
              <a:t>efficiency</a:t>
            </a:r>
          </a:p>
          <a:p>
            <a:r>
              <a:rPr lang="en-GB" dirty="0">
                <a:latin typeface="+mj-lt"/>
                <a:cs typeface="Calibri" pitchFamily="34" charset="0"/>
              </a:rPr>
              <a:t>Ability to attract a higher level of skills </a:t>
            </a:r>
            <a:endParaRPr lang="en-GB" dirty="0" smtClean="0">
              <a:latin typeface="+mj-lt"/>
              <a:cs typeface="Calibri" pitchFamily="34" charset="0"/>
            </a:endParaRPr>
          </a:p>
          <a:p>
            <a:r>
              <a:rPr lang="en-GB" dirty="0">
                <a:latin typeface="+mj-lt"/>
                <a:cs typeface="Calibri" pitchFamily="34" charset="0"/>
              </a:rPr>
              <a:t>More job satisfaction </a:t>
            </a:r>
            <a:endParaRPr lang="en-GB" dirty="0" smtClean="0">
              <a:latin typeface="+mj-lt"/>
              <a:cs typeface="Calibri" pitchFamily="34" charset="0"/>
            </a:endParaRPr>
          </a:p>
          <a:p>
            <a:r>
              <a:rPr lang="en-GB" dirty="0">
                <a:latin typeface="+mj-lt"/>
                <a:cs typeface="Calibri" pitchFamily="34" charset="0"/>
              </a:rPr>
              <a:t>Reduced levels of sickness </a:t>
            </a:r>
            <a:r>
              <a:rPr lang="en-GB" dirty="0" smtClean="0">
                <a:latin typeface="+mj-lt"/>
                <a:cs typeface="Calibri" pitchFamily="34" charset="0"/>
              </a:rPr>
              <a:t>absence</a:t>
            </a:r>
          </a:p>
          <a:p>
            <a:r>
              <a:rPr lang="en-GB" dirty="0">
                <a:latin typeface="+mj-lt"/>
                <a:cs typeface="Calibri" pitchFamily="34" charset="0"/>
              </a:rPr>
              <a:t>Greater continuity </a:t>
            </a:r>
            <a:endParaRPr lang="en-GB" dirty="0" smtClean="0">
              <a:latin typeface="+mj-lt"/>
              <a:cs typeface="Calibri" pitchFamily="34" charset="0"/>
            </a:endParaRPr>
          </a:p>
          <a:p>
            <a:r>
              <a:rPr lang="en-GB" dirty="0">
                <a:latin typeface="+mj-lt"/>
                <a:cs typeface="Calibri" pitchFamily="34" charset="0"/>
              </a:rPr>
              <a:t>Increased customer satisfaction and loyalty </a:t>
            </a:r>
            <a:endParaRPr lang="en-GB" dirty="0" smtClean="0">
              <a:latin typeface="+mj-lt"/>
              <a:cs typeface="Calibri" pitchFamily="34" charset="0"/>
            </a:endParaRPr>
          </a:p>
          <a:p>
            <a:r>
              <a:rPr lang="en-GB" dirty="0">
                <a:latin typeface="+mj-lt"/>
                <a:cs typeface="Calibri" pitchFamily="34" charset="0"/>
              </a:rPr>
              <a:t>Improved competitiveness</a:t>
            </a:r>
          </a:p>
        </p:txBody>
      </p:sp>
      <p:sp>
        <p:nvSpPr>
          <p:cNvPr id="2" name="Title 1"/>
          <p:cNvSpPr>
            <a:spLocks noGrp="1"/>
          </p:cNvSpPr>
          <p:nvPr>
            <p:ph type="title"/>
          </p:nvPr>
        </p:nvSpPr>
        <p:spPr>
          <a:xfrm>
            <a:off x="467544" y="1268760"/>
            <a:ext cx="8229600" cy="1143000"/>
          </a:xfrm>
        </p:spPr>
        <p:txBody>
          <a:bodyPr>
            <a:normAutofit fontScale="90000"/>
          </a:bodyPr>
          <a:lstStyle/>
          <a:p>
            <a:r>
              <a:rPr lang="en-GB" dirty="0"/>
              <a:t>How flexible working can benefit you and your business</a:t>
            </a:r>
            <a:br>
              <a:rPr lang="en-GB" dirty="0"/>
            </a:br>
            <a:endParaRPr lang="en-GB" dirty="0"/>
          </a:p>
        </p:txBody>
      </p:sp>
    </p:spTree>
    <p:extLst>
      <p:ext uri="{BB962C8B-B14F-4D97-AF65-F5344CB8AC3E}">
        <p14:creationId xmlns:p14="http://schemas.microsoft.com/office/powerpoint/2010/main" val="21973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71389"/>
            <a:ext cx="8229600" cy="4525963"/>
          </a:xfrm>
        </p:spPr>
        <p:txBody>
          <a:bodyPr/>
          <a:lstStyle/>
          <a:p>
            <a:r>
              <a:rPr lang="en-GB" dirty="0">
                <a:latin typeface="+mj-lt"/>
                <a:cs typeface="Calibri" pitchFamily="34" charset="0"/>
              </a:rPr>
              <a:t>The main benefit of working flexibly for your employees is that it gives them the chance to fit other commitments and activities around work and make better use of their free time.</a:t>
            </a:r>
          </a:p>
          <a:p>
            <a:r>
              <a:rPr lang="en-GB" dirty="0" smtClean="0">
                <a:latin typeface="+mj-lt"/>
                <a:cs typeface="Calibri" pitchFamily="34" charset="0"/>
              </a:rPr>
              <a:t>Working </a:t>
            </a:r>
            <a:r>
              <a:rPr lang="en-GB" dirty="0">
                <a:latin typeface="+mj-lt"/>
                <a:cs typeface="Calibri" pitchFamily="34" charset="0"/>
              </a:rPr>
              <a:t>from home may allow them to feel more in control of their workload </a:t>
            </a:r>
          </a:p>
          <a:p>
            <a:r>
              <a:rPr lang="en-GB" dirty="0" smtClean="0">
                <a:latin typeface="+mj-lt"/>
                <a:cs typeface="Calibri" pitchFamily="34" charset="0"/>
              </a:rPr>
              <a:t>Staggered </a:t>
            </a:r>
            <a:r>
              <a:rPr lang="en-GB" dirty="0">
                <a:latin typeface="+mj-lt"/>
                <a:cs typeface="Calibri" pitchFamily="34" charset="0"/>
              </a:rPr>
              <a:t>working hours may help them avoid the stress of commuting at peak times </a:t>
            </a:r>
          </a:p>
          <a:p>
            <a:endParaRPr lang="en-GB" dirty="0">
              <a:latin typeface="+mj-lt"/>
            </a:endParaRPr>
          </a:p>
        </p:txBody>
      </p:sp>
      <p:sp>
        <p:nvSpPr>
          <p:cNvPr id="2" name="Title 1"/>
          <p:cNvSpPr>
            <a:spLocks noGrp="1"/>
          </p:cNvSpPr>
          <p:nvPr>
            <p:ph type="title"/>
          </p:nvPr>
        </p:nvSpPr>
        <p:spPr>
          <a:xfrm>
            <a:off x="457200" y="629816"/>
            <a:ext cx="8229600" cy="1143000"/>
          </a:xfrm>
        </p:spPr>
        <p:txBody>
          <a:bodyPr>
            <a:normAutofit fontScale="90000"/>
          </a:bodyPr>
          <a:lstStyle/>
          <a:p>
            <a:r>
              <a:rPr lang="en-GB" dirty="0"/>
              <a:t>How flexible working can benefit your employees</a:t>
            </a:r>
          </a:p>
        </p:txBody>
      </p:sp>
    </p:spTree>
    <p:extLst>
      <p:ext uri="{BB962C8B-B14F-4D97-AF65-F5344CB8AC3E}">
        <p14:creationId xmlns:p14="http://schemas.microsoft.com/office/powerpoint/2010/main" val="147473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836712"/>
            <a:ext cx="7024744" cy="1143000"/>
          </a:xfrm>
        </p:spPr>
        <p:txBody>
          <a:bodyPr>
            <a:normAutofit fontScale="90000"/>
          </a:bodyPr>
          <a:lstStyle/>
          <a:p>
            <a:r>
              <a:rPr lang="en-GB" dirty="0" smtClean="0"/>
              <a:t>What is the impact of technology?</a:t>
            </a:r>
            <a:endParaRPr lang="en-GB" dirty="0"/>
          </a:p>
        </p:txBody>
      </p:sp>
      <p:sp>
        <p:nvSpPr>
          <p:cNvPr id="3" name="Content Placeholder 2"/>
          <p:cNvSpPr>
            <a:spLocks noGrp="1"/>
          </p:cNvSpPr>
          <p:nvPr>
            <p:ph idx="1"/>
          </p:nvPr>
        </p:nvSpPr>
        <p:spPr/>
        <p:txBody>
          <a:bodyPr/>
          <a:lstStyle/>
          <a:p>
            <a:endParaRPr lang="en-GB"/>
          </a:p>
        </p:txBody>
      </p:sp>
      <p:pic>
        <p:nvPicPr>
          <p:cNvPr id="39938" name="Picture 2" descr="http://angelbusinesssuite.co.uk/wp-content/uploads/2014/05/Flexible-Working-Infographic-LARGE.gif">
            <a:hlinkClick r:id="rId3"/>
          </p:cNvPr>
          <p:cNvPicPr>
            <a:picLocks noChangeAspect="1" noChangeArrowheads="1"/>
          </p:cNvPicPr>
          <p:nvPr/>
        </p:nvPicPr>
        <p:blipFill>
          <a:blip r:embed="rId4" cstate="print"/>
          <a:srcRect/>
          <a:stretch>
            <a:fillRect/>
          </a:stretch>
        </p:blipFill>
        <p:spPr bwMode="auto">
          <a:xfrm>
            <a:off x="395536" y="2132856"/>
            <a:ext cx="8458200" cy="388620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268760"/>
            <a:ext cx="7024744" cy="1143000"/>
          </a:xfrm>
        </p:spPr>
        <p:txBody>
          <a:bodyPr>
            <a:normAutofit fontScale="90000"/>
          </a:bodyPr>
          <a:lstStyle/>
          <a:p>
            <a:r>
              <a:rPr lang="en-GB" dirty="0" smtClean="0"/>
              <a:t>Evaluate the impact of changes in working patterns on employers and employees</a:t>
            </a:r>
            <a:endParaRPr lang="en-GB" dirty="0"/>
          </a:p>
        </p:txBody>
      </p:sp>
      <p:sp>
        <p:nvSpPr>
          <p:cNvPr id="3" name="Content Placeholder 2"/>
          <p:cNvSpPr>
            <a:spLocks noGrp="1"/>
          </p:cNvSpPr>
          <p:nvPr>
            <p:ph idx="1"/>
          </p:nvPr>
        </p:nvSpPr>
        <p:spPr>
          <a:xfrm>
            <a:off x="1043492" y="2564904"/>
            <a:ext cx="6777317" cy="3672408"/>
          </a:xfrm>
        </p:spPr>
        <p:txBody>
          <a:bodyPr>
            <a:normAutofit fontScale="92500"/>
          </a:bodyPr>
          <a:lstStyle/>
          <a:p>
            <a:r>
              <a:rPr lang="en-GB" dirty="0" smtClean="0"/>
              <a:t>Past paper: Winter 2013 Q5 - 10 marks</a:t>
            </a:r>
          </a:p>
          <a:p>
            <a:pPr lvl="1"/>
            <a:r>
              <a:rPr lang="en-GB" dirty="0" smtClean="0"/>
              <a:t>Many </a:t>
            </a:r>
            <a:r>
              <a:rPr lang="en-GB" b="1" dirty="0" smtClean="0"/>
              <a:t>content</a:t>
            </a:r>
            <a:r>
              <a:rPr lang="en-GB" dirty="0" smtClean="0"/>
              <a:t> points (the advantages)	</a:t>
            </a:r>
          </a:p>
          <a:p>
            <a:pPr lvl="2">
              <a:buFont typeface="Wingdings" pitchFamily="2" charset="2"/>
              <a:buChar char="Ø"/>
            </a:pPr>
            <a:r>
              <a:rPr lang="en-GB" dirty="0" smtClean="0"/>
              <a:t>a paragraph for each</a:t>
            </a:r>
          </a:p>
          <a:p>
            <a:pPr lvl="1"/>
            <a:r>
              <a:rPr lang="en-GB" b="1" dirty="0" smtClean="0"/>
              <a:t>Analyse</a:t>
            </a:r>
            <a:r>
              <a:rPr lang="en-GB" dirty="0" smtClean="0"/>
              <a:t> each point:</a:t>
            </a:r>
          </a:p>
          <a:p>
            <a:pPr lvl="2">
              <a:buFont typeface="Wingdings" pitchFamily="2" charset="2"/>
              <a:buChar char="Ø"/>
            </a:pPr>
            <a:r>
              <a:rPr lang="en-GB" dirty="0" smtClean="0"/>
              <a:t>explain with </a:t>
            </a:r>
            <a:r>
              <a:rPr lang="en-GB" u="sng" dirty="0" smtClean="0"/>
              <a:t>examples,</a:t>
            </a:r>
            <a:r>
              <a:rPr lang="en-GB" dirty="0" smtClean="0"/>
              <a:t> considering the impact</a:t>
            </a:r>
          </a:p>
          <a:p>
            <a:pPr lvl="2">
              <a:buNone/>
            </a:pPr>
            <a:r>
              <a:rPr lang="en-GB" i="1" dirty="0" smtClean="0"/>
              <a:t>e.g. “therefore...” “as a result...”</a:t>
            </a:r>
          </a:p>
          <a:p>
            <a:pPr lvl="1"/>
            <a:r>
              <a:rPr lang="en-GB" b="1" dirty="0" smtClean="0"/>
              <a:t>Evaluate</a:t>
            </a:r>
            <a:r>
              <a:rPr lang="en-GB" dirty="0" smtClean="0"/>
              <a:t> each point</a:t>
            </a:r>
          </a:p>
          <a:p>
            <a:pPr lvl="2">
              <a:buFont typeface="Wingdings" pitchFamily="2" charset="2"/>
              <a:buChar char="Ø"/>
            </a:pPr>
            <a:r>
              <a:rPr lang="en-GB" smtClean="0"/>
              <a:t>explain it’s counter-argument (disadvantage)</a:t>
            </a:r>
            <a:endParaRPr lang="en-GB" dirty="0" smtClean="0"/>
          </a:p>
          <a:p>
            <a:pPr lvl="2">
              <a:buNone/>
            </a:pPr>
            <a:r>
              <a:rPr lang="en-GB" i="1" dirty="0" smtClean="0"/>
              <a:t>e.g. “but...” “however...”</a:t>
            </a:r>
            <a:r>
              <a:rPr lang="en-GB" b="1" dirty="0" smtClean="0"/>
              <a:t> </a:t>
            </a:r>
          </a:p>
          <a:p>
            <a:pPr lvl="1"/>
            <a:r>
              <a:rPr lang="en-GB" b="1" dirty="0" smtClean="0"/>
              <a:t>Conclusion</a:t>
            </a:r>
            <a:r>
              <a:rPr lang="en-GB" dirty="0" smtClean="0"/>
              <a:t> at the end</a:t>
            </a:r>
            <a:endParaRPr lang="en-GB" b="1" dirty="0" smtClean="0"/>
          </a:p>
          <a:p>
            <a:pPr lvl="2">
              <a:buNone/>
            </a:pPr>
            <a:endParaRPr lang="en-GB" i="1" dirty="0" smtClean="0"/>
          </a:p>
          <a:p>
            <a:endParaRPr lang="en-GB"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3"/>
          <a:stretch>
            <a:fillRect/>
          </a:stretch>
        </p:blipFill>
        <p:spPr>
          <a:xfrm>
            <a:off x="159330" y="1772816"/>
            <a:ext cx="8877165" cy="3331819"/>
          </a:xfrm>
          <a:prstGeom prst="rect">
            <a:avLst/>
          </a:prstGeom>
        </p:spPr>
      </p:pic>
    </p:spTree>
    <p:extLst>
      <p:ext uri="{BB962C8B-B14F-4D97-AF65-F5344CB8AC3E}">
        <p14:creationId xmlns:p14="http://schemas.microsoft.com/office/powerpoint/2010/main" val="231562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What does HR actually do?</a:t>
            </a:r>
            <a:endParaRPr lang="en-GB" dirty="0"/>
          </a:p>
        </p:txBody>
      </p:sp>
      <p:pic>
        <p:nvPicPr>
          <p:cNvPr id="18434" name="Picture 2" descr="Image result for human resources">
            <a:hlinkClick r:id="rId3"/>
          </p:cNvPr>
          <p:cNvPicPr>
            <a:picLocks noChangeAspect="1" noChangeArrowheads="1"/>
          </p:cNvPicPr>
          <p:nvPr/>
        </p:nvPicPr>
        <p:blipFill>
          <a:blip r:embed="rId4" cstate="print"/>
          <a:srcRect/>
          <a:stretch>
            <a:fillRect/>
          </a:stretch>
        </p:blipFill>
        <p:spPr bwMode="auto">
          <a:xfrm>
            <a:off x="1331640" y="2420888"/>
            <a:ext cx="5184576" cy="2778662"/>
          </a:xfrm>
          <a:prstGeom prst="rect">
            <a:avLst/>
          </a:prstGeom>
          <a:noFill/>
        </p:spPr>
      </p:pic>
    </p:spTree>
    <p:extLst>
      <p:ext uri="{BB962C8B-B14F-4D97-AF65-F5344CB8AC3E}">
        <p14:creationId xmlns:p14="http://schemas.microsoft.com/office/powerpoint/2010/main" val="101505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HR actually do?</a:t>
            </a:r>
            <a:endParaRPr lang="en-GB" dirty="0"/>
          </a:p>
        </p:txBody>
      </p:sp>
      <p:sp>
        <p:nvSpPr>
          <p:cNvPr id="3" name="Content Placeholder 2"/>
          <p:cNvSpPr>
            <a:spLocks noGrp="1"/>
          </p:cNvSpPr>
          <p:nvPr>
            <p:ph idx="1"/>
          </p:nvPr>
        </p:nvSpPr>
        <p:spPr>
          <a:xfrm>
            <a:off x="4572000" y="2323652"/>
            <a:ext cx="3248809" cy="3508977"/>
          </a:xfrm>
        </p:spPr>
        <p:txBody>
          <a:bodyPr>
            <a:normAutofit fontScale="70000" lnSpcReduction="20000"/>
          </a:bodyPr>
          <a:lstStyle/>
          <a:p>
            <a:r>
              <a:rPr lang="en-GB" dirty="0" smtClean="0"/>
              <a:t>Planning workforce needs of the business – current and future</a:t>
            </a:r>
          </a:p>
          <a:p>
            <a:r>
              <a:rPr lang="en-GB" dirty="0" smtClean="0"/>
              <a:t>Recruiting  and selecting suitable employees for the business</a:t>
            </a:r>
          </a:p>
          <a:p>
            <a:r>
              <a:rPr lang="en-GB" dirty="0" smtClean="0"/>
              <a:t>Training and appraising existing staff</a:t>
            </a:r>
          </a:p>
          <a:p>
            <a:r>
              <a:rPr lang="en-GB" dirty="0" smtClean="0"/>
              <a:t>Strategic decisions on policy, structure and culture</a:t>
            </a:r>
          </a:p>
          <a:p>
            <a:r>
              <a:rPr lang="en-GB" dirty="0" smtClean="0"/>
              <a:t>Complying with workplace legislation</a:t>
            </a:r>
          </a:p>
          <a:p>
            <a:r>
              <a:rPr lang="en-GB" dirty="0" smtClean="0"/>
              <a:t>Payroll and admin</a:t>
            </a:r>
          </a:p>
          <a:p>
            <a:endParaRPr lang="en-GB" dirty="0"/>
          </a:p>
        </p:txBody>
      </p:sp>
      <p:sp>
        <p:nvSpPr>
          <p:cNvPr id="4" name="Content Placeholder 2"/>
          <p:cNvSpPr txBox="1">
            <a:spLocks/>
          </p:cNvSpPr>
          <p:nvPr/>
        </p:nvSpPr>
        <p:spPr>
          <a:xfrm>
            <a:off x="1187624" y="2348880"/>
            <a:ext cx="3248809" cy="3508977"/>
          </a:xfrm>
          <a:prstGeom prst="rect">
            <a:avLst/>
          </a:prstGeom>
        </p:spPr>
        <p:txBody>
          <a:bodyPr vert="horz" lIns="91440" tIns="45720" rIns="91440" bIns="45720" rtlCol="0">
            <a:normAutofit/>
          </a:bodyPr>
          <a:lstStyle/>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kumimoji="0" lang="en-GB" sz="1900" b="0" i="0" u="none" strike="noStrike" kern="1200" cap="none" spc="0" normalizeH="0" baseline="0" noProof="0" dirty="0" smtClean="0">
                <a:ln>
                  <a:noFill/>
                </a:ln>
                <a:solidFill>
                  <a:schemeClr val="tx2"/>
                </a:solidFill>
                <a:effectLst/>
                <a:uLnTx/>
                <a:uFillTx/>
                <a:latin typeface="+mn-lt"/>
                <a:ea typeface="+mn-ea"/>
                <a:cs typeface="+mn-cs"/>
              </a:rPr>
              <a:t>Match the workforce to the needs of the business</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kumimoji="0" lang="en-GB" sz="1900" b="0" i="0" u="none" strike="noStrike" kern="1200" cap="none" spc="0" normalizeH="0" baseline="0" noProof="0" dirty="0" smtClean="0">
                <a:ln>
                  <a:noFill/>
                </a:ln>
                <a:solidFill>
                  <a:schemeClr val="tx2"/>
                </a:solidFill>
                <a:effectLst/>
                <a:uLnTx/>
                <a:uFillTx/>
                <a:latin typeface="+mn-lt"/>
                <a:ea typeface="+mn-ea"/>
                <a:cs typeface="+mn-cs"/>
              </a:rPr>
              <a:t>Minimise labour costs</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lang="en-GB" sz="1900" dirty="0" smtClean="0">
                <a:solidFill>
                  <a:schemeClr val="tx2"/>
                </a:solidFill>
              </a:rPr>
              <a:t>Make effective use of the workforce</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kumimoji="0" lang="en-GB" sz="1900" b="0" i="0" u="none" strike="noStrike" kern="1200" cap="none" spc="0" normalizeH="0" baseline="0" noProof="0" dirty="0" smtClean="0">
                <a:ln>
                  <a:noFill/>
                </a:ln>
                <a:solidFill>
                  <a:schemeClr val="tx2"/>
                </a:solidFill>
                <a:effectLst/>
                <a:uLnTx/>
                <a:uFillTx/>
                <a:latin typeface="+mn-lt"/>
                <a:ea typeface="+mn-ea"/>
                <a:cs typeface="+mn-cs"/>
              </a:rPr>
              <a:t>Maintain good employer/employee</a:t>
            </a:r>
            <a:r>
              <a:rPr kumimoji="0" lang="en-GB" sz="1900" b="0" i="0" u="none" strike="noStrike" kern="1200" cap="none" spc="0" normalizeH="0" noProof="0" dirty="0" smtClean="0">
                <a:ln>
                  <a:noFill/>
                </a:ln>
                <a:solidFill>
                  <a:schemeClr val="tx2"/>
                </a:solidFill>
                <a:effectLst/>
                <a:uLnTx/>
                <a:uFillTx/>
                <a:latin typeface="+mn-lt"/>
                <a:ea typeface="+mn-ea"/>
                <a:cs typeface="+mn-cs"/>
              </a:rPr>
              <a:t> relations</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endParaRPr kumimoji="0" lang="en-GB" sz="24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endParaRPr kumimoji="0" lang="en-GB"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normAutofit lnSpcReduction="10000"/>
          </a:bodyPr>
          <a:lstStyle/>
          <a:p>
            <a:r>
              <a:rPr lang="en-GB" dirty="0" smtClean="0"/>
              <a:t>Explain the functions of the human resource department</a:t>
            </a:r>
          </a:p>
          <a:p>
            <a:endParaRPr lang="en-GB" dirty="0"/>
          </a:p>
          <a:p>
            <a:r>
              <a:rPr lang="en-GB" dirty="0" smtClean="0"/>
              <a:t>Explain what is meant by ‘flexible workforce’, and explain a variety of flexible working methods</a:t>
            </a:r>
          </a:p>
          <a:p>
            <a:endParaRPr lang="en-GB" dirty="0" smtClean="0"/>
          </a:p>
          <a:p>
            <a:r>
              <a:rPr lang="en-GB" dirty="0" smtClean="0"/>
              <a:t>Explain the impact of new technology on working practices</a:t>
            </a:r>
            <a:endParaRPr lang="en-GB" dirty="0"/>
          </a:p>
        </p:txBody>
      </p:sp>
    </p:spTree>
    <p:extLst>
      <p:ext uri="{BB962C8B-B14F-4D97-AF65-F5344CB8AC3E}">
        <p14:creationId xmlns:p14="http://schemas.microsoft.com/office/powerpoint/2010/main" val="3763873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24744" cy="1143000"/>
          </a:xfrm>
        </p:spPr>
        <p:txBody>
          <a:bodyPr/>
          <a:lstStyle/>
          <a:p>
            <a:r>
              <a:rPr lang="en-GB" dirty="0" smtClean="0"/>
              <a:t>The HR department?</a:t>
            </a:r>
            <a:endParaRPr lang="en-GB" dirty="0"/>
          </a:p>
        </p:txBody>
      </p:sp>
      <p:sp>
        <p:nvSpPr>
          <p:cNvPr id="3" name="Content Placeholder 2"/>
          <p:cNvSpPr>
            <a:spLocks noGrp="1"/>
          </p:cNvSpPr>
          <p:nvPr>
            <p:ph idx="1"/>
          </p:nvPr>
        </p:nvSpPr>
        <p:spPr>
          <a:xfrm>
            <a:off x="1043608" y="2060848"/>
            <a:ext cx="6777317" cy="3508977"/>
          </a:xfrm>
        </p:spPr>
        <p:txBody>
          <a:bodyPr>
            <a:normAutofit fontScale="92500" lnSpcReduction="10000"/>
          </a:bodyPr>
          <a:lstStyle/>
          <a:p>
            <a:r>
              <a:rPr lang="en-GB" dirty="0" smtClean="0"/>
              <a:t>Many businesses will have a dedicated HR Manager, and larger organisations will have a HR department</a:t>
            </a:r>
          </a:p>
          <a:p>
            <a:r>
              <a:rPr lang="en-GB" dirty="0" smtClean="0"/>
              <a:t>Smaller businesses are unlikely to have a dedicated HR person/team, but will still have to carry out human resource functions</a:t>
            </a:r>
          </a:p>
          <a:p>
            <a:pPr>
              <a:buNone/>
            </a:pPr>
            <a:endParaRPr lang="en-GB" dirty="0" smtClean="0"/>
          </a:p>
          <a:p>
            <a:r>
              <a:rPr lang="en-GB" b="1" i="1" dirty="0" smtClean="0">
                <a:solidFill>
                  <a:srgbClr val="00B050"/>
                </a:solidFill>
              </a:rPr>
              <a:t>TASK: Consider small and large businesses. What are the similarities and differences in their human resource functions?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job for life?</a:t>
            </a:r>
            <a:endParaRPr lang="en-GB" dirty="0"/>
          </a:p>
        </p:txBody>
      </p:sp>
      <p:sp>
        <p:nvSpPr>
          <p:cNvPr id="3" name="Content Placeholder 2"/>
          <p:cNvSpPr>
            <a:spLocks noGrp="1"/>
          </p:cNvSpPr>
          <p:nvPr>
            <p:ph idx="1"/>
          </p:nvPr>
        </p:nvSpPr>
        <p:spPr>
          <a:xfrm>
            <a:off x="1043493" y="2323652"/>
            <a:ext cx="3312484" cy="3508977"/>
          </a:xfrm>
        </p:spPr>
        <p:txBody>
          <a:bodyPr/>
          <a:lstStyle/>
          <a:p>
            <a:r>
              <a:rPr lang="en-GB" dirty="0" smtClean="0"/>
              <a:t>Full time</a:t>
            </a:r>
          </a:p>
          <a:p>
            <a:r>
              <a:rPr lang="en-GB" dirty="0" smtClean="0"/>
              <a:t>Permanent status</a:t>
            </a:r>
          </a:p>
          <a:p>
            <a:r>
              <a:rPr lang="en-GB" dirty="0" smtClean="0"/>
              <a:t>Specific skills</a:t>
            </a:r>
          </a:p>
          <a:p>
            <a:r>
              <a:rPr lang="en-GB" dirty="0" smtClean="0"/>
              <a:t>One career path</a:t>
            </a:r>
          </a:p>
          <a:p>
            <a:r>
              <a:rPr lang="en-GB" dirty="0" smtClean="0"/>
              <a:t>Final salary pension</a:t>
            </a:r>
          </a:p>
          <a:p>
            <a:endParaRPr lang="en-GB" dirty="0"/>
          </a:p>
        </p:txBody>
      </p:sp>
      <p:sp>
        <p:nvSpPr>
          <p:cNvPr id="4" name="Content Placeholder 2"/>
          <p:cNvSpPr txBox="1">
            <a:spLocks/>
          </p:cNvSpPr>
          <p:nvPr/>
        </p:nvSpPr>
        <p:spPr>
          <a:xfrm>
            <a:off x="4716016" y="3349023"/>
            <a:ext cx="3312484" cy="3508977"/>
          </a:xfrm>
          <a:prstGeom prst="rect">
            <a:avLst/>
          </a:prstGeom>
        </p:spPr>
        <p:txBody>
          <a:bodyPr vert="horz" lIns="91440" tIns="45720" rIns="91440" bIns="45720" rtlCol="0">
            <a:normAutofit/>
          </a:bodyPr>
          <a:lstStyle/>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kumimoji="0" lang="en-GB" sz="2400" b="0" i="0" u="none" strike="noStrike" kern="1200" cap="none" spc="0" normalizeH="0" baseline="0" noProof="0" dirty="0" smtClean="0">
                <a:ln>
                  <a:noFill/>
                </a:ln>
                <a:solidFill>
                  <a:schemeClr val="tx2"/>
                </a:solidFill>
                <a:effectLst/>
                <a:uLnTx/>
                <a:uFillTx/>
                <a:latin typeface="+mn-lt"/>
                <a:ea typeface="+mn-ea"/>
                <a:cs typeface="+mn-cs"/>
              </a:rPr>
              <a:t>Flexibility of working</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lang="en-GB" sz="2400" dirty="0" smtClean="0">
                <a:solidFill>
                  <a:schemeClr val="tx2"/>
                </a:solidFill>
              </a:rPr>
              <a:t>Transferable skills</a:t>
            </a:r>
            <a:endParaRPr kumimoji="0" lang="en-GB" sz="24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kumimoji="0" lang="en-GB" sz="2400" b="0" i="0" u="none" strike="noStrike" kern="1200" cap="none" spc="0" normalizeH="0" baseline="0" noProof="0" dirty="0" smtClean="0">
                <a:ln>
                  <a:noFill/>
                </a:ln>
                <a:solidFill>
                  <a:schemeClr val="tx2"/>
                </a:solidFill>
                <a:effectLst/>
                <a:uLnTx/>
                <a:uFillTx/>
                <a:latin typeface="+mn-lt"/>
                <a:ea typeface="+mn-ea"/>
                <a:cs typeface="+mn-cs"/>
              </a:rPr>
              <a:t>Career change</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lang="en-GB" sz="2400" dirty="0" smtClean="0">
                <a:solidFill>
                  <a:schemeClr val="tx2"/>
                </a:solidFill>
              </a:rPr>
              <a:t>Lifelong learning</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r>
              <a:rPr kumimoji="0" lang="en-GB" sz="2400" b="0" i="0" u="none" strike="noStrike" kern="1200" cap="none" spc="0" normalizeH="0" baseline="0" noProof="0" dirty="0" smtClean="0">
                <a:ln>
                  <a:noFill/>
                </a:ln>
                <a:solidFill>
                  <a:schemeClr val="tx2"/>
                </a:solidFill>
                <a:effectLst/>
                <a:uLnTx/>
                <a:uFillTx/>
                <a:latin typeface="+mn-lt"/>
                <a:ea typeface="+mn-ea"/>
                <a:cs typeface="+mn-cs"/>
              </a:rPr>
              <a:t>New technologies</a:t>
            </a: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endParaRPr kumimoji="0" lang="en-GB" sz="24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274320" algn="l" defTabSz="914400" rtl="0" eaLnBrk="1" fontAlgn="auto" latinLnBrk="0" hangingPunct="1">
              <a:lnSpc>
                <a:spcPct val="100000"/>
              </a:lnSpc>
              <a:spcBef>
                <a:spcPct val="20000"/>
              </a:spcBef>
              <a:spcAft>
                <a:spcPts val="0"/>
              </a:spcAft>
              <a:buClr>
                <a:schemeClr val="accent1"/>
              </a:buClr>
              <a:buSzPct val="76000"/>
              <a:buFont typeface="Wingdings 2" pitchFamily="18" charset="2"/>
              <a:buChar char=""/>
              <a:tabLst/>
              <a:defRPr/>
            </a:pPr>
            <a:endParaRPr kumimoji="0" lang="en-GB" sz="2400" b="0" i="0" u="none" strike="noStrike" kern="1200" cap="none" spc="0" normalizeH="0" baseline="0" noProof="0" dirty="0">
              <a:ln>
                <a:noFill/>
              </a:ln>
              <a:solidFill>
                <a:schemeClr val="tx2"/>
              </a:solidFill>
              <a:effectLst/>
              <a:uLnTx/>
              <a:uFillTx/>
              <a:latin typeface="+mn-lt"/>
              <a:ea typeface="+mn-ea"/>
              <a:cs typeface="+mn-cs"/>
            </a:endParaRPr>
          </a:p>
        </p:txBody>
      </p:sp>
      <p:pic>
        <p:nvPicPr>
          <p:cNvPr id="1028" name="Picture 4" descr="http://www.20thcenturylondon.org.uk/sites/default/files/styles/page_hero/public/legacy_images/Bowler-Hat_20090817141215.jpg?itok=cUDf97Aw">
            <a:hlinkClick r:id="rId3"/>
          </p:cNvPr>
          <p:cNvPicPr>
            <a:picLocks noChangeAspect="1" noChangeArrowheads="1"/>
          </p:cNvPicPr>
          <p:nvPr/>
        </p:nvPicPr>
        <p:blipFill>
          <a:blip r:embed="rId4" cstate="print"/>
          <a:srcRect/>
          <a:stretch>
            <a:fillRect/>
          </a:stretch>
        </p:blipFill>
        <p:spPr bwMode="auto">
          <a:xfrm>
            <a:off x="683568" y="5085184"/>
            <a:ext cx="3456384" cy="1512641"/>
          </a:xfrm>
          <a:prstGeom prst="rect">
            <a:avLst/>
          </a:prstGeom>
          <a:noFill/>
        </p:spPr>
      </p:pic>
      <p:pic>
        <p:nvPicPr>
          <p:cNvPr id="1030" name="Picture 6" descr="http://cdn.10minuteswith.com/sites/default/files/styles/company_blog_main/public/blog/BLOG_Career%20Change%C5%A0%20Is%20It%20Just%20Too%20Hard%20.png?itok=eiTCKs0e">
            <a:hlinkClick r:id="rId5"/>
          </p:cNvPr>
          <p:cNvPicPr>
            <a:picLocks noChangeAspect="1" noChangeArrowheads="1"/>
          </p:cNvPicPr>
          <p:nvPr/>
        </p:nvPicPr>
        <p:blipFill>
          <a:blip r:embed="rId6" cstate="print"/>
          <a:srcRect/>
          <a:stretch>
            <a:fillRect/>
          </a:stretch>
        </p:blipFill>
        <p:spPr bwMode="auto">
          <a:xfrm>
            <a:off x="4644008" y="908720"/>
            <a:ext cx="3816424" cy="214673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20688"/>
            <a:ext cx="7024744" cy="1143000"/>
          </a:xfrm>
        </p:spPr>
        <p:txBody>
          <a:bodyPr/>
          <a:lstStyle/>
          <a:p>
            <a:r>
              <a:rPr lang="en-GB" dirty="0" smtClean="0"/>
              <a:t>Flexible working methods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Flexible hours</a:t>
            </a:r>
          </a:p>
          <a:p>
            <a:r>
              <a:rPr lang="en-GB" dirty="0" smtClean="0"/>
              <a:t>Home working 					(or </a:t>
            </a:r>
            <a:r>
              <a:rPr lang="en-GB" dirty="0" err="1" smtClean="0"/>
              <a:t>teleworking</a:t>
            </a:r>
            <a:r>
              <a:rPr lang="en-GB" dirty="0" smtClean="0"/>
              <a:t>)</a:t>
            </a:r>
          </a:p>
          <a:p>
            <a:r>
              <a:rPr lang="en-GB" dirty="0" smtClean="0"/>
              <a:t>Part time working</a:t>
            </a:r>
          </a:p>
          <a:p>
            <a:r>
              <a:rPr lang="en-GB" dirty="0" smtClean="0"/>
              <a:t>Temporary working</a:t>
            </a:r>
          </a:p>
          <a:p>
            <a:r>
              <a:rPr lang="en-GB" dirty="0" smtClean="0"/>
              <a:t>Job sharing</a:t>
            </a:r>
          </a:p>
          <a:p>
            <a:r>
              <a:rPr lang="en-GB" dirty="0" smtClean="0"/>
              <a:t>Multi-skilling</a:t>
            </a:r>
          </a:p>
          <a:p>
            <a:r>
              <a:rPr lang="en-GB" dirty="0" smtClean="0"/>
              <a:t>Zero-hours contracts</a:t>
            </a:r>
          </a:p>
          <a:p>
            <a:r>
              <a:rPr lang="en-GB" dirty="0" smtClean="0"/>
              <a:t>Hot-</a:t>
            </a:r>
            <a:r>
              <a:rPr lang="en-GB" dirty="0" err="1" smtClean="0"/>
              <a:t>desking</a:t>
            </a:r>
            <a:endParaRPr lang="en-GB" dirty="0"/>
          </a:p>
        </p:txBody>
      </p:sp>
      <p:pic>
        <p:nvPicPr>
          <p:cNvPr id="4" name="Picture 10" descr="http://www.barrjonesassociates.com/wp-content/uploads/Flexible-working_21.png">
            <a:hlinkClick r:id="rId2"/>
          </p:cNvPr>
          <p:cNvPicPr>
            <a:picLocks noChangeAspect="1" noChangeArrowheads="1"/>
          </p:cNvPicPr>
          <p:nvPr/>
        </p:nvPicPr>
        <p:blipFill>
          <a:blip r:embed="rId3" cstate="print"/>
          <a:srcRect/>
          <a:stretch>
            <a:fillRect/>
          </a:stretch>
        </p:blipFill>
        <p:spPr bwMode="auto">
          <a:xfrm>
            <a:off x="4932040" y="1988840"/>
            <a:ext cx="3384376" cy="389807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43000"/>
          </a:xfrm>
        </p:spPr>
        <p:txBody>
          <a:bodyPr>
            <a:normAutofit/>
          </a:bodyPr>
          <a:lstStyle/>
          <a:p>
            <a:r>
              <a:rPr lang="en-GB" sz="3200" dirty="0" smtClean="0"/>
              <a:t>ACTIVITY: Flexible working methods presentation</a:t>
            </a:r>
            <a:endParaRPr lang="en-GB" sz="3200" dirty="0"/>
          </a:p>
        </p:txBody>
      </p:sp>
      <p:sp>
        <p:nvSpPr>
          <p:cNvPr id="3" name="Content Placeholder 2"/>
          <p:cNvSpPr>
            <a:spLocks noGrp="1"/>
          </p:cNvSpPr>
          <p:nvPr>
            <p:ph idx="1"/>
          </p:nvPr>
        </p:nvSpPr>
        <p:spPr>
          <a:xfrm>
            <a:off x="1043492" y="1916832"/>
            <a:ext cx="7272924" cy="4248472"/>
          </a:xfrm>
        </p:spPr>
        <p:txBody>
          <a:bodyPr>
            <a:normAutofit/>
          </a:bodyPr>
          <a:lstStyle/>
          <a:p>
            <a:pPr>
              <a:defRPr/>
            </a:pPr>
            <a:r>
              <a:rPr lang="en-GB" sz="2000" dirty="0" smtClean="0">
                <a:solidFill>
                  <a:schemeClr val="tx1"/>
                </a:solidFill>
              </a:rPr>
              <a:t>In pairs, research the work method you have been given and prepare a </a:t>
            </a:r>
            <a:r>
              <a:rPr lang="en-GB" sz="2000" dirty="0" smtClean="0">
                <a:solidFill>
                  <a:schemeClr val="tx1"/>
                </a:solidFill>
              </a:rPr>
              <a:t>PowerPoint </a:t>
            </a:r>
            <a:r>
              <a:rPr lang="en-GB" sz="2000" dirty="0" smtClean="0">
                <a:solidFill>
                  <a:schemeClr val="tx1"/>
                </a:solidFill>
              </a:rPr>
              <a:t>slide with:</a:t>
            </a:r>
          </a:p>
          <a:p>
            <a:pPr lvl="1">
              <a:defRPr/>
            </a:pPr>
            <a:r>
              <a:rPr lang="en-GB" sz="1800" dirty="0" smtClean="0">
                <a:solidFill>
                  <a:schemeClr val="tx1"/>
                </a:solidFill>
              </a:rPr>
              <a:t>A definition of the method,</a:t>
            </a:r>
          </a:p>
          <a:p>
            <a:pPr lvl="1">
              <a:defRPr/>
            </a:pPr>
            <a:r>
              <a:rPr lang="en-GB" sz="1800" dirty="0" smtClean="0">
                <a:solidFill>
                  <a:schemeClr val="tx1"/>
                </a:solidFill>
              </a:rPr>
              <a:t>An example of a business that uses this method,</a:t>
            </a:r>
          </a:p>
          <a:p>
            <a:pPr lvl="1">
              <a:defRPr/>
            </a:pPr>
            <a:r>
              <a:rPr lang="en-GB" sz="1800" dirty="0" smtClean="0">
                <a:solidFill>
                  <a:schemeClr val="tx1"/>
                </a:solidFill>
              </a:rPr>
              <a:t>Explanations of the advantages and disadvantages of this method to </a:t>
            </a:r>
            <a:r>
              <a:rPr lang="en-GB" sz="1800" b="1" dirty="0" smtClean="0">
                <a:solidFill>
                  <a:srgbClr val="FF0000"/>
                </a:solidFill>
              </a:rPr>
              <a:t>employ</a:t>
            </a:r>
            <a:r>
              <a:rPr lang="en-GB" sz="1800" b="1" u="sng" dirty="0" smtClean="0">
                <a:solidFill>
                  <a:srgbClr val="FF0000"/>
                </a:solidFill>
              </a:rPr>
              <a:t>ees</a:t>
            </a:r>
            <a:r>
              <a:rPr lang="en-GB" sz="1800" dirty="0" smtClean="0">
                <a:solidFill>
                  <a:schemeClr val="tx1"/>
                </a:solidFill>
              </a:rPr>
              <a:t>, and</a:t>
            </a:r>
          </a:p>
          <a:p>
            <a:pPr lvl="1">
              <a:defRPr/>
            </a:pPr>
            <a:r>
              <a:rPr lang="en-GB" sz="1800" dirty="0" smtClean="0">
                <a:solidFill>
                  <a:schemeClr val="tx1"/>
                </a:solidFill>
              </a:rPr>
              <a:t>Explanations of the advantages and disadvantages of this method to </a:t>
            </a:r>
            <a:r>
              <a:rPr lang="en-GB" sz="1800" b="1" dirty="0" smtClean="0">
                <a:solidFill>
                  <a:srgbClr val="0070C0"/>
                </a:solidFill>
              </a:rPr>
              <a:t>employ</a:t>
            </a:r>
            <a:r>
              <a:rPr lang="en-GB" sz="1800" b="1" u="sng" dirty="0" smtClean="0">
                <a:solidFill>
                  <a:srgbClr val="0070C0"/>
                </a:solidFill>
              </a:rPr>
              <a:t>ers</a:t>
            </a:r>
            <a:r>
              <a:rPr lang="en-GB" sz="1800" dirty="0" smtClean="0">
                <a:solidFill>
                  <a:schemeClr val="tx1"/>
                </a:solidFill>
              </a:rPr>
              <a:t>.</a:t>
            </a:r>
          </a:p>
          <a:p>
            <a:pPr lvl="1">
              <a:defRPr/>
            </a:pPr>
            <a:endParaRPr lang="en-GB" sz="1800" dirty="0" smtClean="0">
              <a:solidFill>
                <a:schemeClr val="tx1"/>
              </a:solidFill>
            </a:endParaRPr>
          </a:p>
          <a:p>
            <a:pPr lvl="1">
              <a:defRPr/>
            </a:pPr>
            <a:r>
              <a:rPr lang="en-GB" sz="1800" dirty="0" smtClean="0">
                <a:solidFill>
                  <a:schemeClr val="tx1"/>
                </a:solidFill>
              </a:rPr>
              <a:t>EXTENSION: Which of the other flexible working methods does it work well with? which is it often used with? </a:t>
            </a:r>
          </a:p>
          <a:p>
            <a:pPr lvl="1">
              <a:buNone/>
              <a:defRPr/>
            </a:pPr>
            <a:endParaRPr lang="en-GB" sz="1800" dirty="0" smtClean="0">
              <a:solidFill>
                <a:schemeClr val="tx1"/>
              </a:solidFill>
            </a:endParaRPr>
          </a:p>
          <a:p>
            <a:pPr lvl="1">
              <a:buNone/>
              <a:defRPr/>
            </a:pPr>
            <a:r>
              <a:rPr lang="en-GB" sz="1800" b="1" dirty="0" smtClean="0">
                <a:solidFill>
                  <a:srgbClr val="7030A0"/>
                </a:solidFill>
              </a:rPr>
              <a:t>USE TEXTBOOKS AND THE INTERNET FOR YOUR RESEARCH </a:t>
            </a:r>
            <a:endParaRPr lang="en-GB" sz="1800" b="1" dirty="0">
              <a:solidFill>
                <a:srgbClr val="7030A0"/>
              </a:solidFill>
            </a:endParaRPr>
          </a:p>
          <a:p>
            <a:pPr>
              <a:buNone/>
              <a:defRPr/>
            </a:pPr>
            <a:endParaRPr lang="en-GB" sz="2000" dirty="0"/>
          </a:p>
          <a:p>
            <a:pPr marL="0" indent="0">
              <a:buNone/>
            </a:pPr>
            <a:endParaRPr lang="en-GB" sz="2000" dirty="0"/>
          </a:p>
        </p:txBody>
      </p:sp>
      <p:sp>
        <p:nvSpPr>
          <p:cNvPr id="1028" name="AutoShape 4" descr="Image result for human resource functions"/>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532644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1027664"/>
            <a:ext cx="5080410" cy="601136"/>
          </a:xfrm>
        </p:spPr>
        <p:txBody>
          <a:bodyPr>
            <a:normAutofit fontScale="90000"/>
          </a:bodyPr>
          <a:lstStyle/>
          <a:p>
            <a:r>
              <a:rPr lang="en-GB" dirty="0" smtClean="0"/>
              <a:t>Summary</a:t>
            </a:r>
            <a:endParaRPr lang="en-GB" dirty="0"/>
          </a:p>
        </p:txBody>
      </p:sp>
      <p:sp>
        <p:nvSpPr>
          <p:cNvPr id="3" name="Content Placeholder 2"/>
          <p:cNvSpPr>
            <a:spLocks noGrp="1"/>
          </p:cNvSpPr>
          <p:nvPr>
            <p:ph idx="1"/>
          </p:nvPr>
        </p:nvSpPr>
        <p:spPr>
          <a:xfrm>
            <a:off x="1043492" y="1628800"/>
            <a:ext cx="6777317" cy="4203829"/>
          </a:xfrm>
        </p:spPr>
        <p:txBody>
          <a:bodyPr/>
          <a:lstStyle/>
          <a:p>
            <a:pPr marL="68580" indent="0">
              <a:buNone/>
            </a:pPr>
            <a:r>
              <a:rPr lang="en-GB" b="1" dirty="0" smtClean="0"/>
              <a:t>Advantages		Disadvantages</a:t>
            </a:r>
            <a:endParaRPr lang="en-GB" b="1" dirty="0"/>
          </a:p>
        </p:txBody>
      </p:sp>
    </p:spTree>
    <p:extLst>
      <p:ext uri="{BB962C8B-B14F-4D97-AF65-F5344CB8AC3E}">
        <p14:creationId xmlns:p14="http://schemas.microsoft.com/office/powerpoint/2010/main" val="8145753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EEE918-A7CE-491C-9335-5312E55B43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3F0EA64-4823-4E10-897B-2EA5DF21A2AA}">
  <ds:schemaRefs>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70FE902C-0857-4C98-95FE-981EC59346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609</TotalTime>
  <Words>602</Words>
  <Application>Microsoft Office PowerPoint</Application>
  <PresentationFormat>On-screen Show (4:3)</PresentationFormat>
  <Paragraphs>109</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Century Gothic</vt:lpstr>
      <vt:lpstr>Wingdings</vt:lpstr>
      <vt:lpstr>Wingdings 2</vt:lpstr>
      <vt:lpstr>Austin</vt:lpstr>
      <vt:lpstr>Introduction to Human Resources (HR)</vt:lpstr>
      <vt:lpstr>What does HR actually do?</vt:lpstr>
      <vt:lpstr>What does HR actually do?</vt:lpstr>
      <vt:lpstr>Learning Objectives</vt:lpstr>
      <vt:lpstr>The HR department?</vt:lpstr>
      <vt:lpstr>A job for life?</vt:lpstr>
      <vt:lpstr>Flexible working methods</vt:lpstr>
      <vt:lpstr>ACTIVITY: Flexible working methods presentation</vt:lpstr>
      <vt:lpstr>Summary</vt:lpstr>
      <vt:lpstr>How flexible working can benefit you and your business </vt:lpstr>
      <vt:lpstr>How flexible working can benefit your employees</vt:lpstr>
      <vt:lpstr>What is the impact of technology?</vt:lpstr>
      <vt:lpstr>Evaluate the impact of changes in working patterns on employers and employees</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Price and Income Elasticity of Demand</dc:title>
  <dc:creator>Anne E Lomas</dc:creator>
  <cp:lastModifiedBy>Rebecca Crumpton</cp:lastModifiedBy>
  <cp:revision>55</cp:revision>
  <cp:lastPrinted>2016-01-08T13:48:19Z</cp:lastPrinted>
  <dcterms:created xsi:type="dcterms:W3CDTF">2015-10-05T11:20:01Z</dcterms:created>
  <dcterms:modified xsi:type="dcterms:W3CDTF">2016-01-08T13:49:14Z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