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handoutMasterIdLst>
    <p:handoutMasterId r:id="rId11"/>
  </p:handoutMasterIdLst>
  <p:sldIdLst>
    <p:sldId id="256" r:id="rId5"/>
    <p:sldId id="267" r:id="rId6"/>
    <p:sldId id="264" r:id="rId7"/>
    <p:sldId id="265" r:id="rId8"/>
    <p:sldId id="266" r:id="rId9"/>
    <p:sldId id="268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8" autoAdjust="0"/>
    <p:restoredTop sz="94629" autoAdjust="0"/>
  </p:normalViewPr>
  <p:slideViewPr>
    <p:cSldViewPr>
      <p:cViewPr>
        <p:scale>
          <a:sx n="90" d="100"/>
          <a:sy n="90" d="100"/>
        </p:scale>
        <p:origin x="-6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6D78CFA2-51A0-4725-A26E-8C784F213FB8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400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99A22104-97C2-4E2E-8B05-0463E8B6C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46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23/06/2015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932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23/06/2015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224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23/06/2015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95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23/06/2015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5864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23/06/2015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92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23/06/2015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156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23/06/2015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94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23/06/2015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802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23/06/2015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5745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23/06/2015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2326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014D-740C-4CC0-AFEE-3635527399C8}" type="datetimeFigureOut">
              <a:rPr lang="en-GB" smtClean="0"/>
              <a:t>23/06/2015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33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F014D-740C-4CC0-AFEE-3635527399C8}" type="datetimeFigureOut">
              <a:rPr lang="en-GB" smtClean="0"/>
              <a:t>23/06/2015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F9438-70AE-4DD4-889C-0DE26B1B228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80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-27384"/>
            <a:ext cx="7776864" cy="1181993"/>
          </a:xfrm>
        </p:spPr>
        <p:txBody>
          <a:bodyPr>
            <a:normAutofit/>
          </a:bodyPr>
          <a:lstStyle/>
          <a:p>
            <a:r>
              <a:rPr lang="en-GB" dirty="0" smtClean="0"/>
              <a:t>Workforce Planning</a:t>
            </a: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3465" y="1268760"/>
            <a:ext cx="87129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293465" y="1412776"/>
            <a:ext cx="8094959" cy="468052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</a:rPr>
              <a:t>What is it?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At its simplest its about trying to predict the future demand for different types of staff and seeking to match this with their supply.</a:t>
            </a:r>
            <a:br>
              <a:rPr lang="en-GB" dirty="0" smtClean="0">
                <a:solidFill>
                  <a:schemeClr val="tx1"/>
                </a:solidFill>
              </a:rPr>
            </a:br>
            <a:endParaRPr lang="en-GB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It means ensuring that there are will be the </a:t>
            </a:r>
            <a:r>
              <a:rPr lang="en-GB" b="1" u="sng" dirty="0" smtClean="0">
                <a:solidFill>
                  <a:schemeClr val="tx1"/>
                </a:solidFill>
              </a:rPr>
              <a:t>right</a:t>
            </a:r>
            <a:r>
              <a:rPr lang="en-GB" dirty="0" smtClean="0">
                <a:solidFill>
                  <a:schemeClr val="tx1"/>
                </a:solidFill>
              </a:rPr>
              <a:t> number of workers, with the</a:t>
            </a:r>
            <a:r>
              <a:rPr lang="en-GB" b="1" u="sng" dirty="0" smtClean="0">
                <a:solidFill>
                  <a:schemeClr val="tx1"/>
                </a:solidFill>
              </a:rPr>
              <a:t> right </a:t>
            </a:r>
            <a:r>
              <a:rPr lang="en-GB" dirty="0" smtClean="0">
                <a:solidFill>
                  <a:schemeClr val="tx1"/>
                </a:solidFill>
              </a:rPr>
              <a:t>skills, doing the </a:t>
            </a:r>
            <a:r>
              <a:rPr lang="en-GB" b="1" u="sng" dirty="0" smtClean="0">
                <a:solidFill>
                  <a:schemeClr val="tx1"/>
                </a:solidFill>
              </a:rPr>
              <a:t>right</a:t>
            </a:r>
            <a:r>
              <a:rPr lang="en-GB" dirty="0" smtClean="0">
                <a:solidFill>
                  <a:schemeClr val="tx1"/>
                </a:solidFill>
              </a:rPr>
              <a:t> jobs, at the </a:t>
            </a:r>
            <a:r>
              <a:rPr lang="en-GB" b="1" dirty="0" smtClean="0">
                <a:solidFill>
                  <a:schemeClr val="tx1"/>
                </a:solidFill>
              </a:rPr>
              <a:t>right</a:t>
            </a:r>
            <a:r>
              <a:rPr lang="en-GB" dirty="0" smtClean="0">
                <a:solidFill>
                  <a:schemeClr val="tx1"/>
                </a:solidFill>
              </a:rPr>
              <a:t> time at the </a:t>
            </a:r>
            <a:r>
              <a:rPr lang="en-GB" b="1" u="sng" dirty="0" smtClean="0">
                <a:solidFill>
                  <a:schemeClr val="tx1"/>
                </a:solidFill>
              </a:rPr>
              <a:t>right</a:t>
            </a:r>
            <a:r>
              <a:rPr lang="en-GB" dirty="0" smtClean="0">
                <a:solidFill>
                  <a:schemeClr val="tx1"/>
                </a:solidFill>
              </a:rPr>
              <a:t> cost.</a:t>
            </a:r>
          </a:p>
        </p:txBody>
      </p:sp>
    </p:spTree>
    <p:extLst>
      <p:ext uri="{BB962C8B-B14F-4D97-AF65-F5344CB8AC3E}">
        <p14:creationId xmlns:p14="http://schemas.microsoft.com/office/powerpoint/2010/main" val="409442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190" y="476672"/>
            <a:ext cx="8114685" cy="648072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Workforce Planning  </a:t>
            </a:r>
            <a:r>
              <a:rPr lang="en-GB" sz="4000" dirty="0" smtClean="0">
                <a:solidFill>
                  <a:srgbClr val="FF0000"/>
                </a:solidFill>
              </a:rPr>
              <a:t>Why </a:t>
            </a:r>
            <a:r>
              <a:rPr lang="en-GB" sz="4000" dirty="0">
                <a:solidFill>
                  <a:srgbClr val="FF0000"/>
                </a:solidFill>
              </a:rPr>
              <a:t>is it required?</a:t>
            </a:r>
            <a:r>
              <a:rPr lang="en-GB" dirty="0">
                <a:solidFill>
                  <a:srgbClr val="FF0000"/>
                </a:solidFill>
              </a:rPr>
              <a:t/>
            </a:r>
            <a:br>
              <a:rPr lang="en-GB" dirty="0">
                <a:solidFill>
                  <a:srgbClr val="FF0000"/>
                </a:solidFill>
              </a:rPr>
            </a:b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3465" y="1268760"/>
            <a:ext cx="87129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2"/>
          <p:cNvSpPr txBox="1">
            <a:spLocks/>
          </p:cNvSpPr>
          <p:nvPr/>
        </p:nvSpPr>
        <p:spPr>
          <a:xfrm>
            <a:off x="271246" y="1700808"/>
            <a:ext cx="8527007" cy="460851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Business aims change over time, new products are created and require workers with new skills.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Labour market trends have implications for recruitment and retention of staff.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Population trends require businesses to adapt their products and  working practices to get and retain workers with the required skills.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Technological change affects products throughout their life cycle, and these changes often require workers with new skills.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330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465" y="-27384"/>
            <a:ext cx="8527007" cy="118199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Workforce Planning – how is it done?</a:t>
            </a: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3465" y="1268760"/>
            <a:ext cx="87129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293465" y="1412776"/>
            <a:ext cx="8599015" cy="5256584"/>
          </a:xfrm>
          <a:ln>
            <a:noFill/>
          </a:ln>
        </p:spPr>
        <p:txBody>
          <a:bodyPr>
            <a:normAutofit fontScale="925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The future aims of the business are identified; e.g. what products, in what markets, at what time, what is the profit forecast, what are the threats and opportunities?</a:t>
            </a:r>
            <a:br>
              <a:rPr lang="en-GB" sz="2200" dirty="0" smtClean="0">
                <a:solidFill>
                  <a:schemeClr val="tx1"/>
                </a:solidFill>
              </a:rPr>
            </a:br>
            <a:endParaRPr lang="en-GB" sz="22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The question is then asked, does the business have the right people with the right skills at the right place at the right time and at the right cost?</a:t>
            </a:r>
            <a:br>
              <a:rPr lang="en-GB" sz="2200" dirty="0" smtClean="0">
                <a:solidFill>
                  <a:schemeClr val="tx1"/>
                </a:solidFill>
              </a:rPr>
            </a:br>
            <a:endParaRPr lang="en-GB" sz="22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The future workforce requirement is matched to the present workforce, which will highlight any shortages or surpluses of workers and / or skills.</a:t>
            </a:r>
            <a:br>
              <a:rPr lang="en-GB" sz="2200" dirty="0" smtClean="0">
                <a:solidFill>
                  <a:schemeClr val="tx1"/>
                </a:solidFill>
              </a:rPr>
            </a:br>
            <a:endParaRPr lang="en-GB" sz="22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These ‘shortages’ and ‘surpluses’ become the focus of a detailed workforce plan, that identifies how the business will correct the ‘gaps’ between its current workforce and future needs.</a:t>
            </a:r>
            <a:br>
              <a:rPr lang="en-GB" sz="2200" dirty="0" smtClean="0">
                <a:solidFill>
                  <a:schemeClr val="tx1"/>
                </a:solidFill>
              </a:rPr>
            </a:br>
            <a:endParaRPr lang="en-GB" sz="22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The ‘gaps’ could be corrected through, education, retraining, recruitment or redundancy (either voluntary or compulsory).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99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-27384"/>
            <a:ext cx="7776864" cy="1181993"/>
          </a:xfrm>
        </p:spPr>
        <p:txBody>
          <a:bodyPr>
            <a:normAutofit/>
          </a:bodyPr>
          <a:lstStyle/>
          <a:p>
            <a:r>
              <a:rPr lang="en-GB" dirty="0" smtClean="0"/>
              <a:t>Workforce Planning</a:t>
            </a: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3465" y="1268760"/>
            <a:ext cx="87129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293465" y="1412776"/>
            <a:ext cx="4134519" cy="525658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ADVANTAGES</a:t>
            </a:r>
          </a:p>
          <a:p>
            <a:pPr marL="184150" indent="-152400" algn="l">
              <a:buFont typeface="+mj-lt"/>
              <a:buAutoNum type="arabicPeriod"/>
            </a:pPr>
            <a:r>
              <a:rPr lang="en-GB" sz="2100" dirty="0" smtClean="0">
                <a:solidFill>
                  <a:schemeClr val="tx1"/>
                </a:solidFill>
              </a:rPr>
              <a:t>The business aims are more likely to be achieved if the correct workforce resources are available.</a:t>
            </a:r>
            <a:br>
              <a:rPr lang="en-GB" sz="2100" dirty="0" smtClean="0">
                <a:solidFill>
                  <a:schemeClr val="tx1"/>
                </a:solidFill>
              </a:rPr>
            </a:br>
            <a:endParaRPr lang="en-GB" sz="2100" dirty="0" smtClean="0">
              <a:solidFill>
                <a:schemeClr val="tx1"/>
              </a:solidFill>
            </a:endParaRPr>
          </a:p>
          <a:p>
            <a:pPr marL="184150" indent="-152400" algn="l">
              <a:buFont typeface="+mj-lt"/>
              <a:buAutoNum type="arabicPeriod"/>
            </a:pPr>
            <a:r>
              <a:rPr lang="en-GB" sz="2100" dirty="0" smtClean="0">
                <a:solidFill>
                  <a:schemeClr val="tx1"/>
                </a:solidFill>
              </a:rPr>
              <a:t>Planning ahead can save cash – training rather than recruiting talent, and saving on redundancy payments.</a:t>
            </a:r>
            <a:br>
              <a:rPr lang="en-GB" sz="2100" dirty="0" smtClean="0">
                <a:solidFill>
                  <a:schemeClr val="tx1"/>
                </a:solidFill>
              </a:rPr>
            </a:br>
            <a:endParaRPr lang="en-GB" sz="2100" dirty="0" smtClean="0">
              <a:solidFill>
                <a:schemeClr val="tx1"/>
              </a:solidFill>
            </a:endParaRPr>
          </a:p>
          <a:p>
            <a:pPr marL="184150" indent="-152400" algn="l">
              <a:buFont typeface="+mj-lt"/>
              <a:buAutoNum type="arabicPeriod"/>
            </a:pPr>
            <a:r>
              <a:rPr lang="en-GB" sz="2100" dirty="0" smtClean="0">
                <a:solidFill>
                  <a:schemeClr val="tx1"/>
                </a:solidFill>
              </a:rPr>
              <a:t>Staff motivation may benefit if there are new opportunities ands the future of the business is felt to be more secure.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685953" y="1412776"/>
            <a:ext cx="4134519" cy="54006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800" dirty="0" smtClean="0">
                <a:solidFill>
                  <a:srgbClr val="FF0000"/>
                </a:solidFill>
              </a:rPr>
              <a:t>DISADVANTAGES</a:t>
            </a:r>
            <a:br>
              <a:rPr lang="en-GB" sz="8800" dirty="0" smtClean="0">
                <a:solidFill>
                  <a:srgbClr val="FF0000"/>
                </a:solidFill>
              </a:rPr>
            </a:br>
            <a:endParaRPr lang="en-GB" sz="8800" dirty="0" smtClean="0">
              <a:solidFill>
                <a:srgbClr val="FF0000"/>
              </a:solidFill>
            </a:endParaRPr>
          </a:p>
          <a:p>
            <a:pPr marL="184150" indent="-152400" algn="l">
              <a:buFont typeface="+mj-lt"/>
              <a:buAutoNum type="arabicPeriod"/>
            </a:pPr>
            <a:r>
              <a:rPr lang="en-GB" sz="4400" dirty="0" smtClean="0">
                <a:solidFill>
                  <a:schemeClr val="tx1"/>
                </a:solidFill>
              </a:rPr>
              <a:t> </a:t>
            </a:r>
            <a:r>
              <a:rPr lang="en-GB" sz="7200" dirty="0" smtClean="0">
                <a:solidFill>
                  <a:schemeClr val="tx1"/>
                </a:solidFill>
              </a:rPr>
              <a:t>Any plan is only as good as its assumptions, and planning 3-5-10 years ahead with accuracy is difficult. </a:t>
            </a:r>
            <a:br>
              <a:rPr lang="en-GB" sz="7200" dirty="0" smtClean="0">
                <a:solidFill>
                  <a:schemeClr val="tx1"/>
                </a:solidFill>
              </a:rPr>
            </a:br>
            <a:endParaRPr lang="en-GB" sz="7200" dirty="0" smtClean="0">
              <a:solidFill>
                <a:schemeClr val="tx1"/>
              </a:solidFill>
            </a:endParaRPr>
          </a:p>
          <a:p>
            <a:pPr marL="184150" indent="-152400" algn="l">
              <a:buFont typeface="+mj-lt"/>
              <a:buAutoNum type="arabicPeriod"/>
            </a:pPr>
            <a:r>
              <a:rPr lang="en-GB" sz="7200" dirty="0" smtClean="0">
                <a:solidFill>
                  <a:schemeClr val="tx1"/>
                </a:solidFill>
              </a:rPr>
              <a:t> There is an opportunity cost of the time and cash expended on this exercise.  Could it be spent better – e.g. R &amp; D</a:t>
            </a:r>
            <a:br>
              <a:rPr lang="en-GB" sz="7200" dirty="0" smtClean="0">
                <a:solidFill>
                  <a:schemeClr val="tx1"/>
                </a:solidFill>
              </a:rPr>
            </a:br>
            <a:endParaRPr lang="en-GB" sz="7200" dirty="0" smtClean="0">
              <a:solidFill>
                <a:schemeClr val="tx1"/>
              </a:solidFill>
            </a:endParaRPr>
          </a:p>
          <a:p>
            <a:pPr marL="184150" indent="-152400" algn="l">
              <a:buFont typeface="+mj-lt"/>
              <a:buAutoNum type="arabicPeriod"/>
            </a:pPr>
            <a:r>
              <a:rPr lang="en-GB" sz="7200" dirty="0">
                <a:solidFill>
                  <a:schemeClr val="tx1"/>
                </a:solidFill>
              </a:rPr>
              <a:t> </a:t>
            </a:r>
            <a:r>
              <a:rPr lang="en-GB" sz="7200" dirty="0" smtClean="0">
                <a:solidFill>
                  <a:schemeClr val="tx1"/>
                </a:solidFill>
              </a:rPr>
              <a:t>The action of government changing labour law (e.g. paternity leave) may invalidate plans.</a:t>
            </a:r>
            <a:br>
              <a:rPr lang="en-GB" sz="7200" dirty="0" smtClean="0">
                <a:solidFill>
                  <a:schemeClr val="tx1"/>
                </a:solidFill>
              </a:rPr>
            </a:br>
            <a:endParaRPr lang="en-GB" sz="7200" dirty="0" smtClean="0">
              <a:solidFill>
                <a:schemeClr val="tx1"/>
              </a:solidFill>
            </a:endParaRPr>
          </a:p>
          <a:p>
            <a:pPr marL="184150" indent="-152400" algn="l">
              <a:buFont typeface="+mj-lt"/>
              <a:buAutoNum type="arabicPeriod"/>
            </a:pPr>
            <a:r>
              <a:rPr lang="en-GB" sz="7200" dirty="0">
                <a:solidFill>
                  <a:schemeClr val="tx1"/>
                </a:solidFill>
              </a:rPr>
              <a:t> </a:t>
            </a:r>
            <a:r>
              <a:rPr lang="en-GB" sz="7200" dirty="0" smtClean="0">
                <a:solidFill>
                  <a:schemeClr val="tx1"/>
                </a:solidFill>
              </a:rPr>
              <a:t>Competitors can ‘steal’ the trained workforce and ‘waste’ the cash invested in them.</a:t>
            </a:r>
            <a:br>
              <a:rPr lang="en-GB" sz="7200" dirty="0" smtClean="0">
                <a:solidFill>
                  <a:schemeClr val="tx1"/>
                </a:solidFill>
              </a:rPr>
            </a:br>
            <a:endParaRPr lang="en-GB" sz="7200" dirty="0" smtClean="0">
              <a:solidFill>
                <a:schemeClr val="tx1"/>
              </a:solidFill>
            </a:endParaRPr>
          </a:p>
          <a:p>
            <a:pPr marL="184150" indent="-152400" algn="l">
              <a:buFont typeface="+mj-lt"/>
              <a:buAutoNum type="arabicPeriod"/>
            </a:pPr>
            <a:r>
              <a:rPr lang="en-GB" sz="7200" dirty="0">
                <a:solidFill>
                  <a:schemeClr val="tx1"/>
                </a:solidFill>
              </a:rPr>
              <a:t> </a:t>
            </a:r>
            <a:r>
              <a:rPr lang="en-GB" sz="7200" dirty="0" smtClean="0">
                <a:solidFill>
                  <a:schemeClr val="tx1"/>
                </a:solidFill>
              </a:rPr>
              <a:t>Technology could invalidate the product plans and require a re-think of the worker talents required.</a:t>
            </a:r>
          </a:p>
        </p:txBody>
      </p:sp>
    </p:spTree>
    <p:extLst>
      <p:ext uri="{BB962C8B-B14F-4D97-AF65-F5344CB8AC3E}">
        <p14:creationId xmlns:p14="http://schemas.microsoft.com/office/powerpoint/2010/main" val="203631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-27384"/>
            <a:ext cx="8820472" cy="118199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Workforce Planning – analysis points</a:t>
            </a:r>
            <a:endParaRPr lang="en-GB" sz="3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3465" y="1124744"/>
            <a:ext cx="87129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293465" y="1412776"/>
            <a:ext cx="8599015" cy="936104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aim is to build a </a:t>
            </a:r>
            <a:r>
              <a:rPr lang="en-GB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long term advantage 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over competitors based on the ‘human capital’ and the human resource processes in the business, that is (recruitment, selection, retention, exiting of staff)</a:t>
            </a:r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94458" y="2708920"/>
            <a:ext cx="8310982" cy="388843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8950" indent="-457200" algn="l">
              <a:buFont typeface="+mj-lt"/>
              <a:buAutoNum type="arabicParenR"/>
            </a:pPr>
            <a:r>
              <a:rPr lang="en-GB" sz="1900" dirty="0" smtClean="0">
                <a:solidFill>
                  <a:schemeClr val="tx1"/>
                </a:solidFill>
              </a:rPr>
              <a:t>Is </a:t>
            </a:r>
            <a:r>
              <a:rPr lang="en-GB" sz="1900" dirty="0">
                <a:solidFill>
                  <a:schemeClr val="tx1"/>
                </a:solidFill>
              </a:rPr>
              <a:t>the business thinking strategically?  i.e. 3-5-10 years ahead </a:t>
            </a:r>
            <a:endParaRPr lang="en-GB" sz="1900" dirty="0" smtClean="0">
              <a:solidFill>
                <a:schemeClr val="tx1"/>
              </a:solidFill>
            </a:endParaRPr>
          </a:p>
          <a:p>
            <a:pPr marL="488950" indent="-457200" algn="l">
              <a:buFont typeface="+mj-lt"/>
              <a:buAutoNum type="arabicParenR"/>
            </a:pPr>
            <a:endParaRPr lang="en-GB" sz="1900" dirty="0">
              <a:solidFill>
                <a:schemeClr val="tx1"/>
              </a:solidFill>
            </a:endParaRPr>
          </a:p>
          <a:p>
            <a:pPr marL="488950" indent="-457200" algn="l">
              <a:buFont typeface="+mj-lt"/>
              <a:buAutoNum type="arabicParenR"/>
            </a:pPr>
            <a:r>
              <a:rPr lang="en-GB" sz="1900" dirty="0" smtClean="0">
                <a:solidFill>
                  <a:schemeClr val="tx1"/>
                </a:solidFill>
              </a:rPr>
              <a:t>Are the requirements of the whole business taken into account?</a:t>
            </a:r>
            <a:br>
              <a:rPr lang="en-GB" sz="1900" dirty="0" smtClean="0">
                <a:solidFill>
                  <a:schemeClr val="tx1"/>
                </a:solidFill>
              </a:rPr>
            </a:br>
            <a:endParaRPr lang="en-GB" sz="1900" dirty="0" smtClean="0">
              <a:solidFill>
                <a:schemeClr val="tx1"/>
              </a:solidFill>
            </a:endParaRPr>
          </a:p>
          <a:p>
            <a:pPr marL="488950" indent="-457200" algn="l">
              <a:buFont typeface="+mj-lt"/>
              <a:buAutoNum type="arabicParenR"/>
            </a:pPr>
            <a:r>
              <a:rPr lang="en-GB" sz="1900" dirty="0">
                <a:solidFill>
                  <a:schemeClr val="tx1"/>
                </a:solidFill>
              </a:rPr>
              <a:t> </a:t>
            </a:r>
            <a:r>
              <a:rPr lang="en-GB" sz="1900" dirty="0" smtClean="0">
                <a:solidFill>
                  <a:schemeClr val="tx1"/>
                </a:solidFill>
              </a:rPr>
              <a:t>Does recruitment bring in fresh talent as well as reward current staff?</a:t>
            </a:r>
            <a:br>
              <a:rPr lang="en-GB" sz="1900" dirty="0" smtClean="0">
                <a:solidFill>
                  <a:schemeClr val="tx1"/>
                </a:solidFill>
              </a:rPr>
            </a:br>
            <a:endParaRPr lang="en-GB" sz="1900" dirty="0" smtClean="0">
              <a:solidFill>
                <a:schemeClr val="tx1"/>
              </a:solidFill>
            </a:endParaRPr>
          </a:p>
          <a:p>
            <a:pPr marL="488950" indent="-457200" algn="l">
              <a:buFont typeface="+mj-lt"/>
              <a:buAutoNum type="arabicParenR"/>
            </a:pPr>
            <a:r>
              <a:rPr lang="en-GB" sz="1900" dirty="0" smtClean="0">
                <a:solidFill>
                  <a:schemeClr val="tx1"/>
                </a:solidFill>
              </a:rPr>
              <a:t>Are the staff incentive programmes (appraisal, pay, benefits) aligned with the strategic aims?</a:t>
            </a:r>
            <a:br>
              <a:rPr lang="en-GB" sz="1900" dirty="0" smtClean="0">
                <a:solidFill>
                  <a:schemeClr val="tx1"/>
                </a:solidFill>
              </a:rPr>
            </a:br>
            <a:endParaRPr lang="en-GB" sz="1900" dirty="0" smtClean="0">
              <a:solidFill>
                <a:schemeClr val="tx1"/>
              </a:solidFill>
            </a:endParaRPr>
          </a:p>
          <a:p>
            <a:pPr marL="488950" indent="-457200" algn="l">
              <a:buFont typeface="+mj-lt"/>
              <a:buAutoNum type="arabicParenR"/>
            </a:pPr>
            <a:r>
              <a:rPr lang="en-GB" sz="1900" dirty="0">
                <a:solidFill>
                  <a:schemeClr val="tx1"/>
                </a:solidFill>
              </a:rPr>
              <a:t> </a:t>
            </a:r>
            <a:r>
              <a:rPr lang="en-GB" sz="1900" dirty="0" smtClean="0">
                <a:solidFill>
                  <a:schemeClr val="tx1"/>
                </a:solidFill>
              </a:rPr>
              <a:t>Is the impact of the workforce strategy on the staff acknowledged and dealt with?</a:t>
            </a:r>
          </a:p>
        </p:txBody>
      </p:sp>
    </p:spTree>
    <p:extLst>
      <p:ext uri="{BB962C8B-B14F-4D97-AF65-F5344CB8AC3E}">
        <p14:creationId xmlns:p14="http://schemas.microsoft.com/office/powerpoint/2010/main" val="286128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-27384"/>
            <a:ext cx="8820472" cy="118199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Workforce Planning – evaluation points</a:t>
            </a:r>
            <a:endParaRPr lang="en-GB" sz="3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3465" y="1124744"/>
            <a:ext cx="87129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293465" y="1196752"/>
            <a:ext cx="8599015" cy="936104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aim is to build a long term advantage over competitors based on the ‘human capital’ and the human resource processes in the business, that is (recruitment, selection, retention, exiting of staff)</a:t>
            </a:r>
            <a:br>
              <a:rPr lang="en-GB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GB" sz="1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93465" y="2204864"/>
            <a:ext cx="8599015" cy="43924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The aims of the workforce plan maybe contested by worker representatives 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e.g. trades unions.  T</a:t>
            </a:r>
            <a:r>
              <a:rPr lang="en-GB" sz="2000" dirty="0" smtClean="0">
                <a:solidFill>
                  <a:schemeClr val="tx1"/>
                </a:solidFill>
              </a:rPr>
              <a:t>aking </a:t>
            </a:r>
            <a:r>
              <a:rPr lang="en-GB" sz="2000" dirty="0">
                <a:solidFill>
                  <a:schemeClr val="tx1"/>
                </a:solidFill>
              </a:rPr>
              <a:t>these views in to account may modify the Plan.</a:t>
            </a:r>
            <a:br>
              <a:rPr lang="en-GB" sz="2000" dirty="0">
                <a:solidFill>
                  <a:schemeClr val="tx1"/>
                </a:solidFill>
              </a:rPr>
            </a:br>
            <a:endParaRPr lang="en-GB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Does the Plan remember that at its core are people and their special characteristics  (e.g. motivation, mobility).  A Plan that is to mechanistic will fail.</a:t>
            </a:r>
            <a:br>
              <a:rPr lang="en-GB" sz="2000" dirty="0" smtClean="0">
                <a:solidFill>
                  <a:schemeClr val="tx1"/>
                </a:solidFill>
              </a:rPr>
            </a:br>
            <a:endParaRPr lang="en-GB" sz="2000" dirty="0" smtClean="0">
              <a:solidFill>
                <a:schemeClr val="tx1"/>
              </a:solidFill>
            </a:endParaRPr>
          </a:p>
          <a:p>
            <a:pPr marL="37465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Businesses cannot guarantee ‘jobs for life’, what they can guarantee is open and honest communication.   </a:t>
            </a:r>
          </a:p>
          <a:p>
            <a:pPr marL="374650" indent="-342900" algn="l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</a:endParaRPr>
          </a:p>
          <a:p>
            <a:pPr marL="37465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A business dealing with workers who are leaving reveals more of its values than any other action – and is closely followed by those who are staying</a:t>
            </a:r>
            <a:r>
              <a:rPr lang="en-GB" sz="260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763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6269F1-E073-4C57-9AD2-85BEF2A7C0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04836D-0DC5-40B8-8FE0-38983CA7D44B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sharepoint/v3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6A80B1B-6ABF-44DE-B8B5-889AD15C9C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336</TotalTime>
  <Words>310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Workforce Planning</vt:lpstr>
      <vt:lpstr>Workforce Planning  Why is it required? </vt:lpstr>
      <vt:lpstr>Workforce Planning – how is it done?</vt:lpstr>
      <vt:lpstr>Workforce Planning</vt:lpstr>
      <vt:lpstr>Workforce Planning – analysis points</vt:lpstr>
      <vt:lpstr>Workforce Planning – evaluation points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2:  Business Functions</dc:title>
  <dc:creator>Beverley A Whitlock</dc:creator>
  <cp:lastModifiedBy>Ailsa W Waters</cp:lastModifiedBy>
  <cp:revision>21</cp:revision>
  <cp:lastPrinted>2013-01-10T13:04:08Z</cp:lastPrinted>
  <dcterms:created xsi:type="dcterms:W3CDTF">2012-01-10T13:36:43Z</dcterms:created>
  <dcterms:modified xsi:type="dcterms:W3CDTF">2015-06-23T10:48:47Z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