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24" r:id="rId5"/>
  </p:sldMasterIdLst>
  <p:handoutMasterIdLst>
    <p:handoutMasterId r:id="rId15"/>
  </p:handoutMasterIdLst>
  <p:sldIdLst>
    <p:sldId id="267" r:id="rId6"/>
    <p:sldId id="269" r:id="rId7"/>
    <p:sldId id="256" r:id="rId8"/>
    <p:sldId id="257" r:id="rId9"/>
    <p:sldId id="265" r:id="rId10"/>
    <p:sldId id="258" r:id="rId11"/>
    <p:sldId id="262" r:id="rId12"/>
    <p:sldId id="259" r:id="rId13"/>
    <p:sldId id="26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0249-053D-47F5-A6F5-605AABEAB953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4C04-BACE-4304-B66B-763C94F2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5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4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0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0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5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1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81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1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0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0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5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4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2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8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8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8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8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5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F84886-D02B-4C3F-B39E-B9B94478973C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9156D6-0384-4FD0-BC69-0944A58F69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4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IkYUDQCYGHA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Performance Management</a:t>
            </a:r>
            <a:endParaRPr lang="en-GB" sz="4800" b="1" dirty="0"/>
          </a:p>
        </p:txBody>
      </p:sp>
      <p:pic>
        <p:nvPicPr>
          <p:cNvPr id="2052" name="Picture 4" descr="http://zmags.com/wp-content/uploads/2013/08/Performance-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2084832"/>
            <a:ext cx="5727700" cy="41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hr-solutions.com/images/performance-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13" y="111148"/>
            <a:ext cx="7672615" cy="67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7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324" y="-23124"/>
            <a:ext cx="10515600" cy="1979448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b="1" dirty="0" smtClean="0"/>
              <a:t>performance review</a:t>
            </a:r>
            <a:r>
              <a:rPr lang="en-GB" sz="4000" b="1" dirty="0"/>
              <a:t> </a:t>
            </a:r>
            <a:r>
              <a:rPr lang="en-GB" sz="4000" b="1" dirty="0" smtClean="0"/>
              <a:t> (appraisal</a:t>
            </a:r>
            <a:r>
              <a:rPr lang="en-GB" sz="4000" b="1" dirty="0"/>
              <a:t>)</a:t>
            </a:r>
            <a:endParaRPr lang="en-GB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0474" y="2093119"/>
            <a:ext cx="5157787" cy="82391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What is it?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0474" y="2722109"/>
            <a:ext cx="6102219" cy="36845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 attempt by the business to find out the qualities, usefulness and or worth of it’s employees</a:t>
            </a:r>
          </a:p>
          <a:p>
            <a:r>
              <a:rPr lang="en-GB" sz="2400" dirty="0" smtClean="0"/>
              <a:t>Regular meetings in which the staff members performance is analysed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Why does </a:t>
            </a:r>
            <a:r>
              <a:rPr lang="en-GB" sz="2400" b="1" dirty="0" smtClean="0"/>
              <a:t>a business carry out staff appraisal?</a:t>
            </a:r>
            <a:endParaRPr lang="en-GB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22693" y="6189663"/>
            <a:ext cx="5183188" cy="434068"/>
          </a:xfrm>
        </p:spPr>
        <p:txBody>
          <a:bodyPr>
            <a:normAutofit/>
          </a:bodyPr>
          <a:lstStyle/>
          <a:p>
            <a:r>
              <a:rPr lang="en-GB" sz="1600" dirty="0" smtClean="0">
                <a:hlinkClick r:id="rId2"/>
              </a:rPr>
              <a:t>https://www.youtube.com/watch?v=IkYUDQCYGHA</a:t>
            </a:r>
            <a:endParaRPr lang="en-GB" sz="1600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47" y="2101786"/>
            <a:ext cx="4592280" cy="34442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32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Staff Appraisal: How is performance analysed?</a:t>
            </a:r>
            <a:endParaRPr lang="en-GB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 employee may be judged on a range of tasks completed, such as: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Number of complaints</a:t>
            </a:r>
          </a:p>
          <a:p>
            <a:r>
              <a:rPr lang="en-GB" dirty="0" smtClean="0"/>
              <a:t>Performance of subordinates</a:t>
            </a:r>
          </a:p>
          <a:p>
            <a:r>
              <a:rPr lang="en-GB" dirty="0" smtClean="0"/>
              <a:t>Management of budget</a:t>
            </a:r>
          </a:p>
          <a:p>
            <a:r>
              <a:rPr lang="en-GB" dirty="0" smtClean="0"/>
              <a:t>Customer service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7" y="2084832"/>
            <a:ext cx="5560936" cy="39326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6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063" y="475896"/>
            <a:ext cx="10547679" cy="149961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Staff Appraisal: Superior's Assessment</a:t>
            </a:r>
            <a:endParaRPr lang="en-GB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55" y="2207740"/>
            <a:ext cx="5003795" cy="3335863"/>
          </a:xfrm>
          <a:ln>
            <a:solidFill>
              <a:schemeClr val="bg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50" y="2256746"/>
            <a:ext cx="5799438" cy="3345769"/>
          </a:xfrm>
        </p:spPr>
        <p:txBody>
          <a:bodyPr>
            <a:normAutofit/>
          </a:bodyPr>
          <a:lstStyle/>
          <a:p>
            <a:r>
              <a:rPr lang="en-GB" dirty="0" smtClean="0"/>
              <a:t>Most appraisals are carried out this way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Benefit</a:t>
            </a:r>
            <a:r>
              <a:rPr lang="en-GB" dirty="0" smtClean="0"/>
              <a:t>: the supervisor usually has an intimate knowledge of the tasks that a worker has performed and how well they’ve done them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Drawback</a:t>
            </a:r>
            <a:r>
              <a:rPr lang="en-GB" dirty="0" smtClean="0"/>
              <a:t>: difficult for the supervisor to remain impartial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8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8460" cy="149961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Methods of appraisal: Self-assessment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144" y="2434485"/>
            <a:ext cx="5250444" cy="3371229"/>
          </a:xfrm>
        </p:spPr>
        <p:txBody>
          <a:bodyPr/>
          <a:lstStyle/>
          <a:p>
            <a:r>
              <a:rPr lang="en-GB" dirty="0" smtClean="0"/>
              <a:t>The process of having the employee:</a:t>
            </a:r>
          </a:p>
          <a:p>
            <a:endParaRPr lang="en-GB" dirty="0" smtClean="0"/>
          </a:p>
          <a:p>
            <a:pPr lvl="1"/>
            <a:r>
              <a:rPr lang="en-GB" sz="2400" dirty="0" smtClean="0"/>
              <a:t>Reflect on their own performance</a:t>
            </a:r>
          </a:p>
          <a:p>
            <a:pPr lvl="1"/>
            <a:r>
              <a:rPr lang="en-GB" sz="2400" dirty="0" smtClean="0"/>
              <a:t>Record their progress</a:t>
            </a:r>
          </a:p>
          <a:p>
            <a:pPr lvl="1"/>
            <a:r>
              <a:rPr lang="en-GB" sz="2400" dirty="0" smtClean="0"/>
              <a:t>Suggest targets for future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Perhaps the most important benefit is </a:t>
            </a:r>
            <a:r>
              <a:rPr lang="en-GB" dirty="0" smtClean="0"/>
              <a:t>self-reflection - ‘How </a:t>
            </a:r>
            <a:r>
              <a:rPr lang="en-GB" dirty="0" smtClean="0"/>
              <a:t>can I improve?’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2581470"/>
            <a:ext cx="3643086" cy="261387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9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1388" y="88764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Methods of appraisal : Peer-assessment		</a:t>
            </a:r>
            <a:endParaRPr lang="en-GB" sz="4000" b="1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860651" y="2578553"/>
            <a:ext cx="5123936" cy="4598863"/>
          </a:xfrm>
        </p:spPr>
        <p:txBody>
          <a:bodyPr>
            <a:normAutofit/>
          </a:bodyPr>
          <a:lstStyle/>
          <a:p>
            <a:r>
              <a:rPr lang="en-GB" dirty="0" smtClean="0"/>
              <a:t>The process of having employees of similar levels of responsibility critically comment upon performance of a co-worker and perhaps suggest methods of improvement</a:t>
            </a:r>
          </a:p>
          <a:p>
            <a:endParaRPr lang="en-GB" dirty="0" smtClean="0"/>
          </a:p>
          <a:p>
            <a:r>
              <a:rPr lang="en-GB" dirty="0" smtClean="0"/>
              <a:t>Arguably more reliable and valid as peers have a more comprehensive view of the employee’s job performance</a:t>
            </a:r>
            <a:endParaRPr lang="en-GB" dirty="0"/>
          </a:p>
        </p:txBody>
      </p:sp>
      <p:pic>
        <p:nvPicPr>
          <p:cNvPr id="1026" name="Picture 2" descr="https://group5hah.files.wordpress.com/2014/11/blog-resource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9" y="2403476"/>
            <a:ext cx="3207657" cy="28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8" y="610910"/>
            <a:ext cx="11179629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Methods of appraisal: 360 degree appraisal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5108" y="2255136"/>
            <a:ext cx="5749212" cy="4351338"/>
          </a:xfrm>
        </p:spPr>
        <p:txBody>
          <a:bodyPr/>
          <a:lstStyle/>
          <a:p>
            <a:r>
              <a:rPr lang="en-GB" dirty="0" smtClean="0"/>
              <a:t>The appraised staff member receives feedback from people whose views are considered helpful and relevant e.g. fellow workers, line managers, junior staff, team members, customers and suppliers</a:t>
            </a:r>
          </a:p>
          <a:p>
            <a:endParaRPr lang="en-GB" dirty="0" smtClean="0"/>
          </a:p>
          <a:p>
            <a:r>
              <a:rPr lang="en-GB" b="1" dirty="0" smtClean="0"/>
              <a:t>It also includes self-assessment to give a complete appraisal of the individual (360 degree)</a:t>
            </a:r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09229" y="2255136"/>
            <a:ext cx="5631024" cy="4351338"/>
          </a:xfrm>
        </p:spPr>
        <p:txBody>
          <a:bodyPr/>
          <a:lstStyle/>
          <a:p>
            <a:r>
              <a:rPr lang="en-GB" dirty="0" smtClean="0"/>
              <a:t>This method should provide a full picture of performance and it may help a business when making decisions when related to the performance of the individual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53" y="3918858"/>
            <a:ext cx="2411555" cy="23392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3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7838"/>
            <a:ext cx="11454063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Benefits </a:t>
            </a:r>
            <a:r>
              <a:rPr lang="en-GB" sz="4000" b="1" dirty="0" smtClean="0"/>
              <a:t>and Drawbacks to the Business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478" y="2254187"/>
            <a:ext cx="5157787" cy="823912"/>
          </a:xfrm>
        </p:spPr>
        <p:txBody>
          <a:bodyPr/>
          <a:lstStyle/>
          <a:p>
            <a:r>
              <a:rPr lang="en-GB" b="1" dirty="0" smtClean="0"/>
              <a:t>Benefits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7686" y="3061191"/>
            <a:ext cx="5717657" cy="4110329"/>
          </a:xfrm>
        </p:spPr>
        <p:txBody>
          <a:bodyPr>
            <a:normAutofit/>
          </a:bodyPr>
          <a:lstStyle/>
          <a:p>
            <a:r>
              <a:rPr lang="en-GB" dirty="0" smtClean="0"/>
              <a:t>Motivates staff</a:t>
            </a:r>
          </a:p>
          <a:p>
            <a:r>
              <a:rPr lang="en-GB" dirty="0" smtClean="0"/>
              <a:t>Improves performance</a:t>
            </a:r>
          </a:p>
          <a:p>
            <a:r>
              <a:rPr lang="en-GB" dirty="0" smtClean="0"/>
              <a:t>Allows the setting of achievable targets</a:t>
            </a:r>
          </a:p>
          <a:p>
            <a:r>
              <a:rPr lang="en-GB" dirty="0" smtClean="0"/>
              <a:t>Identifies training needs</a:t>
            </a:r>
          </a:p>
          <a:p>
            <a:r>
              <a:rPr lang="en-GB" dirty="0" smtClean="0"/>
              <a:t>Identifies potential</a:t>
            </a:r>
          </a:p>
          <a:p>
            <a:r>
              <a:rPr lang="en-GB" dirty="0" smtClean="0"/>
              <a:t>Enables achievable bonuses to be earned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7287" y="2192384"/>
            <a:ext cx="5183188" cy="823912"/>
          </a:xfrm>
        </p:spPr>
        <p:txBody>
          <a:bodyPr/>
          <a:lstStyle/>
          <a:p>
            <a:r>
              <a:rPr lang="en-GB" b="1" dirty="0" smtClean="0"/>
              <a:t>Drawbacks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3745" y="3061191"/>
            <a:ext cx="4754880" cy="3341572"/>
          </a:xfrm>
        </p:spPr>
        <p:txBody>
          <a:bodyPr/>
          <a:lstStyle/>
          <a:p>
            <a:r>
              <a:rPr lang="en-GB" dirty="0" smtClean="0"/>
              <a:t>Causes tension in the workplace</a:t>
            </a:r>
          </a:p>
          <a:p>
            <a:r>
              <a:rPr lang="en-GB" dirty="0" smtClean="0"/>
              <a:t>Puts workers under pressure to improve</a:t>
            </a:r>
          </a:p>
          <a:p>
            <a:r>
              <a:rPr lang="en-GB" dirty="0" smtClean="0"/>
              <a:t>Places too much power in the hands of line managers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2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E00CCB-41A3-4519-9CF9-7DAB9F0C0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260D7-82CF-4C41-B232-80952C567D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EE3706-A29A-4A39-9FBF-98F94C0DC54A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338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Wingdings</vt:lpstr>
      <vt:lpstr>Wingdings 2</vt:lpstr>
      <vt:lpstr>Wingdings 3</vt:lpstr>
      <vt:lpstr>HDOfficeLightV0</vt:lpstr>
      <vt:lpstr>Integral</vt:lpstr>
      <vt:lpstr>Performance Management</vt:lpstr>
      <vt:lpstr>PowerPoint Presentation</vt:lpstr>
      <vt:lpstr> performance review  (appraisal)</vt:lpstr>
      <vt:lpstr>Staff Appraisal: How is performance analysed?</vt:lpstr>
      <vt:lpstr>Staff Appraisal: Superior's Assessment</vt:lpstr>
      <vt:lpstr>Methods of appraisal: Self-assessment</vt:lpstr>
      <vt:lpstr>Methods of appraisal : Peer-assessment  </vt:lpstr>
      <vt:lpstr>Methods of appraisal: 360 degree appraisal</vt:lpstr>
      <vt:lpstr>Benefits and Drawbacks to the Business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Appraisal</dc:title>
  <dc:creator>David Dyson</dc:creator>
  <cp:lastModifiedBy>Ailsa W Waters</cp:lastModifiedBy>
  <cp:revision>22</cp:revision>
  <cp:lastPrinted>2015-11-24T16:30:32Z</cp:lastPrinted>
  <dcterms:created xsi:type="dcterms:W3CDTF">2015-11-24T13:15:14Z</dcterms:created>
  <dcterms:modified xsi:type="dcterms:W3CDTF">2016-01-07T14:28:36Z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