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9"/>
  </p:handoutMasterIdLst>
  <p:sldIdLst>
    <p:sldId id="257" r:id="rId5"/>
    <p:sldId id="258" r:id="rId6"/>
    <p:sldId id="259" r:id="rId7"/>
    <p:sldId id="260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143E1-C665-4C83-ADCB-BB652F24B02D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4BA72-EEC6-4EAB-82F7-6AEC6DFA2F5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66304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FE0753-0022-45E3-8CDE-83EFEB6F9BC9}" type="datetimeFigureOut">
              <a:rPr lang="en-US" smtClean="0"/>
              <a:pPr/>
              <a:t>2/20/2016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994031-6676-4FD1-A05B-FE32D3F5521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704088"/>
            <a:ext cx="8229600" cy="65321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Operations Management - AS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Definition:</a:t>
            </a:r>
          </a:p>
          <a:p>
            <a:pPr indent="12700">
              <a:buNone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Producing the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 right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amount of a good or service, at the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right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 time, of the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right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 quality and at the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right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 cost to meet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customer expectations</a:t>
            </a:r>
            <a:br>
              <a:rPr lang="en-GB" sz="1600" b="1" i="1" dirty="0" smtClean="0">
                <a:latin typeface="Arial" pitchFamily="34" charset="0"/>
                <a:cs typeface="Arial" pitchFamily="34" charset="0"/>
              </a:rPr>
            </a:br>
            <a:endParaRPr lang="en-GB" sz="16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But how are these decisions made?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ight amount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ight time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ight quality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ight cost</a:t>
            </a:r>
          </a:p>
          <a:p>
            <a:pPr lvl="1"/>
            <a:r>
              <a:rPr lang="en-GB" sz="1600" dirty="0">
                <a:latin typeface="Arial" pitchFamily="34" charset="0"/>
                <a:cs typeface="Arial" pitchFamily="34" charset="0"/>
              </a:rPr>
              <a:t>c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ustomer expectations </a:t>
            </a:r>
          </a:p>
          <a:p>
            <a:pPr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71472" y="1357298"/>
            <a:ext cx="81439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95960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Operations managers’ decision-making responsibilities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What they do:</a:t>
            </a:r>
          </a:p>
          <a:p>
            <a:pPr marL="627063" indent="-271463"/>
            <a:r>
              <a:rPr lang="en-GB" sz="1900" dirty="0" smtClean="0">
                <a:latin typeface="Arial" pitchFamily="34" charset="0"/>
                <a:cs typeface="Arial" pitchFamily="34" charset="0"/>
              </a:rPr>
              <a:t>decide which production methods to use</a:t>
            </a:r>
          </a:p>
          <a:p>
            <a:pPr marL="627063" indent="-271463"/>
            <a:r>
              <a:rPr lang="en-GB" sz="1900" dirty="0" smtClean="0">
                <a:latin typeface="Arial" pitchFamily="34" charset="0"/>
                <a:cs typeface="Arial" pitchFamily="34" charset="0"/>
              </a:rPr>
              <a:t>which new products should be developed &amp; designed (co-op with other departments)</a:t>
            </a:r>
          </a:p>
          <a:p>
            <a:pPr marL="627063" indent="-271463"/>
            <a:r>
              <a:rPr lang="en-GB" sz="1900" dirty="0" smtClean="0">
                <a:latin typeface="Arial" pitchFamily="34" charset="0"/>
                <a:cs typeface="Arial" pitchFamily="34" charset="0"/>
              </a:rPr>
              <a:t>the quality standards necessary to meet customer expectations</a:t>
            </a:r>
          </a:p>
          <a:p>
            <a:pPr marL="627063" indent="-271463"/>
            <a:r>
              <a:rPr lang="en-GB" sz="1900" dirty="0">
                <a:latin typeface="Arial" pitchFamily="34" charset="0"/>
                <a:cs typeface="Arial" pitchFamily="34" charset="0"/>
              </a:rPr>
              <a:t>w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hat production capacity is required – and how can this be increased or decreased</a:t>
            </a:r>
          </a:p>
          <a:p>
            <a:pPr marL="627063" indent="-271463"/>
            <a:r>
              <a:rPr lang="en-GB" sz="1900" dirty="0">
                <a:latin typeface="Arial" pitchFamily="34" charset="0"/>
                <a:cs typeface="Arial" pitchFamily="34" charset="0"/>
              </a:rPr>
              <a:t>w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hat stock levels of materials are needed to produce the goods or service</a:t>
            </a: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How they do it:</a:t>
            </a:r>
          </a:p>
          <a:p>
            <a:pPr marL="628650" indent="-273050"/>
            <a:r>
              <a:rPr lang="en-GB" sz="1900" dirty="0">
                <a:latin typeface="Arial" pitchFamily="34" charset="0"/>
                <a:cs typeface="Arial" pitchFamily="34" charset="0"/>
              </a:rPr>
              <a:t>c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ontrol business assets like buildings, equipment &amp; stock</a:t>
            </a:r>
          </a:p>
          <a:p>
            <a:pPr marL="628650" indent="-273050"/>
            <a:r>
              <a:rPr lang="en-GB" sz="1900" dirty="0">
                <a:latin typeface="Arial" pitchFamily="34" charset="0"/>
                <a:cs typeface="Arial" pitchFamily="34" charset="0"/>
              </a:rPr>
              <a:t>r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esponsible for the cost of everything to do with production</a:t>
            </a:r>
          </a:p>
          <a:p>
            <a:pPr marL="628650" indent="-273050"/>
            <a:r>
              <a:rPr lang="en-GB" sz="1900" dirty="0">
                <a:latin typeface="Arial" pitchFamily="34" charset="0"/>
                <a:cs typeface="Arial" pitchFamily="34" charset="0"/>
              </a:rPr>
              <a:t>m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anage human resource productivity to meet targets for cost and quality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71472" y="1500174"/>
            <a:ext cx="81439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404664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Arial" pitchFamily="34" charset="0"/>
                <a:cs typeface="Arial" pitchFamily="34" charset="0"/>
              </a:rPr>
              <a:t>In summary this means  . . . 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Operations management is about “productive efficiency”, that is;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Transforming resources into quality goods and services more efficiently than rival firms as this can be a major competitive advantage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In simple terms this means constantly trying to reduce to the lowest possible cost in terms of the resources used to produce each unit of the goods or service.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Failure to match the productive effectiveness of major competitors is, in most cases, likely to lead to eventual business failure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Vocabulary check:	productive efficiency</a:t>
            </a:r>
          </a:p>
          <a:p>
            <a:pPr marL="514350" indent="-514350"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		transforming</a:t>
            </a:r>
          </a:p>
          <a:p>
            <a:pPr marL="514350" indent="-514350"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		resources</a:t>
            </a:r>
          </a:p>
          <a:p>
            <a:pPr marL="514350" indent="-514350"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		productive effectiveness</a:t>
            </a:r>
          </a:p>
          <a:p>
            <a:pPr marL="514350" indent="-514350">
              <a:buNone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		any others?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71472" y="1357298"/>
            <a:ext cx="81439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Arial" pitchFamily="34" charset="0"/>
                <a:cs typeface="Arial" pitchFamily="34" charset="0"/>
              </a:rPr>
              <a:t>Operations management in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weeks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71472" y="1285860"/>
            <a:ext cx="81439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584299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TOPIC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WEEK 1&amp;2:</a:t>
                      </a:r>
                      <a:r>
                        <a:rPr lang="en-GB" baseline="0" dirty="0" smtClean="0">
                          <a:latin typeface="+mj-lt"/>
                        </a:rPr>
                        <a:t> PRODUCTIVITY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Production and added</a:t>
                      </a:r>
                      <a:r>
                        <a:rPr lang="en-GB" baseline="0" dirty="0" smtClean="0">
                          <a:latin typeface="+mj-lt"/>
                        </a:rPr>
                        <a:t> value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>
                          <a:latin typeface="+mj-lt"/>
                        </a:rPr>
                        <a:t>Methods of production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WEEK 3: TECHNOLOGY AND R&amp;D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Use</a:t>
                      </a:r>
                      <a:r>
                        <a:rPr lang="en-GB" baseline="0" dirty="0" smtClean="0">
                          <a:latin typeface="+mj-lt"/>
                        </a:rPr>
                        <a:t> of new technology e.g. CAD, CAM, robotics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>
                          <a:latin typeface="+mj-lt"/>
                        </a:rPr>
                        <a:t>Innovation, research and new product design</a:t>
                      </a:r>
                      <a:endParaRPr lang="en-GB" dirty="0" smtClean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WEEK 4&amp;5: QUALITY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Lean production and J.I.T.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Quality control and quality assurance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T.Q.M.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WEEK 6: PURCHASING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Role</a:t>
                      </a:r>
                      <a:r>
                        <a:rPr lang="en-GB" baseline="0" dirty="0" smtClean="0">
                          <a:latin typeface="+mj-lt"/>
                        </a:rPr>
                        <a:t> of Purchasing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Stock control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WEEK 7: ECONOMIES OF SCALE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Internal and external </a:t>
                      </a:r>
                      <a:r>
                        <a:rPr lang="en-GB" dirty="0" err="1" smtClean="0">
                          <a:latin typeface="+mj-lt"/>
                        </a:rPr>
                        <a:t>EoS</a:t>
                      </a:r>
                      <a:endParaRPr lang="en-GB" dirty="0" smtClean="0">
                        <a:latin typeface="+mj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latin typeface="+mj-lt"/>
                        </a:rPr>
                        <a:t>Diseconomies</a:t>
                      </a:r>
                      <a:r>
                        <a:rPr lang="en-GB" baseline="0" dirty="0" smtClean="0">
                          <a:latin typeface="+mj-lt"/>
                        </a:rPr>
                        <a:t> of scale and survival of small businesses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9B5792-5E3E-4B68-88C2-D48CEB1013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EBD956-8040-48C6-9668-96C65A17F43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64A3CA7-2C67-4710-B366-CC62C1BC0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236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Operations Management - AS</vt:lpstr>
      <vt:lpstr>Operations managers’ decision-making responsibilities</vt:lpstr>
      <vt:lpstr>In summary this means  . . . </vt:lpstr>
      <vt:lpstr>Operations management in 7 weeks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Management</dc:title>
  <dc:creator>Linda Harrison</dc:creator>
  <cp:lastModifiedBy>Emily</cp:lastModifiedBy>
  <cp:revision>19</cp:revision>
  <dcterms:created xsi:type="dcterms:W3CDTF">2010-01-11T11:43:08Z</dcterms:created>
  <dcterms:modified xsi:type="dcterms:W3CDTF">2016-02-20T12:30:08Z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