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0" r:id="rId7"/>
    <p:sldId id="269" r:id="rId8"/>
    <p:sldId id="270" r:id="rId9"/>
    <p:sldId id="271" r:id="rId10"/>
    <p:sldId id="272" r:id="rId11"/>
    <p:sldId id="273" r:id="rId12"/>
    <p:sldId id="26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96494-AFE6-477C-A3D7-FBD6EE448C77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C5887-74EC-4106-BFBB-1B188B5F33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915EB-EBD8-457F-8786-85B57B8ED6E4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0597A-0FEF-4B77-8318-4141BD0668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B05A7-4610-4BA7-940F-6955023A417F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2EE93-08EB-46F1-9DE4-0187630465A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5BF0E-8407-44E1-91EC-84C965FA4BC7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6F9A3-AC55-463C-BA57-29B81A51B7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9C463F-30F9-4CEA-A507-B411E9FDB4C9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5B9B-66F4-4157-B4B4-DEFB0C34118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B1B59-8651-4651-BFCB-72E20AD965DA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C825A-FC80-452F-8F3C-5A2A73D59B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A686C2-38A7-4D52-8B04-5019B4EF5535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DC4DC-6819-4E9F-ACE4-8D1E47C46B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55146C-F050-41E1-A4ED-8432FCB19F2C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29CB3-16A0-4677-9AF8-4A1918C7F60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F37B0-1D77-46AE-976B-90D612D6A43A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8B927-4A06-47C2-A9C2-FE5DD5FE3AF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8DC32E-AFB8-4146-97F6-D3809172BF15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B555-FAA5-4554-A96C-F364C235806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E7C6-30C4-43DA-9252-23F459B4CA4F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08B58B1-9E56-40C5-8017-05FB7DCA6E4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DF8718F-8F4B-4DC4-AB50-07EACE2DCC82}" type="datetimeFigureOut">
              <a:rPr lang="en-US" smtClean="0"/>
              <a:pPr>
                <a:defRPr/>
              </a:pPr>
              <a:t>4/2/2014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B480E0B-7675-4075-B952-96111BBD2E1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The impact of Technological change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ICT – impacts on all functions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68880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Finance</a:t>
            </a:r>
          </a:p>
          <a:p>
            <a:r>
              <a:rPr lang="en-GB" sz="3200" dirty="0" smtClean="0">
                <a:latin typeface="+mj-lt"/>
              </a:rPr>
              <a:t>Human Resources</a:t>
            </a:r>
          </a:p>
          <a:p>
            <a:r>
              <a:rPr lang="en-GB" sz="3200" dirty="0" smtClean="0">
                <a:latin typeface="+mj-lt"/>
              </a:rPr>
              <a:t>Marketing</a:t>
            </a:r>
          </a:p>
          <a:p>
            <a:r>
              <a:rPr lang="en-GB" sz="3200" dirty="0" smtClean="0">
                <a:latin typeface="+mj-lt"/>
              </a:rPr>
              <a:t>Operations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3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Finance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Spreadsheets – automated </a:t>
            </a:r>
            <a:r>
              <a:rPr lang="en-GB" sz="3200" dirty="0" err="1" smtClean="0">
                <a:latin typeface="+mj-lt"/>
              </a:rPr>
              <a:t>cashflow</a:t>
            </a:r>
            <a:r>
              <a:rPr lang="en-GB" sz="3200" dirty="0" smtClean="0">
                <a:latin typeface="+mj-lt"/>
              </a:rPr>
              <a:t> </a:t>
            </a:r>
            <a:r>
              <a:rPr lang="en-GB" sz="3200" smtClean="0">
                <a:latin typeface="+mj-lt"/>
              </a:rPr>
              <a:t>and </a:t>
            </a:r>
            <a:r>
              <a:rPr lang="en-GB" sz="3200" smtClean="0">
                <a:latin typeface="+mj-lt"/>
              </a:rPr>
              <a:t>budgeting</a:t>
            </a:r>
            <a:endParaRPr lang="en-GB" sz="3200" dirty="0" smtClean="0">
              <a:latin typeface="+mj-lt"/>
            </a:endParaRPr>
          </a:p>
          <a:p>
            <a:r>
              <a:rPr lang="en-GB" sz="3200" dirty="0" smtClean="0">
                <a:latin typeface="+mj-lt"/>
              </a:rPr>
              <a:t>Bank transfers and automatic payment</a:t>
            </a:r>
          </a:p>
          <a:p>
            <a:r>
              <a:rPr lang="en-GB" sz="3200" dirty="0" smtClean="0">
                <a:latin typeface="+mj-lt"/>
              </a:rPr>
              <a:t>Automated ordering and stock control</a:t>
            </a:r>
          </a:p>
          <a:p>
            <a:r>
              <a:rPr lang="en-GB" sz="3200" dirty="0" smtClean="0">
                <a:latin typeface="+mj-lt"/>
              </a:rPr>
              <a:t>EPOS – bar codes and ordering from tills </a:t>
            </a:r>
            <a:r>
              <a:rPr lang="en-GB" sz="3200" dirty="0" err="1" smtClean="0">
                <a:latin typeface="+mj-lt"/>
              </a:rPr>
              <a:t>etc</a:t>
            </a:r>
            <a:endParaRPr lang="en-GB" sz="3200" dirty="0" smtClean="0">
              <a:latin typeface="+mj-lt"/>
            </a:endParaRPr>
          </a:p>
          <a:p>
            <a:r>
              <a:rPr lang="en-GB" sz="3200" dirty="0" smtClean="0">
                <a:latin typeface="+mj-lt"/>
              </a:rPr>
              <a:t>Forecasting using financial models</a:t>
            </a:r>
          </a:p>
          <a:p>
            <a:r>
              <a:rPr lang="en-GB" sz="3200" dirty="0" smtClean="0">
                <a:latin typeface="+mj-lt"/>
              </a:rPr>
              <a:t>Quick manipulation and storage of data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97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Marketing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Internet sales and promotion</a:t>
            </a:r>
          </a:p>
          <a:p>
            <a:r>
              <a:rPr lang="en-GB" sz="3200" dirty="0" smtClean="0">
                <a:latin typeface="+mj-lt"/>
              </a:rPr>
              <a:t>Web based customer relationships</a:t>
            </a:r>
          </a:p>
          <a:p>
            <a:r>
              <a:rPr lang="en-GB" sz="3200" dirty="0" smtClean="0">
                <a:latin typeface="+mj-lt"/>
              </a:rPr>
              <a:t>Relationship marketing</a:t>
            </a:r>
          </a:p>
          <a:p>
            <a:r>
              <a:rPr lang="en-GB" sz="3200" dirty="0" smtClean="0">
                <a:latin typeface="+mj-lt"/>
              </a:rPr>
              <a:t>Market Research </a:t>
            </a:r>
          </a:p>
          <a:p>
            <a:r>
              <a:rPr lang="en-GB" sz="3200" dirty="0">
                <a:latin typeface="+mj-lt"/>
              </a:rPr>
              <a:t>I</a:t>
            </a:r>
            <a:r>
              <a:rPr lang="en-GB" sz="3200" dirty="0" smtClean="0">
                <a:latin typeface="+mj-lt"/>
              </a:rPr>
              <a:t>nformation gathering (</a:t>
            </a:r>
            <a:r>
              <a:rPr lang="en-GB" sz="3200" dirty="0" err="1" smtClean="0">
                <a:latin typeface="+mj-lt"/>
              </a:rPr>
              <a:t>eg</a:t>
            </a:r>
            <a:r>
              <a:rPr lang="en-GB" sz="3200" dirty="0" smtClean="0">
                <a:latin typeface="+mj-lt"/>
              </a:rPr>
              <a:t> reward cards)</a:t>
            </a:r>
          </a:p>
          <a:p>
            <a:r>
              <a:rPr lang="en-GB" sz="3200" dirty="0" smtClean="0">
                <a:latin typeface="+mj-lt"/>
              </a:rPr>
              <a:t>Data analysis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03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Operations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Computer Aided Design (CAD)</a:t>
            </a:r>
          </a:p>
          <a:p>
            <a:r>
              <a:rPr lang="en-GB" sz="3200" dirty="0" smtClean="0">
                <a:latin typeface="+mj-lt"/>
              </a:rPr>
              <a:t>Computer Aided Manufacturing (CAM)</a:t>
            </a:r>
          </a:p>
          <a:p>
            <a:r>
              <a:rPr lang="en-GB" sz="3200" dirty="0" smtClean="0">
                <a:latin typeface="+mj-lt"/>
              </a:rPr>
              <a:t>R&amp;D and Innovation</a:t>
            </a:r>
          </a:p>
          <a:p>
            <a:r>
              <a:rPr lang="en-GB" sz="3200" dirty="0" smtClean="0">
                <a:latin typeface="+mj-lt"/>
              </a:rPr>
              <a:t>Sourcing suppliers and materials</a:t>
            </a:r>
          </a:p>
          <a:p>
            <a:r>
              <a:rPr lang="en-GB" sz="3200" dirty="0" smtClean="0">
                <a:latin typeface="+mj-lt"/>
              </a:rPr>
              <a:t>Managing logistics</a:t>
            </a:r>
          </a:p>
          <a:p>
            <a:r>
              <a:rPr lang="en-GB" sz="3200" dirty="0" smtClean="0">
                <a:latin typeface="+mj-lt"/>
              </a:rPr>
              <a:t>Outsourcing production</a:t>
            </a:r>
          </a:p>
          <a:p>
            <a:r>
              <a:rPr lang="en-GB" sz="3200" dirty="0" smtClean="0">
                <a:latin typeface="+mj-lt"/>
              </a:rPr>
              <a:t>Location of business</a:t>
            </a:r>
          </a:p>
          <a:p>
            <a:pPr marL="0" indent="0">
              <a:buNone/>
            </a:pPr>
            <a:endParaRPr lang="en-GB" sz="3200" dirty="0" smtClean="0">
              <a:latin typeface="+mj-lt"/>
            </a:endParaRP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91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Human Resources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Data storage and retrieval - administration</a:t>
            </a:r>
          </a:p>
          <a:p>
            <a:r>
              <a:rPr lang="en-GB" sz="3200" dirty="0" smtClean="0">
                <a:latin typeface="+mj-lt"/>
              </a:rPr>
              <a:t>HR Planning </a:t>
            </a:r>
          </a:p>
          <a:p>
            <a:r>
              <a:rPr lang="en-GB" sz="3200" dirty="0" smtClean="0">
                <a:latin typeface="+mj-lt"/>
              </a:rPr>
              <a:t>Forecasting and budgeting</a:t>
            </a:r>
          </a:p>
          <a:p>
            <a:r>
              <a:rPr lang="en-GB" sz="3200" dirty="0" smtClean="0">
                <a:latin typeface="+mj-lt"/>
              </a:rPr>
              <a:t>Online recruitment and selection</a:t>
            </a:r>
          </a:p>
          <a:p>
            <a:r>
              <a:rPr lang="en-GB" sz="3200" dirty="0" smtClean="0">
                <a:latin typeface="+mj-lt"/>
              </a:rPr>
              <a:t>Online training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89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Positive impacts of ICT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dirty="0" smtClean="0">
                <a:latin typeface="+mj-lt"/>
              </a:rPr>
              <a:t>Increased productivity</a:t>
            </a:r>
          </a:p>
          <a:p>
            <a:r>
              <a:rPr lang="en-GB" sz="3200" dirty="0" smtClean="0">
                <a:latin typeface="+mj-lt"/>
              </a:rPr>
              <a:t>Reducing waste</a:t>
            </a:r>
          </a:p>
          <a:p>
            <a:r>
              <a:rPr lang="en-GB" sz="3200" dirty="0" smtClean="0">
                <a:latin typeface="+mj-lt"/>
              </a:rPr>
              <a:t>New products and processes</a:t>
            </a:r>
          </a:p>
          <a:p>
            <a:r>
              <a:rPr lang="en-GB" sz="3200" dirty="0" smtClean="0">
                <a:latin typeface="+mj-lt"/>
              </a:rPr>
              <a:t>Improved communication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59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Negative impacts of ICT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/>
          <a:lstStyle/>
          <a:p>
            <a:r>
              <a:rPr lang="en-GB" sz="3200" smtClean="0">
                <a:latin typeface="+mj-lt"/>
              </a:rPr>
              <a:t>Resistance </a:t>
            </a:r>
            <a:r>
              <a:rPr lang="en-GB" sz="3200" dirty="0" smtClean="0">
                <a:latin typeface="+mj-lt"/>
              </a:rPr>
              <a:t>to change</a:t>
            </a:r>
          </a:p>
          <a:p>
            <a:r>
              <a:rPr lang="en-GB" sz="3200" dirty="0" smtClean="0">
                <a:latin typeface="+mj-lt"/>
              </a:rPr>
              <a:t>Cost of new technology</a:t>
            </a:r>
          </a:p>
          <a:p>
            <a:r>
              <a:rPr lang="en-GB" sz="3200" dirty="0" smtClean="0">
                <a:latin typeface="+mj-lt"/>
              </a:rPr>
              <a:t>Increasing need for Research &amp; Development</a:t>
            </a:r>
          </a:p>
          <a:p>
            <a:r>
              <a:rPr lang="en-GB" sz="3200" dirty="0" smtClean="0">
                <a:latin typeface="+mj-lt"/>
              </a:rPr>
              <a:t>Increasing customer expectation</a:t>
            </a:r>
          </a:p>
          <a:p>
            <a:r>
              <a:rPr lang="en-GB" sz="3200" dirty="0" smtClean="0">
                <a:latin typeface="+mj-lt"/>
              </a:rPr>
              <a:t>Short product life cycle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28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Task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algn="ctr"/>
            <a:endParaRPr lang="en-GB" dirty="0"/>
          </a:p>
          <a:p>
            <a:pPr marL="393192" lvl="1" indent="0" algn="ctr">
              <a:buNone/>
            </a:pPr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Page 517 in Hall Jones </a:t>
            </a:r>
            <a:r>
              <a:rPr lang="en-GB" sz="3200" b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Raffo</a:t>
            </a:r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textbook</a:t>
            </a:r>
          </a:p>
          <a:p>
            <a:pPr marL="393192" lvl="1" indent="0" algn="ctr">
              <a:buNone/>
            </a:pPr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Answer knowledge questions</a:t>
            </a:r>
          </a:p>
          <a:p>
            <a:pPr marL="393192" lvl="1" indent="0" algn="ctr">
              <a:buNone/>
            </a:pPr>
            <a:r>
              <a:rPr lang="en-GB" sz="32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Make sure you fully answer </a:t>
            </a:r>
            <a:r>
              <a:rPr lang="en-GB" sz="3200" b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the questions</a:t>
            </a:r>
            <a:endParaRPr lang="en-GB" sz="3200" b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9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1C8208-865C-489A-AD26-9D6C83241BEE}">
  <ds:schemaRefs>
    <ds:schemaRef ds:uri="http://schemas.microsoft.com/sharepoint/v3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ABB8C1-9D54-4F23-A76D-473EB28FE1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784439-81CF-4F54-9179-97ED1D0815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176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impact of Technological change</vt:lpstr>
      <vt:lpstr>ICT – impacts on all functions</vt:lpstr>
      <vt:lpstr>Finance</vt:lpstr>
      <vt:lpstr>Marketing</vt:lpstr>
      <vt:lpstr>Operations</vt:lpstr>
      <vt:lpstr>Human Resources</vt:lpstr>
      <vt:lpstr>Positive impacts of ICT</vt:lpstr>
      <vt:lpstr>Negative impacts of ICT</vt:lpstr>
      <vt:lpstr>Task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and Supply</dc:title>
  <dc:creator>Morag Portwine</dc:creator>
  <cp:lastModifiedBy>Beverley A Whitlock</cp:lastModifiedBy>
  <cp:revision>25</cp:revision>
  <dcterms:created xsi:type="dcterms:W3CDTF">2011-10-05T10:57:13Z</dcterms:created>
  <dcterms:modified xsi:type="dcterms:W3CDTF">2014-04-02T11:02:06Z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