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7"/>
  </p:notesMasterIdLst>
  <p:sldIdLst>
    <p:sldId id="256" r:id="rId5"/>
    <p:sldId id="260" r:id="rId6"/>
    <p:sldId id="261" r:id="rId7"/>
    <p:sldId id="266" r:id="rId8"/>
    <p:sldId id="262" r:id="rId9"/>
    <p:sldId id="263" r:id="rId10"/>
    <p:sldId id="257" r:id="rId11"/>
    <p:sldId id="258" r:id="rId12"/>
    <p:sldId id="267" r:id="rId13"/>
    <p:sldId id="259" r:id="rId14"/>
    <p:sldId id="264" r:id="rId15"/>
    <p:sldId id="26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95A171-F7AA-4D72-AC1B-35401E0DDF23}" v="27" dt="2023-06-28T13:21:23.4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onaid Botfield" userId="3dba0766-4fd7-460c-a280-f9f72ed646a6" providerId="ADAL" clId="{C213EAEE-F3AF-4501-930A-60E0CCFD6385}"/>
    <pc:docChg chg="modSld">
      <pc:chgData name="Seonaid Botfield" userId="3dba0766-4fd7-460c-a280-f9f72ed646a6" providerId="ADAL" clId="{C213EAEE-F3AF-4501-930A-60E0CCFD6385}" dt="2023-06-26T13:25:47.875" v="6" actId="20577"/>
      <pc:docMkLst>
        <pc:docMk/>
      </pc:docMkLst>
      <pc:sldChg chg="modSp mod">
        <pc:chgData name="Seonaid Botfield" userId="3dba0766-4fd7-460c-a280-f9f72ed646a6" providerId="ADAL" clId="{C213EAEE-F3AF-4501-930A-60E0CCFD6385}" dt="2023-06-26T13:25:47.875" v="6" actId="20577"/>
        <pc:sldMkLst>
          <pc:docMk/>
          <pc:sldMk cId="2374452716" sldId="258"/>
        </pc:sldMkLst>
        <pc:graphicFrameChg chg="modGraphic">
          <ac:chgData name="Seonaid Botfield" userId="3dba0766-4fd7-460c-a280-f9f72ed646a6" providerId="ADAL" clId="{C213EAEE-F3AF-4501-930A-60E0CCFD6385}" dt="2023-06-26T13:25:47.875" v="6" actId="20577"/>
          <ac:graphicFrameMkLst>
            <pc:docMk/>
            <pc:sldMk cId="2374452716" sldId="258"/>
            <ac:graphicFrameMk id="4" creationId="{00000000-0000-0000-0000-000000000000}"/>
          </ac:graphicFrameMkLst>
        </pc:graphicFrameChg>
      </pc:sldChg>
    </pc:docChg>
  </pc:docChgLst>
  <pc:docChgLst>
    <pc:chgData name="Anne E Lomas" userId="9fc1332d-c77d-4275-9928-6384c0ed19f0" providerId="ADAL" clId="{2295A171-F7AA-4D72-AC1B-35401E0DDF23}"/>
    <pc:docChg chg="undo custSel addSld modSld">
      <pc:chgData name="Anne E Lomas" userId="9fc1332d-c77d-4275-9928-6384c0ed19f0" providerId="ADAL" clId="{2295A171-F7AA-4D72-AC1B-35401E0DDF23}" dt="2023-06-28T13:44:00.239" v="1400" actId="20577"/>
      <pc:docMkLst>
        <pc:docMk/>
      </pc:docMkLst>
      <pc:sldChg chg="modSp mod">
        <pc:chgData name="Anne E Lomas" userId="9fc1332d-c77d-4275-9928-6384c0ed19f0" providerId="ADAL" clId="{2295A171-F7AA-4D72-AC1B-35401E0DDF23}" dt="2023-06-28T13:27:23.284" v="598" actId="20577"/>
        <pc:sldMkLst>
          <pc:docMk/>
          <pc:sldMk cId="2374452716" sldId="258"/>
        </pc:sldMkLst>
        <pc:spChg chg="mod">
          <ac:chgData name="Anne E Lomas" userId="9fc1332d-c77d-4275-9928-6384c0ed19f0" providerId="ADAL" clId="{2295A171-F7AA-4D72-AC1B-35401E0DDF23}" dt="2023-06-28T13:21:36.284" v="35" actId="20577"/>
          <ac:spMkLst>
            <pc:docMk/>
            <pc:sldMk cId="2374452716" sldId="258"/>
            <ac:spMk id="2" creationId="{00000000-0000-0000-0000-000000000000}"/>
          </ac:spMkLst>
        </pc:spChg>
        <pc:spChg chg="mod">
          <ac:chgData name="Anne E Lomas" userId="9fc1332d-c77d-4275-9928-6384c0ed19f0" providerId="ADAL" clId="{2295A171-F7AA-4D72-AC1B-35401E0DDF23}" dt="2023-06-28T13:25:51.412" v="498" actId="1076"/>
          <ac:spMkLst>
            <pc:docMk/>
            <pc:sldMk cId="2374452716" sldId="258"/>
            <ac:spMk id="5" creationId="{00000000-0000-0000-0000-000000000000}"/>
          </ac:spMkLst>
        </pc:spChg>
        <pc:graphicFrameChg chg="mod modGraphic">
          <ac:chgData name="Anne E Lomas" userId="9fc1332d-c77d-4275-9928-6384c0ed19f0" providerId="ADAL" clId="{2295A171-F7AA-4D72-AC1B-35401E0DDF23}" dt="2023-06-28T13:27:23.284" v="598" actId="20577"/>
          <ac:graphicFrameMkLst>
            <pc:docMk/>
            <pc:sldMk cId="2374452716" sldId="258"/>
            <ac:graphicFrameMk id="4" creationId="{00000000-0000-0000-0000-000000000000}"/>
          </ac:graphicFrameMkLst>
        </pc:graphicFrameChg>
      </pc:sldChg>
      <pc:sldChg chg="modSp mod">
        <pc:chgData name="Anne E Lomas" userId="9fc1332d-c77d-4275-9928-6384c0ed19f0" providerId="ADAL" clId="{2295A171-F7AA-4D72-AC1B-35401E0DDF23}" dt="2023-06-28T13:41:36.062" v="1245" actId="113"/>
        <pc:sldMkLst>
          <pc:docMk/>
          <pc:sldMk cId="298309047" sldId="259"/>
        </pc:sldMkLst>
        <pc:spChg chg="mod">
          <ac:chgData name="Anne E Lomas" userId="9fc1332d-c77d-4275-9928-6384c0ed19f0" providerId="ADAL" clId="{2295A171-F7AA-4D72-AC1B-35401E0DDF23}" dt="2023-06-28T13:41:36.062" v="1245" actId="113"/>
          <ac:spMkLst>
            <pc:docMk/>
            <pc:sldMk cId="298309047" sldId="259"/>
            <ac:spMk id="3" creationId="{00000000-0000-0000-0000-000000000000}"/>
          </ac:spMkLst>
        </pc:spChg>
      </pc:sldChg>
      <pc:sldChg chg="modSp mod">
        <pc:chgData name="Anne E Lomas" userId="9fc1332d-c77d-4275-9928-6384c0ed19f0" providerId="ADAL" clId="{2295A171-F7AA-4D72-AC1B-35401E0DDF23}" dt="2023-06-28T13:36:38.472" v="1041" actId="207"/>
        <pc:sldMkLst>
          <pc:docMk/>
          <pc:sldMk cId="3213481150" sldId="264"/>
        </pc:sldMkLst>
        <pc:spChg chg="mod">
          <ac:chgData name="Anne E Lomas" userId="9fc1332d-c77d-4275-9928-6384c0ed19f0" providerId="ADAL" clId="{2295A171-F7AA-4D72-AC1B-35401E0DDF23}" dt="2023-06-28T13:36:38.472" v="1041" actId="207"/>
          <ac:spMkLst>
            <pc:docMk/>
            <pc:sldMk cId="3213481150" sldId="264"/>
            <ac:spMk id="3" creationId="{00000000-0000-0000-0000-000000000000}"/>
          </ac:spMkLst>
        </pc:spChg>
      </pc:sldChg>
      <pc:sldChg chg="modSp mod">
        <pc:chgData name="Anne E Lomas" userId="9fc1332d-c77d-4275-9928-6384c0ed19f0" providerId="ADAL" clId="{2295A171-F7AA-4D72-AC1B-35401E0DDF23}" dt="2023-06-28T13:44:00.239" v="1400" actId="20577"/>
        <pc:sldMkLst>
          <pc:docMk/>
          <pc:sldMk cId="126325299" sldId="265"/>
        </pc:sldMkLst>
        <pc:spChg chg="mod">
          <ac:chgData name="Anne E Lomas" userId="9fc1332d-c77d-4275-9928-6384c0ed19f0" providerId="ADAL" clId="{2295A171-F7AA-4D72-AC1B-35401E0DDF23}" dt="2023-06-28T13:44:00.239" v="1400" actId="20577"/>
          <ac:spMkLst>
            <pc:docMk/>
            <pc:sldMk cId="126325299" sldId="265"/>
            <ac:spMk id="2" creationId="{00000000-0000-0000-0000-000000000000}"/>
          </ac:spMkLst>
        </pc:spChg>
        <pc:spChg chg="mod">
          <ac:chgData name="Anne E Lomas" userId="9fc1332d-c77d-4275-9928-6384c0ed19f0" providerId="ADAL" clId="{2295A171-F7AA-4D72-AC1B-35401E0DDF23}" dt="2023-06-28T13:42:55.122" v="1359" actId="20577"/>
          <ac:spMkLst>
            <pc:docMk/>
            <pc:sldMk cId="126325299" sldId="265"/>
            <ac:spMk id="3" creationId="{00000000-0000-0000-0000-000000000000}"/>
          </ac:spMkLst>
        </pc:spChg>
      </pc:sldChg>
      <pc:sldChg chg="addSp delSp modSp add mod">
        <pc:chgData name="Anne E Lomas" userId="9fc1332d-c77d-4275-9928-6384c0ed19f0" providerId="ADAL" clId="{2295A171-F7AA-4D72-AC1B-35401E0DDF23}" dt="2023-06-28T13:30:02.176" v="701" actId="20577"/>
        <pc:sldMkLst>
          <pc:docMk/>
          <pc:sldMk cId="2917334768" sldId="267"/>
        </pc:sldMkLst>
        <pc:spChg chg="mod">
          <ac:chgData name="Anne E Lomas" userId="9fc1332d-c77d-4275-9928-6384c0ed19f0" providerId="ADAL" clId="{2295A171-F7AA-4D72-AC1B-35401E0DDF23}" dt="2023-06-28T13:29:54.588" v="697" actId="20577"/>
          <ac:spMkLst>
            <pc:docMk/>
            <pc:sldMk cId="2917334768" sldId="267"/>
            <ac:spMk id="2" creationId="{00000000-0000-0000-0000-000000000000}"/>
          </ac:spMkLst>
        </pc:spChg>
        <pc:spChg chg="mod">
          <ac:chgData name="Anne E Lomas" userId="9fc1332d-c77d-4275-9928-6384c0ed19f0" providerId="ADAL" clId="{2295A171-F7AA-4D72-AC1B-35401E0DDF23}" dt="2023-06-28T13:30:02.176" v="701" actId="20577"/>
          <ac:spMkLst>
            <pc:docMk/>
            <pc:sldMk cId="2917334768" sldId="267"/>
            <ac:spMk id="5" creationId="{00000000-0000-0000-0000-000000000000}"/>
          </ac:spMkLst>
        </pc:spChg>
        <pc:spChg chg="add del mod">
          <ac:chgData name="Anne E Lomas" userId="9fc1332d-c77d-4275-9928-6384c0ed19f0" providerId="ADAL" clId="{2295A171-F7AA-4D72-AC1B-35401E0DDF23}" dt="2023-06-28T13:29:16.004" v="663" actId="478"/>
          <ac:spMkLst>
            <pc:docMk/>
            <pc:sldMk cId="2917334768" sldId="267"/>
            <ac:spMk id="6" creationId="{D48C209A-AE87-E506-A74F-D0F09F1BB5CC}"/>
          </ac:spMkLst>
        </pc:spChg>
        <pc:spChg chg="add del mod">
          <ac:chgData name="Anne E Lomas" userId="9fc1332d-c77d-4275-9928-6384c0ed19f0" providerId="ADAL" clId="{2295A171-F7AA-4D72-AC1B-35401E0DDF23}" dt="2023-06-28T13:29:27.450" v="665" actId="478"/>
          <ac:spMkLst>
            <pc:docMk/>
            <pc:sldMk cId="2917334768" sldId="267"/>
            <ac:spMk id="8" creationId="{EB1F1095-3B54-D553-B03F-CBD078A00906}"/>
          </ac:spMkLst>
        </pc:spChg>
        <pc:graphicFrameChg chg="del modGraphic">
          <ac:chgData name="Anne E Lomas" userId="9fc1332d-c77d-4275-9928-6384c0ed19f0" providerId="ADAL" clId="{2295A171-F7AA-4D72-AC1B-35401E0DDF23}" dt="2023-06-28T13:28:06.057" v="648" actId="478"/>
          <ac:graphicFrameMkLst>
            <pc:docMk/>
            <pc:sldMk cId="2917334768" sldId="267"/>
            <ac:graphicFrameMk id="4" creationId="{00000000-0000-0000-0000-00000000000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30810A-84C9-4BCF-BDB5-9E3F418557A0}" type="datetimeFigureOut">
              <a:rPr lang="en-GB" smtClean="0"/>
              <a:t>28/06/2023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C54ECB-7E18-4E98-8C4E-042FB35FDC8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311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C54ECB-7E18-4E98-8C4E-042FB35FDC8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2442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6/28/2023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6/28/2023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6/28/2023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6/28/2023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dhl.co.uk/en.html" TargetMode="External"/><Relationship Id="rId3" Type="http://schemas.openxmlformats.org/officeDocument/2006/relationships/hyperlink" Target="http://www.nealsyardremedies.com/" TargetMode="External"/><Relationship Id="rId7" Type="http://schemas.openxmlformats.org/officeDocument/2006/relationships/hyperlink" Target="https://kg-logistics.co.uk/" TargetMode="External"/><Relationship Id="rId2" Type="http://schemas.openxmlformats.org/officeDocument/2006/relationships/hyperlink" Target="https://www.gordonandmacphail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tesco.com/" TargetMode="External"/><Relationship Id="rId5" Type="http://schemas.openxmlformats.org/officeDocument/2006/relationships/hyperlink" Target="https://www.majestic.co.uk/" TargetMode="External"/><Relationship Id="rId4" Type="http://schemas.openxmlformats.org/officeDocument/2006/relationships/hyperlink" Target="https://www.camisa.co.uk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International Business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GB"/>
              <a:t>Learning Aim a: P1</a:t>
            </a:r>
          </a:p>
          <a:p>
            <a:r>
              <a:rPr lang="en-GB"/>
              <a:t>Businesses operating in contrasting international markets</a:t>
            </a:r>
          </a:p>
        </p:txBody>
      </p:sp>
    </p:spTree>
    <p:extLst>
      <p:ext uri="{BB962C8B-B14F-4D97-AF65-F5344CB8AC3E}">
        <p14:creationId xmlns:p14="http://schemas.microsoft.com/office/powerpoint/2010/main" val="9444299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Your report-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/>
              <a:t>Your report should start with an introduction to both your businesses.</a:t>
            </a:r>
          </a:p>
          <a:p>
            <a:r>
              <a:rPr lang="en-GB"/>
              <a:t>Include:</a:t>
            </a:r>
          </a:p>
          <a:p>
            <a:pPr marL="457200" indent="-457200">
              <a:buFont typeface="+mj-lt"/>
              <a:buAutoNum type="arabicPeriod"/>
            </a:pPr>
            <a:r>
              <a:rPr lang="en-GB"/>
              <a:t>The </a:t>
            </a:r>
            <a:r>
              <a:rPr lang="en-GB" b="1"/>
              <a:t>type of business activity </a:t>
            </a:r>
            <a:r>
              <a:rPr lang="en-GB"/>
              <a:t>it undertakes (export / import / MNE / Associated) and EXPLAIN what that means (e.g. what is “exporting”)</a:t>
            </a:r>
          </a:p>
          <a:p>
            <a:pPr marL="457200" indent="-457200">
              <a:buFont typeface="+mj-lt"/>
              <a:buAutoNum type="arabicPeriod"/>
            </a:pPr>
            <a:r>
              <a:rPr lang="en-GB"/>
              <a:t>Its </a:t>
            </a:r>
            <a:r>
              <a:rPr lang="en-GB" b="1"/>
              <a:t>industry</a:t>
            </a:r>
            <a:r>
              <a:rPr lang="en-GB"/>
              <a:t> – be specific and try to find out information about the industry, e.g. are they a major player in the industry? Who are the main competitors etc.</a:t>
            </a:r>
          </a:p>
          <a:p>
            <a:pPr marL="457200" indent="-457200">
              <a:buFont typeface="+mj-lt"/>
              <a:buAutoNum type="arabicPeriod"/>
            </a:pPr>
            <a:r>
              <a:rPr lang="en-GB"/>
              <a:t>Who is their </a:t>
            </a:r>
            <a:r>
              <a:rPr lang="en-GB" b="1"/>
              <a:t>target market</a:t>
            </a:r>
            <a:r>
              <a:rPr lang="en-GB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/>
              <a:t>Partner trading countries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/>
              <a:t>Size of the business </a:t>
            </a:r>
            <a:r>
              <a:rPr lang="en-GB"/>
              <a:t>– how many staff members do they have, what was the value of their sales / profits last year</a:t>
            </a:r>
          </a:p>
          <a:p>
            <a:pPr marL="457200" indent="-457200">
              <a:buFont typeface="+mj-lt"/>
              <a:buAutoNum type="arabicPeriod"/>
            </a:pPr>
            <a:r>
              <a:rPr lang="en-GB" b="1"/>
              <a:t>Business’ organisation structure </a:t>
            </a:r>
            <a:r>
              <a:rPr lang="en-GB"/>
              <a:t>(in brief – either via a diagram or brief description of their set-up e.g. hierarchical, divisional, function </a:t>
            </a:r>
            <a:r>
              <a:rPr lang="en-GB" err="1"/>
              <a:t>etc</a:t>
            </a:r>
            <a:r>
              <a:rPr lang="en-GB"/>
              <a:t> </a:t>
            </a:r>
            <a:r>
              <a:rPr lang="en-GB" err="1"/>
              <a:t>etc</a:t>
            </a:r>
            <a:r>
              <a:rPr lang="en-GB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8309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Your report – Section 1 (to cover Learning Aim 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777488"/>
          </a:xfrm>
        </p:spPr>
        <p:txBody>
          <a:bodyPr>
            <a:normAutofit fontScale="92500" lnSpcReduction="10000"/>
          </a:bodyPr>
          <a:lstStyle/>
          <a:p>
            <a:r>
              <a:rPr lang="en-GB"/>
              <a:t>Start with business 1:</a:t>
            </a:r>
          </a:p>
          <a:p>
            <a:r>
              <a:rPr lang="en-GB">
                <a:solidFill>
                  <a:schemeClr val="bg2">
                    <a:lumMod val="75000"/>
                  </a:schemeClr>
                </a:solidFill>
              </a:rPr>
              <a:t>EXPLAIN</a:t>
            </a:r>
            <a:r>
              <a:rPr lang="en-GB"/>
              <a:t> reasons why it conducts business internationally (see slide 4) </a:t>
            </a:r>
          </a:p>
          <a:p>
            <a:r>
              <a:rPr lang="en-GB" sz="2100">
                <a:solidFill>
                  <a:schemeClr val="bg2">
                    <a:lumMod val="75000"/>
                  </a:schemeClr>
                </a:solidFill>
              </a:rPr>
              <a:t>EXPLAIN</a:t>
            </a:r>
            <a:r>
              <a:rPr lang="en-GB"/>
              <a:t> how each of these reasons impacts on the business (see slide 4)</a:t>
            </a:r>
          </a:p>
          <a:p>
            <a:r>
              <a:rPr lang="en-GB" sz="2100">
                <a:solidFill>
                  <a:schemeClr val="bg2">
                    <a:lumMod val="75000"/>
                  </a:schemeClr>
                </a:solidFill>
              </a:rPr>
              <a:t>EXPLAIN</a:t>
            </a:r>
            <a:r>
              <a:rPr lang="en-GB"/>
              <a:t> the choice of markets in which it operates (see slide 5). Why have they chosen these markets?</a:t>
            </a:r>
          </a:p>
          <a:p>
            <a:r>
              <a:rPr lang="en-GB" sz="2100">
                <a:solidFill>
                  <a:schemeClr val="bg2">
                    <a:lumMod val="75000"/>
                  </a:schemeClr>
                </a:solidFill>
              </a:rPr>
              <a:t>EXPLAIN</a:t>
            </a:r>
            <a:r>
              <a:rPr lang="en-GB"/>
              <a:t> the factors that influence the choice of market in which they operate (see slide 6)</a:t>
            </a:r>
          </a:p>
          <a:p>
            <a:r>
              <a:rPr lang="en-GB" i="1">
                <a:solidFill>
                  <a:schemeClr val="tx1"/>
                </a:solidFill>
              </a:rPr>
              <a:t>e.g. a firm might </a:t>
            </a:r>
            <a:r>
              <a:rPr lang="en-GB" i="1" u="sng">
                <a:solidFill>
                  <a:schemeClr val="tx1"/>
                </a:solidFill>
              </a:rPr>
              <a:t>target a developed economy</a:t>
            </a:r>
            <a:r>
              <a:rPr lang="en-GB" i="1">
                <a:solidFill>
                  <a:schemeClr val="tx1"/>
                </a:solidFill>
              </a:rPr>
              <a:t> despite the </a:t>
            </a:r>
            <a:r>
              <a:rPr lang="en-GB" i="1" u="sng">
                <a:solidFill>
                  <a:schemeClr val="tx1"/>
                </a:solidFill>
              </a:rPr>
              <a:t>costs</a:t>
            </a:r>
            <a:r>
              <a:rPr lang="en-GB" i="1">
                <a:solidFill>
                  <a:schemeClr val="tx1"/>
                </a:solidFill>
              </a:rPr>
              <a:t> of doing so in order to </a:t>
            </a:r>
            <a:r>
              <a:rPr lang="en-GB" i="1" u="sng">
                <a:solidFill>
                  <a:schemeClr val="tx1"/>
                </a:solidFill>
              </a:rPr>
              <a:t>increase revenue</a:t>
            </a:r>
            <a:r>
              <a:rPr lang="en-GB" i="1">
                <a:solidFill>
                  <a:schemeClr val="tx1"/>
                </a:solidFill>
              </a:rPr>
              <a:t> because their home </a:t>
            </a:r>
            <a:r>
              <a:rPr lang="en-GB" i="1" u="sng">
                <a:solidFill>
                  <a:schemeClr val="tx1"/>
                </a:solidFill>
              </a:rPr>
              <a:t>market is saturated</a:t>
            </a:r>
            <a:r>
              <a:rPr lang="en-GB" i="1">
                <a:solidFill>
                  <a:schemeClr val="tx1"/>
                </a:solidFill>
              </a:rPr>
              <a:t>.</a:t>
            </a:r>
          </a:p>
          <a:p>
            <a:endParaRPr lang="en-GB"/>
          </a:p>
          <a:p>
            <a:r>
              <a:rPr lang="en-GB"/>
              <a:t>Then do the same for business 2.</a:t>
            </a:r>
          </a:p>
          <a:p>
            <a:endParaRPr lang="en-GB"/>
          </a:p>
          <a:p>
            <a:pPr marL="0" indent="0">
              <a:buNone/>
            </a:pPr>
            <a:r>
              <a:rPr lang="en-GB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134811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Conclude P1 – approx. ½ 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Once you have covered both businesses, conclude this element of section 1 of your report. To do this, </a:t>
            </a:r>
            <a:r>
              <a:rPr lang="en-GB" b="1"/>
              <a:t>summarise the similarities and differences </a:t>
            </a:r>
            <a:r>
              <a:rPr lang="en-GB"/>
              <a:t>between how the two contrasting businesses trade internationally. </a:t>
            </a:r>
          </a:p>
          <a:p>
            <a:endParaRPr lang="en-GB"/>
          </a:p>
          <a:p>
            <a:r>
              <a:rPr lang="en-GB"/>
              <a:t>Also reflect on the two businesses’ targets markets. What impact will these have on each business’ operations and management practises. </a:t>
            </a:r>
          </a:p>
          <a:p>
            <a:endParaRPr lang="en-GB"/>
          </a:p>
          <a:p>
            <a:endParaRPr lang="en-GB"/>
          </a:p>
          <a:p>
            <a:r>
              <a:rPr lang="en-GB"/>
              <a:t>Remember your research!! Keep to put in appendices and note in your bibliography.</a:t>
            </a:r>
          </a:p>
        </p:txBody>
      </p:sp>
    </p:spTree>
    <p:extLst>
      <p:ext uri="{BB962C8B-B14F-4D97-AF65-F5344CB8AC3E}">
        <p14:creationId xmlns:p14="http://schemas.microsoft.com/office/powerpoint/2010/main" val="126325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Types of business activity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There are four main types of international business activity: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EXPORT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IMPORT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MULTINATIONAL ENTERPRISES (MNEs)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ASSOCIATED BUSINESSES, E.G. LOGISTICS AND MARKETING</a:t>
            </a:r>
          </a:p>
        </p:txBody>
      </p:sp>
    </p:spTree>
    <p:extLst>
      <p:ext uri="{BB962C8B-B14F-4D97-AF65-F5344CB8AC3E}">
        <p14:creationId xmlns:p14="http://schemas.microsoft.com/office/powerpoint/2010/main" val="188780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Reasons for conducting business internationally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1">
            <a:normAutofit/>
          </a:bodyPr>
          <a:lstStyle/>
          <a:p>
            <a:pPr marL="0" indent="0" algn="ctr">
              <a:buNone/>
            </a:pPr>
            <a:r>
              <a:rPr lang="en-GB" sz="3200">
                <a:solidFill>
                  <a:schemeClr val="bg2">
                    <a:lumMod val="75000"/>
                  </a:schemeClr>
                </a:solidFill>
              </a:rPr>
              <a:t>Can you think of any reasons why a business might want to develop internationally?</a:t>
            </a:r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0455" y="3096126"/>
            <a:ext cx="1952625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52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Reasons for conducting business internationally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GB"/>
              <a:t>Growth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Additional revenue streams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Brand exploitation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Access to new markets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Diversification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Increased market share</a:t>
            </a:r>
          </a:p>
          <a:p>
            <a:pPr>
              <a:buFont typeface="Arial" panose="020B0604020202020204" pitchFamily="34" charset="0"/>
              <a:buChar char="•"/>
            </a:pPr>
            <a:endParaRPr lang="en-GB"/>
          </a:p>
          <a:p>
            <a:pPr>
              <a:buFont typeface="Arial" panose="020B0604020202020204" pitchFamily="34" charset="0"/>
              <a:buChar char="•"/>
            </a:pPr>
            <a:endParaRPr lang="en-GB"/>
          </a:p>
          <a:p>
            <a:pPr marL="0" indent="0">
              <a:buNone/>
            </a:pPr>
            <a:endParaRPr lang="en-GB"/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Market leadership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Technological dominance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Comparative advantage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Economies of scale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Fiscal benefit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/>
              <a:t>Preferential tax rates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2476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Choice of TARGET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When growing internationally, the business must decide whether it intends going into:</a:t>
            </a:r>
            <a:br>
              <a:rPr lang="en-GB"/>
            </a:br>
            <a:endParaRPr lang="en-GB"/>
          </a:p>
          <a:p>
            <a:pPr lvl="1"/>
            <a:r>
              <a:rPr lang="en-GB"/>
              <a:t>Developed economies</a:t>
            </a:r>
          </a:p>
          <a:p>
            <a:pPr lvl="1"/>
            <a:r>
              <a:rPr lang="en-GB"/>
              <a:t>Emerging markets e.g. BRICS, CIVETS or MINT countries</a:t>
            </a:r>
          </a:p>
          <a:p>
            <a:pPr lvl="1"/>
            <a:r>
              <a:rPr lang="en-GB"/>
              <a:t>Less developed economies</a:t>
            </a:r>
          </a:p>
          <a:p>
            <a:r>
              <a:rPr lang="en-GB"/>
              <a:t>There are pros and cons of each category of economy.</a:t>
            </a:r>
          </a:p>
          <a:p>
            <a:endParaRPr lang="en-GB"/>
          </a:p>
          <a:p>
            <a:r>
              <a:rPr lang="en-GB"/>
              <a:t>The choice of broad target market will be determined by the business’ reason for conducting business internationally (see previous slide) and other factors (see next slide).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127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Factors influencing the choice of market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There are many! Here are 3. Can you think of others?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Type of product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Costs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Size of market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 </a:t>
            </a:r>
          </a:p>
          <a:p>
            <a:endParaRPr lang="en-GB"/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91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The first assignment of Unit 5 is to write a report in three parts, titled “Why Trade Internationally”.</a:t>
            </a:r>
          </a:p>
          <a:p>
            <a:r>
              <a:rPr lang="en-GB"/>
              <a:t>The first part of the report will compare and contrast two business' motives and experiences regarding International Trade.</a:t>
            </a:r>
          </a:p>
          <a:p>
            <a:r>
              <a:rPr lang="en-GB"/>
              <a:t>The first thing you have to do is research some businesses…</a:t>
            </a:r>
          </a:p>
        </p:txBody>
      </p:sp>
    </p:spTree>
    <p:extLst>
      <p:ext uri="{BB962C8B-B14F-4D97-AF65-F5344CB8AC3E}">
        <p14:creationId xmlns:p14="http://schemas.microsoft.com/office/powerpoint/2010/main" val="3433959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Research ALL these Businesses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0397613"/>
              </p:ext>
            </p:extLst>
          </p:nvPr>
        </p:nvGraphicFramePr>
        <p:xfrm>
          <a:off x="1149178" y="4306442"/>
          <a:ext cx="10058400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/>
                        <a:t>Exporters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Importers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MNEs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/>
                        <a:t>Associated</a:t>
                      </a:r>
                      <a:r>
                        <a:rPr lang="en-GB" baseline="0"/>
                        <a:t> Businesses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>
                          <a:hlinkClick r:id="rId2"/>
                        </a:rPr>
                        <a:t>Gordon &amp; </a:t>
                      </a:r>
                      <a:r>
                        <a:rPr lang="en-GB" err="1">
                          <a:hlinkClick r:id="rId2"/>
                        </a:rPr>
                        <a:t>MacPhail</a:t>
                      </a:r>
                      <a:r>
                        <a:rPr lang="en-GB">
                          <a:hlinkClick r:id="rId2"/>
                        </a:rPr>
                        <a:t> </a:t>
                      </a:r>
                      <a:r>
                        <a:rPr lang="en-GB"/>
                        <a:t>whiskey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>
                          <a:hlinkClick r:id="rId3"/>
                        </a:rPr>
                        <a:t>Neal’s Yard </a:t>
                      </a:r>
                      <a:br>
                        <a:rPr lang="en-GB"/>
                      </a:br>
                      <a:r>
                        <a:rPr lang="en-GB"/>
                        <a:t>natural remedies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err="1">
                          <a:hlinkClick r:id="rId4"/>
                        </a:rPr>
                        <a:t>Camisa</a:t>
                      </a:r>
                      <a:br>
                        <a:rPr lang="en-GB"/>
                      </a:br>
                      <a:r>
                        <a:rPr lang="en-GB"/>
                        <a:t>Italian</a:t>
                      </a:r>
                      <a:r>
                        <a:rPr lang="en-GB" baseline="0"/>
                        <a:t> deli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aseline="0">
                          <a:hlinkClick r:id="rId5"/>
                        </a:rPr>
                        <a:t>Majestic</a:t>
                      </a:r>
                      <a:br>
                        <a:rPr lang="en-GB" baseline="0"/>
                      </a:br>
                      <a:r>
                        <a:rPr lang="en-GB" baseline="0"/>
                        <a:t>wine merchant</a:t>
                      </a:r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/>
                        <a:t>Car producer (any)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>
                          <a:hlinkClick r:id="rId6"/>
                        </a:rPr>
                        <a:t>Tesco</a:t>
                      </a:r>
                      <a:br>
                        <a:rPr lang="en-GB"/>
                      </a:br>
                      <a:r>
                        <a:rPr lang="en-GB"/>
                        <a:t>supermarket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>
                          <a:hlinkClick r:id="rId7"/>
                        </a:rPr>
                        <a:t>KG Logistics</a:t>
                      </a:r>
                      <a:br>
                        <a:rPr lang="en-GB"/>
                      </a:br>
                      <a:r>
                        <a:rPr lang="en-GB"/>
                        <a:t>Shipment and logistics business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>
                          <a:hlinkClick r:id="rId8"/>
                        </a:rPr>
                        <a:t>DHL</a:t>
                      </a:r>
                      <a:br>
                        <a:rPr lang="en-GB"/>
                      </a:br>
                      <a:r>
                        <a:rPr lang="en-GB"/>
                        <a:t>distribution</a:t>
                      </a:r>
                      <a:r>
                        <a:rPr lang="en-GB" baseline="0"/>
                        <a:t> firm</a:t>
                      </a:r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49178" y="1634618"/>
            <a:ext cx="98936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You must show you have conducted your own research into a variety of businesses before choosing specific ones to do the rest of your assignment on. </a:t>
            </a:r>
          </a:p>
          <a:p>
            <a:endParaRPr lang="en-GB"/>
          </a:p>
          <a:p>
            <a:r>
              <a:rPr lang="en-GB"/>
              <a:t>Therefore, please write a very short pieces about each of the businesses in the table.</a:t>
            </a:r>
          </a:p>
          <a:p>
            <a:endParaRPr lang="en-GB"/>
          </a:p>
          <a:p>
            <a:r>
              <a:rPr lang="en-GB"/>
              <a:t>Include: </a:t>
            </a:r>
          </a:p>
          <a:p>
            <a:r>
              <a:rPr lang="en-GB"/>
              <a:t>- If they are an IMPORTER, EXPORTER, MNE or Associated Business.</a:t>
            </a:r>
          </a:p>
          <a:p>
            <a:pPr marL="285750" indent="-285750">
              <a:buFontTx/>
              <a:buChar char="-"/>
            </a:pPr>
            <a:r>
              <a:rPr lang="en-GB"/>
              <a:t>What is their line of business?</a:t>
            </a:r>
          </a:p>
          <a:p>
            <a:pPr marL="285750" indent="-285750">
              <a:buFontTx/>
              <a:buChar char="-"/>
            </a:pPr>
            <a:r>
              <a:rPr lang="en-GB"/>
              <a:t>Roughly, the countries in which they operate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452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Two Businesses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02724" y="1985319"/>
            <a:ext cx="989364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/>
              <a:t>You are to choose two businesses to study. Please pick either of these two combinations:</a:t>
            </a:r>
          </a:p>
          <a:p>
            <a:endParaRPr lang="en-GB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Gordon &amp; MacPhail and a car producer   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Majestic and a car producer.</a:t>
            </a:r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r>
              <a:rPr lang="en-GB"/>
              <a:t>Track your research in a bibliography and keep printouts to include in appendices. Your research will affect your grade.</a:t>
            </a:r>
          </a:p>
        </p:txBody>
      </p:sp>
    </p:spTree>
    <p:extLst>
      <p:ext uri="{BB962C8B-B14F-4D97-AF65-F5344CB8AC3E}">
        <p14:creationId xmlns:p14="http://schemas.microsoft.com/office/powerpoint/2010/main" val="291733476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32b4832-fe63-48a7-8b93-807f3b6e9f20" xsi:nil="true"/>
    <TaxCatchAll xmlns="5064729a-6e59-49a6-8c0d-c64baa7a262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73A93E8F4DE75F47A7610BA2082C5FAF" ma:contentTypeVersion="5" ma:contentTypeDescription="Create a new PowerPoint document" ma:contentTypeScope="" ma:versionID="5712bc9fe64d84d9a7f9a1c0512253f9">
  <xsd:schema xmlns:xsd="http://www.w3.org/2001/XMLSchema" xmlns:xs="http://www.w3.org/2001/XMLSchema" xmlns:p="http://schemas.microsoft.com/office/2006/metadata/properties" xmlns:ns2="5064729a-6e59-49a6-8c0d-c64baa7a262e" xmlns:ns3="332b4832-fe63-48a7-8b93-807f3b6e9f20" targetNamespace="http://schemas.microsoft.com/office/2006/metadata/properties" ma:root="true" ma:fieldsID="b0b8507a8360459c4be84c7a259aff49" ns2:_="" ns3:_="">
    <xsd:import namespace="5064729a-6e59-49a6-8c0d-c64baa7a262e"/>
    <xsd:import namespace="332b4832-fe63-48a7-8b93-807f3b6e9f20"/>
    <xsd:element name="properties">
      <xsd:complexType>
        <xsd:sequence>
          <xsd:element name="documentManagement">
            <xsd:complexType>
              <xsd:all>
                <xsd:element ref="ns2:TaxCatchAll" minOccurs="0"/>
                <xsd:element ref="ns3:lcf76f155ced4ddcb4097134ff3c332f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4729a-6e59-49a6-8c0d-c64baa7a262e" elementFormDefault="qualified">
    <xsd:import namespace="http://schemas.microsoft.com/office/2006/documentManagement/types"/>
    <xsd:import namespace="http://schemas.microsoft.com/office/infopath/2007/PartnerControls"/>
    <xsd:element name="TaxCatchAll" ma:index="8" nillable="true" ma:displayName="Taxonomy Catch All Column" ma:hidden="true" ma:list="{0e1143d9-25ad-4d5f-a7da-f44e5b2c074b}" ma:internalName="TaxCatchAll" ma:showField="CatchAllData" ma:web="5064729a-6e59-49a6-8c0d-c64baa7a26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2b4832-fe63-48a7-8b93-807f3b6e9f20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displayName="Image Tags_0" ma:hidden="true" ma:internalName="lcf76f155ced4ddcb4097134ff3c332f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CE3403-4E05-4AFF-B407-CE026DAC9C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E1A2E6-528A-44AD-8EC2-7BEB486F2FF6}">
  <ds:schemaRefs>
    <ds:schemaRef ds:uri="332b4832-fe63-48a7-8b93-807f3b6e9f20"/>
    <ds:schemaRef ds:uri="5064729a-6e59-49a6-8c0d-c64baa7a262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D6966FE-18BD-4838-9AE4-04A5820560BC}">
  <ds:schemaRefs>
    <ds:schemaRef ds:uri="332b4832-fe63-48a7-8b93-807f3b6e9f20"/>
    <ds:schemaRef ds:uri="5064729a-6e59-49a6-8c0d-c64baa7a262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Application>Microsoft Office PowerPoint</Application>
  <PresentationFormat>Widescreen</PresentationFormat>
  <Slides>12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Retrospect</vt:lpstr>
      <vt:lpstr>International Business</vt:lpstr>
      <vt:lpstr>Types of business activity</vt:lpstr>
      <vt:lpstr>Reasons for conducting business internationally</vt:lpstr>
      <vt:lpstr>Reasons for conducting business internationally</vt:lpstr>
      <vt:lpstr>Choice of TARGET MARKET</vt:lpstr>
      <vt:lpstr>Factors influencing the choice of market</vt:lpstr>
      <vt:lpstr>Task</vt:lpstr>
      <vt:lpstr>Research ALL these Businesses</vt:lpstr>
      <vt:lpstr>Two Businesses</vt:lpstr>
      <vt:lpstr>Your report- Introduction</vt:lpstr>
      <vt:lpstr>Your report – Section 1 (to cover Learning Aim A)</vt:lpstr>
      <vt:lpstr>Conclude P1 – approx. ½ side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Business</dc:title>
  <dc:creator>Anne E Lomas</dc:creator>
  <cp:revision>1</cp:revision>
  <dcterms:created xsi:type="dcterms:W3CDTF">2017-06-29T14:01:53Z</dcterms:created>
  <dcterms:modified xsi:type="dcterms:W3CDTF">2023-06-28T13:44:37Z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0x010100EA90949D6391244A906844C304818D4E0073A93E8F4DE75F47A7610BA2082C5FAF</vt:lpwstr>
  </property>
  <property fmtid="{D5CDD505-2E9C-101B-9397-08002B2CF9AE}" pid="3" name="Order">
    <vt:r8>1594800</vt:r8>
  </property>
  <property fmtid="{D5CDD505-2E9C-101B-9397-08002B2CF9AE}" pid="4" name="MediaServiceImageTags">
    <vt:lpwstr/>
  </property>
</Properties>
</file>