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56" r:id="rId5"/>
    <p:sldId id="257" r:id="rId6"/>
    <p:sldId id="268" r:id="rId7"/>
    <p:sldId id="274" r:id="rId8"/>
    <p:sldId id="261" r:id="rId9"/>
    <p:sldId id="267" r:id="rId10"/>
    <p:sldId id="262" r:id="rId11"/>
    <p:sldId id="258" r:id="rId12"/>
    <p:sldId id="263" r:id="rId13"/>
    <p:sldId id="264" r:id="rId14"/>
    <p:sldId id="265" r:id="rId15"/>
    <p:sldId id="259" r:id="rId16"/>
    <p:sldId id="276" r:id="rId17"/>
    <p:sldId id="26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295A87-9A66-49AC-BD7C-8154A5C076EC}" v="10" dt="2023-06-28T14:01:19.232"/>
    <p1510:client id="{86669490-0092-46A8-A2C0-7077678DE78A}" v="4" dt="2023-06-29T08:06:08.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aid Botfield" userId="3dba0766-4fd7-460c-a280-f9f72ed646a6" providerId="ADAL" clId="{86669490-0092-46A8-A2C0-7077678DE78A}"/>
    <pc:docChg chg="modSld">
      <pc:chgData name="Seonaid Botfield" userId="3dba0766-4fd7-460c-a280-f9f72ed646a6" providerId="ADAL" clId="{86669490-0092-46A8-A2C0-7077678DE78A}" dt="2023-06-29T08:06:24.356" v="3" actId="1076"/>
      <pc:docMkLst>
        <pc:docMk/>
      </pc:docMkLst>
      <pc:sldChg chg="modSp mod">
        <pc:chgData name="Seonaid Botfield" userId="3dba0766-4fd7-460c-a280-f9f72ed646a6" providerId="ADAL" clId="{86669490-0092-46A8-A2C0-7077678DE78A}" dt="2023-06-29T08:06:24.356" v="3" actId="1076"/>
        <pc:sldMkLst>
          <pc:docMk/>
          <pc:sldMk cId="2662295134" sldId="267"/>
        </pc:sldMkLst>
        <pc:spChg chg="mod">
          <ac:chgData name="Seonaid Botfield" userId="3dba0766-4fd7-460c-a280-f9f72ed646a6" providerId="ADAL" clId="{86669490-0092-46A8-A2C0-7077678DE78A}" dt="2023-06-29T08:06:19.644" v="1" actId="1076"/>
          <ac:spMkLst>
            <pc:docMk/>
            <pc:sldMk cId="2662295134" sldId="267"/>
            <ac:spMk id="3" creationId="{00000000-0000-0000-0000-000000000000}"/>
          </ac:spMkLst>
        </pc:spChg>
        <pc:spChg chg="mod">
          <ac:chgData name="Seonaid Botfield" userId="3dba0766-4fd7-460c-a280-f9f72ed646a6" providerId="ADAL" clId="{86669490-0092-46A8-A2C0-7077678DE78A}" dt="2023-06-29T08:06:21.684" v="2" actId="1076"/>
          <ac:spMkLst>
            <pc:docMk/>
            <pc:sldMk cId="2662295134" sldId="267"/>
            <ac:spMk id="4" creationId="{00000000-0000-0000-0000-000000000000}"/>
          </ac:spMkLst>
        </pc:spChg>
        <pc:spChg chg="mod">
          <ac:chgData name="Seonaid Botfield" userId="3dba0766-4fd7-460c-a280-f9f72ed646a6" providerId="ADAL" clId="{86669490-0092-46A8-A2C0-7077678DE78A}" dt="2023-06-29T08:06:24.356" v="3" actId="1076"/>
          <ac:spMkLst>
            <pc:docMk/>
            <pc:sldMk cId="2662295134" sldId="267"/>
            <ac:spMk id="6" creationId="{00000000-0000-0000-0000-000000000000}"/>
          </ac:spMkLst>
        </pc:spChg>
      </pc:sldChg>
    </pc:docChg>
  </pc:docChgLst>
  <pc:docChgLst>
    <pc:chgData name="Anne E Lomas" userId="9fc1332d-c77d-4275-9928-6384c0ed19f0" providerId="ADAL" clId="{6E295A87-9A66-49AC-BD7C-8154A5C076EC}"/>
    <pc:docChg chg="custSel addSld delSld modSld">
      <pc:chgData name="Anne E Lomas" userId="9fc1332d-c77d-4275-9928-6384c0ed19f0" providerId="ADAL" clId="{6E295A87-9A66-49AC-BD7C-8154A5C076EC}" dt="2023-06-28T14:13:53.635" v="1267" actId="12"/>
      <pc:docMkLst>
        <pc:docMk/>
      </pc:docMkLst>
      <pc:sldChg chg="addSp delSp modSp mod modClrScheme chgLayout">
        <pc:chgData name="Anne E Lomas" userId="9fc1332d-c77d-4275-9928-6384c0ed19f0" providerId="ADAL" clId="{6E295A87-9A66-49AC-BD7C-8154A5C076EC}" dt="2023-06-28T14:08:25.067" v="720" actId="21"/>
        <pc:sldMkLst>
          <pc:docMk/>
          <pc:sldMk cId="3025501602" sldId="259"/>
        </pc:sldMkLst>
        <pc:spChg chg="mod ord">
          <ac:chgData name="Anne E Lomas" userId="9fc1332d-c77d-4275-9928-6384c0ed19f0" providerId="ADAL" clId="{6E295A87-9A66-49AC-BD7C-8154A5C076EC}" dt="2023-06-28T14:01:28.915" v="251" actId="14100"/>
          <ac:spMkLst>
            <pc:docMk/>
            <pc:sldMk cId="3025501602" sldId="259"/>
            <ac:spMk id="2" creationId="{00000000-0000-0000-0000-000000000000}"/>
          </ac:spMkLst>
        </pc:spChg>
        <pc:spChg chg="mod ord">
          <ac:chgData name="Anne E Lomas" userId="9fc1332d-c77d-4275-9928-6384c0ed19f0" providerId="ADAL" clId="{6E295A87-9A66-49AC-BD7C-8154A5C076EC}" dt="2023-06-28T14:08:25.067" v="720" actId="21"/>
          <ac:spMkLst>
            <pc:docMk/>
            <pc:sldMk cId="3025501602" sldId="259"/>
            <ac:spMk id="3" creationId="{00000000-0000-0000-0000-000000000000}"/>
          </ac:spMkLst>
        </pc:spChg>
        <pc:spChg chg="add mod ord">
          <ac:chgData name="Anne E Lomas" userId="9fc1332d-c77d-4275-9928-6384c0ed19f0" providerId="ADAL" clId="{6E295A87-9A66-49AC-BD7C-8154A5C076EC}" dt="2023-06-28T14:01:15.806" v="247" actId="27636"/>
          <ac:spMkLst>
            <pc:docMk/>
            <pc:sldMk cId="3025501602" sldId="259"/>
            <ac:spMk id="4" creationId="{6F3C9719-972F-D080-A566-F84BD55FEBA8}"/>
          </ac:spMkLst>
        </pc:spChg>
        <pc:spChg chg="add del mod ord">
          <ac:chgData name="Anne E Lomas" userId="9fc1332d-c77d-4275-9928-6384c0ed19f0" providerId="ADAL" clId="{6E295A87-9A66-49AC-BD7C-8154A5C076EC}" dt="2023-06-28T14:01:13.067" v="245" actId="478"/>
          <ac:spMkLst>
            <pc:docMk/>
            <pc:sldMk cId="3025501602" sldId="259"/>
            <ac:spMk id="5" creationId="{7898BA05-51C1-D0C7-0B5D-72BF40506BA3}"/>
          </ac:spMkLst>
        </pc:spChg>
        <pc:spChg chg="add mod ord">
          <ac:chgData name="Anne E Lomas" userId="9fc1332d-c77d-4275-9928-6384c0ed19f0" providerId="ADAL" clId="{6E295A87-9A66-49AC-BD7C-8154A5C076EC}" dt="2023-06-28T14:08:14.540" v="719" actId="20577"/>
          <ac:spMkLst>
            <pc:docMk/>
            <pc:sldMk cId="3025501602" sldId="259"/>
            <ac:spMk id="6" creationId="{8DFC527A-A7D5-1CE1-3C6E-D7D720821E0D}"/>
          </ac:spMkLst>
        </pc:spChg>
      </pc:sldChg>
      <pc:sldChg chg="add">
        <pc:chgData name="Anne E Lomas" userId="9fc1332d-c77d-4275-9928-6384c0ed19f0" providerId="ADAL" clId="{6E295A87-9A66-49AC-BD7C-8154A5C076EC}" dt="2023-06-28T13:53:17.959" v="2"/>
        <pc:sldMkLst>
          <pc:docMk/>
          <pc:sldMk cId="2483597090" sldId="261"/>
        </pc:sldMkLst>
      </pc:sldChg>
      <pc:sldChg chg="modSp add mod">
        <pc:chgData name="Anne E Lomas" userId="9fc1332d-c77d-4275-9928-6384c0ed19f0" providerId="ADAL" clId="{6E295A87-9A66-49AC-BD7C-8154A5C076EC}" dt="2023-06-28T13:54:04.008" v="7" actId="27636"/>
        <pc:sldMkLst>
          <pc:docMk/>
          <pc:sldMk cId="809249078" sldId="262"/>
        </pc:sldMkLst>
        <pc:spChg chg="mod">
          <ac:chgData name="Anne E Lomas" userId="9fc1332d-c77d-4275-9928-6384c0ed19f0" providerId="ADAL" clId="{6E295A87-9A66-49AC-BD7C-8154A5C076EC}" dt="2023-06-28T13:54:04.008" v="7" actId="27636"/>
          <ac:spMkLst>
            <pc:docMk/>
            <pc:sldMk cId="809249078" sldId="262"/>
            <ac:spMk id="3" creationId="{00000000-0000-0000-0000-000000000000}"/>
          </ac:spMkLst>
        </pc:spChg>
      </pc:sldChg>
      <pc:sldChg chg="add">
        <pc:chgData name="Anne E Lomas" userId="9fc1332d-c77d-4275-9928-6384c0ed19f0" providerId="ADAL" clId="{6E295A87-9A66-49AC-BD7C-8154A5C076EC}" dt="2023-06-28T13:54:31.434" v="8"/>
        <pc:sldMkLst>
          <pc:docMk/>
          <pc:sldMk cId="511011572" sldId="263"/>
        </pc:sldMkLst>
      </pc:sldChg>
      <pc:sldChg chg="add">
        <pc:chgData name="Anne E Lomas" userId="9fc1332d-c77d-4275-9928-6384c0ed19f0" providerId="ADAL" clId="{6E295A87-9A66-49AC-BD7C-8154A5C076EC}" dt="2023-06-28T13:54:43.698" v="9"/>
        <pc:sldMkLst>
          <pc:docMk/>
          <pc:sldMk cId="316435378" sldId="264"/>
        </pc:sldMkLst>
      </pc:sldChg>
      <pc:sldChg chg="add">
        <pc:chgData name="Anne E Lomas" userId="9fc1332d-c77d-4275-9928-6384c0ed19f0" providerId="ADAL" clId="{6E295A87-9A66-49AC-BD7C-8154A5C076EC}" dt="2023-06-28T13:54:52.454" v="10"/>
        <pc:sldMkLst>
          <pc:docMk/>
          <pc:sldMk cId="1378587351" sldId="265"/>
        </pc:sldMkLst>
      </pc:sldChg>
      <pc:sldChg chg="modSp add mod">
        <pc:chgData name="Anne E Lomas" userId="9fc1332d-c77d-4275-9928-6384c0ed19f0" providerId="ADAL" clId="{6E295A87-9A66-49AC-BD7C-8154A5C076EC}" dt="2023-06-28T13:53:47.441" v="5" actId="27636"/>
        <pc:sldMkLst>
          <pc:docMk/>
          <pc:sldMk cId="2662295134" sldId="267"/>
        </pc:sldMkLst>
        <pc:spChg chg="mod">
          <ac:chgData name="Anne E Lomas" userId="9fc1332d-c77d-4275-9928-6384c0ed19f0" providerId="ADAL" clId="{6E295A87-9A66-49AC-BD7C-8154A5C076EC}" dt="2023-06-28T13:53:47.441" v="5" actId="27636"/>
          <ac:spMkLst>
            <pc:docMk/>
            <pc:sldMk cId="2662295134" sldId="267"/>
            <ac:spMk id="4" creationId="{00000000-0000-0000-0000-000000000000}"/>
          </ac:spMkLst>
        </pc:spChg>
      </pc:sldChg>
      <pc:sldChg chg="add">
        <pc:chgData name="Anne E Lomas" userId="9fc1332d-c77d-4275-9928-6384c0ed19f0" providerId="ADAL" clId="{6E295A87-9A66-49AC-BD7C-8154A5C076EC}" dt="2023-06-28T13:52:43.533" v="0"/>
        <pc:sldMkLst>
          <pc:docMk/>
          <pc:sldMk cId="1646820873" sldId="268"/>
        </pc:sldMkLst>
      </pc:sldChg>
      <pc:sldChg chg="add">
        <pc:chgData name="Anne E Lomas" userId="9fc1332d-c77d-4275-9928-6384c0ed19f0" providerId="ADAL" clId="{6E295A87-9A66-49AC-BD7C-8154A5C076EC}" dt="2023-06-28T13:53:01.361" v="1"/>
        <pc:sldMkLst>
          <pc:docMk/>
          <pc:sldMk cId="3758749233" sldId="274"/>
        </pc:sldMkLst>
      </pc:sldChg>
      <pc:sldChg chg="new del">
        <pc:chgData name="Anne E Lomas" userId="9fc1332d-c77d-4275-9928-6384c0ed19f0" providerId="ADAL" clId="{6E295A87-9A66-49AC-BD7C-8154A5C076EC}" dt="2023-06-28T14:09:02.740" v="735" actId="47"/>
        <pc:sldMkLst>
          <pc:docMk/>
          <pc:sldMk cId="3017064314" sldId="275"/>
        </pc:sldMkLst>
      </pc:sldChg>
      <pc:sldChg chg="modSp new mod">
        <pc:chgData name="Anne E Lomas" userId="9fc1332d-c77d-4275-9928-6384c0ed19f0" providerId="ADAL" clId="{6E295A87-9A66-49AC-BD7C-8154A5C076EC}" dt="2023-06-28T14:13:53.635" v="1267" actId="12"/>
        <pc:sldMkLst>
          <pc:docMk/>
          <pc:sldMk cId="993520275" sldId="276"/>
        </pc:sldMkLst>
        <pc:spChg chg="mod">
          <ac:chgData name="Anne E Lomas" userId="9fc1332d-c77d-4275-9928-6384c0ed19f0" providerId="ADAL" clId="{6E295A87-9A66-49AC-BD7C-8154A5C076EC}" dt="2023-06-28T14:10:26.411" v="865" actId="20577"/>
          <ac:spMkLst>
            <pc:docMk/>
            <pc:sldMk cId="993520275" sldId="276"/>
            <ac:spMk id="2" creationId="{3CC747C6-3E0B-5DBF-A5A0-7C79707FAFE3}"/>
          </ac:spMkLst>
        </pc:spChg>
        <pc:spChg chg="mod">
          <ac:chgData name="Anne E Lomas" userId="9fc1332d-c77d-4275-9928-6384c0ed19f0" providerId="ADAL" clId="{6E295A87-9A66-49AC-BD7C-8154A5C076EC}" dt="2023-06-28T14:13:53.635" v="1267" actId="12"/>
          <ac:spMkLst>
            <pc:docMk/>
            <pc:sldMk cId="993520275" sldId="276"/>
            <ac:spMk id="3" creationId="{A471DC21-C23F-1D3F-83D7-DCF5A3D8DF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810A-84C9-4BCF-BDB5-9E3F418557A0}" type="datetimeFigureOut">
              <a:rPr lang="en-GB" smtClean="0"/>
              <a:t>29/06/2023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54ECB-7E18-4E98-8C4E-042FB35FDC86}" type="slidenum">
              <a:rPr lang="en-GB" smtClean="0"/>
              <a:t>‹#›</a:t>
            </a:fld>
            <a:endParaRPr lang="en-GB"/>
          </a:p>
        </p:txBody>
      </p:sp>
    </p:spTree>
    <p:extLst>
      <p:ext uri="{BB962C8B-B14F-4D97-AF65-F5344CB8AC3E}">
        <p14:creationId xmlns:p14="http://schemas.microsoft.com/office/powerpoint/2010/main" val="312131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https://www.gov.uk/government/organisations/uk-export-finance/about </a:t>
            </a:r>
          </a:p>
          <a:p>
            <a:r>
              <a:rPr lang="en-GB"/>
              <a:t>https://www.gov.uk/government/collections/uk-export-finance-products-and-services </a:t>
            </a:r>
          </a:p>
        </p:txBody>
      </p:sp>
      <p:sp>
        <p:nvSpPr>
          <p:cNvPr id="4" name="Slide Number Placeholder 3"/>
          <p:cNvSpPr>
            <a:spLocks noGrp="1"/>
          </p:cNvSpPr>
          <p:nvPr>
            <p:ph type="sldNum" sz="quarter" idx="5"/>
          </p:nvPr>
        </p:nvSpPr>
        <p:spPr/>
        <p:txBody>
          <a:bodyPr/>
          <a:lstStyle/>
          <a:p>
            <a:fld id="{76C54ECB-7E18-4E98-8C4E-042FB35FDC86}" type="slidenum">
              <a:rPr lang="en-GB" smtClean="0"/>
              <a:t>3</a:t>
            </a:fld>
            <a:endParaRPr lang="en-GB"/>
          </a:p>
        </p:txBody>
      </p:sp>
    </p:spTree>
    <p:extLst>
      <p:ext uri="{BB962C8B-B14F-4D97-AF65-F5344CB8AC3E}">
        <p14:creationId xmlns:p14="http://schemas.microsoft.com/office/powerpoint/2010/main" val="2840577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https://www.gov.uk/government/organisations/uk-export-finance/about </a:t>
            </a:r>
          </a:p>
          <a:p>
            <a:r>
              <a:rPr lang="en-GB"/>
              <a:t>https://www.gov.uk/government/collections/uk-export-finance-products-and-services </a:t>
            </a:r>
          </a:p>
        </p:txBody>
      </p:sp>
      <p:sp>
        <p:nvSpPr>
          <p:cNvPr id="4" name="Slide Number Placeholder 3"/>
          <p:cNvSpPr>
            <a:spLocks noGrp="1"/>
          </p:cNvSpPr>
          <p:nvPr>
            <p:ph type="sldNum" sz="quarter" idx="5"/>
          </p:nvPr>
        </p:nvSpPr>
        <p:spPr/>
        <p:txBody>
          <a:bodyPr/>
          <a:lstStyle/>
          <a:p>
            <a:fld id="{76C54ECB-7E18-4E98-8C4E-042FB35FDC86}" type="slidenum">
              <a:rPr lang="en-GB" smtClean="0"/>
              <a:t>4</a:t>
            </a:fld>
            <a:endParaRPr lang="en-GB"/>
          </a:p>
        </p:txBody>
      </p:sp>
    </p:spTree>
    <p:extLst>
      <p:ext uri="{BB962C8B-B14F-4D97-AF65-F5344CB8AC3E}">
        <p14:creationId xmlns:p14="http://schemas.microsoft.com/office/powerpoint/2010/main" val="1610678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https://www.great.gov.uk/?utm_source=govuk&amp;utm_medium=homepagelink&amp;utm_campaign=EIG </a:t>
            </a:r>
          </a:p>
        </p:txBody>
      </p:sp>
      <p:sp>
        <p:nvSpPr>
          <p:cNvPr id="4" name="Slide Number Placeholder 3"/>
          <p:cNvSpPr>
            <a:spLocks noGrp="1"/>
          </p:cNvSpPr>
          <p:nvPr>
            <p:ph type="sldNum" sz="quarter" idx="5"/>
          </p:nvPr>
        </p:nvSpPr>
        <p:spPr/>
        <p:txBody>
          <a:bodyPr/>
          <a:lstStyle/>
          <a:p>
            <a:fld id="{76C54ECB-7E18-4E98-8C4E-042FB35FDC86}" type="slidenum">
              <a:rPr lang="en-GB" smtClean="0"/>
              <a:t>5</a:t>
            </a:fld>
            <a:endParaRPr lang="en-GB"/>
          </a:p>
        </p:txBody>
      </p:sp>
    </p:spTree>
    <p:extLst>
      <p:ext uri="{BB962C8B-B14F-4D97-AF65-F5344CB8AC3E}">
        <p14:creationId xmlns:p14="http://schemas.microsoft.com/office/powerpoint/2010/main" val="573529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https://www.britishchambers.org.uk/type/services/international-trade </a:t>
            </a:r>
          </a:p>
          <a:p>
            <a:r>
              <a:rPr lang="en-GB"/>
              <a:t>https://www.britishchambers.org.uk/media/get/BCC%20Trade%20Facilitation%20Final%201.1.pdf </a:t>
            </a:r>
          </a:p>
        </p:txBody>
      </p:sp>
      <p:sp>
        <p:nvSpPr>
          <p:cNvPr id="4" name="Slide Number Placeholder 3"/>
          <p:cNvSpPr>
            <a:spLocks noGrp="1"/>
          </p:cNvSpPr>
          <p:nvPr>
            <p:ph type="sldNum" sz="quarter" idx="10"/>
          </p:nvPr>
        </p:nvSpPr>
        <p:spPr/>
        <p:txBody>
          <a:bodyPr/>
          <a:lstStyle/>
          <a:p>
            <a:fld id="{76C54ECB-7E18-4E98-8C4E-042FB35FDC86}" type="slidenum">
              <a:rPr lang="en-GB" smtClean="0"/>
              <a:t>6</a:t>
            </a:fld>
            <a:endParaRPr lang="en-GB"/>
          </a:p>
        </p:txBody>
      </p:sp>
    </p:spTree>
    <p:extLst>
      <p:ext uri="{BB962C8B-B14F-4D97-AF65-F5344CB8AC3E}">
        <p14:creationId xmlns:p14="http://schemas.microsoft.com/office/powerpoint/2010/main" val="1981270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dirty="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dirty="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dirty="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dirty="0"/>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dirty="0"/>
              <a:t>6/29/2023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6/29/2023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6/29/2023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6/29/2023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6/29/2023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overnment/organisations/department-for-international-trade" TargetMode="External"/><Relationship Id="rId2" Type="http://schemas.openxmlformats.org/officeDocument/2006/relationships/hyperlink" Target="https://www.gov.uk/government/organisations/uk-export-finance" TargetMode="External"/><Relationship Id="rId1" Type="http://schemas.openxmlformats.org/officeDocument/2006/relationships/slideLayout" Target="../slideLayouts/slideLayout2.xml"/><Relationship Id="rId5" Type="http://schemas.openxmlformats.org/officeDocument/2006/relationships/hyperlink" Target="http://gsom.spbu.ru/en/gsom/library/org/" TargetMode="External"/><Relationship Id="rId4" Type="http://schemas.openxmlformats.org/officeDocument/2006/relationships/hyperlink" Target="http://www.britishchambers.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organisations/department-for-international-trad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organisations/uk-export-finance/abou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International Business</a:t>
            </a:r>
          </a:p>
        </p:txBody>
      </p:sp>
      <p:sp>
        <p:nvSpPr>
          <p:cNvPr id="3" name="Subtitle 2"/>
          <p:cNvSpPr>
            <a:spLocks noGrp="1"/>
          </p:cNvSpPr>
          <p:nvPr>
            <p:ph type="subTitle" idx="1"/>
          </p:nvPr>
        </p:nvSpPr>
        <p:spPr/>
        <p:txBody>
          <a:bodyPr>
            <a:normAutofit/>
          </a:bodyPr>
          <a:lstStyle/>
          <a:p>
            <a:r>
              <a:rPr lang="en-GB"/>
              <a:t>Learning Aim a: M1</a:t>
            </a:r>
          </a:p>
          <a:p>
            <a:r>
              <a:rPr lang="en-GB"/>
              <a:t>Support for International business</a:t>
            </a:r>
          </a:p>
        </p:txBody>
      </p:sp>
    </p:spTree>
    <p:extLst>
      <p:ext uri="{BB962C8B-B14F-4D97-AF65-F5344CB8AC3E}">
        <p14:creationId xmlns:p14="http://schemas.microsoft.com/office/powerpoint/2010/main" val="944429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Identifying international partners</a:t>
            </a:r>
          </a:p>
        </p:txBody>
      </p:sp>
      <p:sp>
        <p:nvSpPr>
          <p:cNvPr id="3" name="Content Placeholder 2"/>
          <p:cNvSpPr>
            <a:spLocks noGrp="1"/>
          </p:cNvSpPr>
          <p:nvPr>
            <p:ph idx="1"/>
          </p:nvPr>
        </p:nvSpPr>
        <p:spPr/>
        <p:txBody>
          <a:bodyPr/>
          <a:lstStyle/>
          <a:p>
            <a:r>
              <a:rPr lang="en-GB"/>
              <a:t>Visits to international countries, and becoming aware of the different opportunities there, are ways to help to identify international partners for business</a:t>
            </a:r>
          </a:p>
          <a:p>
            <a:endParaRPr lang="en-GB"/>
          </a:p>
          <a:p>
            <a:r>
              <a:rPr lang="en-GB"/>
              <a:t>British embassies are based in most international countries and they are also there to help to support international trade with Britain. They are able to offer support and information to businesses about countries that they are working with.</a:t>
            </a:r>
          </a:p>
          <a:p>
            <a:endParaRPr lang="en-GB"/>
          </a:p>
          <a:p>
            <a:r>
              <a:rPr lang="en-GB"/>
              <a:t>Other companies/agencies are also available to help businesses establish overseas and look for partners for them to work with. </a:t>
            </a:r>
          </a:p>
        </p:txBody>
      </p:sp>
    </p:spTree>
    <p:extLst>
      <p:ext uri="{BB962C8B-B14F-4D97-AF65-F5344CB8AC3E}">
        <p14:creationId xmlns:p14="http://schemas.microsoft.com/office/powerpoint/2010/main" val="316435378"/>
      </p:ext>
    </p:extLst>
  </p:cSld>
  <p:clrMapOvr>
    <a:masterClrMapping/>
  </p:clrMapOvr>
  <mc:AlternateContent xmlns:mc="http://schemas.openxmlformats.org/markup-compatibility/2006">
    <mc:Choice xmlns:p14="http://schemas.microsoft.com/office/powerpoint/2010/main" Requires="p14">
      <p:transition spd="slow" p14:dur="2000" advTm="34978"/>
    </mc:Choice>
    <mc:Fallback>
      <p:transition spd="slow" advTm="34978"/>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Grants for international promotions</a:t>
            </a:r>
          </a:p>
        </p:txBody>
      </p:sp>
      <p:sp>
        <p:nvSpPr>
          <p:cNvPr id="3" name="Content Placeholder 2"/>
          <p:cNvSpPr>
            <a:spLocks noGrp="1"/>
          </p:cNvSpPr>
          <p:nvPr>
            <p:ph idx="1"/>
          </p:nvPr>
        </p:nvSpPr>
        <p:spPr/>
        <p:txBody>
          <a:bodyPr>
            <a:normAutofit/>
          </a:bodyPr>
          <a:lstStyle/>
          <a:p>
            <a:r>
              <a:rPr lang="en-GB" sz="3200"/>
              <a:t>Grants are available for UK businesses to start operating overseas. </a:t>
            </a:r>
          </a:p>
        </p:txBody>
      </p:sp>
    </p:spTree>
    <p:extLst>
      <p:ext uri="{BB962C8B-B14F-4D97-AF65-F5344CB8AC3E}">
        <p14:creationId xmlns:p14="http://schemas.microsoft.com/office/powerpoint/2010/main" val="1378587351"/>
      </p:ext>
    </p:extLst>
  </p:cSld>
  <p:clrMapOvr>
    <a:masterClrMapping/>
  </p:clrMapOvr>
  <mc:AlternateContent xmlns:mc="http://schemas.openxmlformats.org/markup-compatibility/2006">
    <mc:Choice xmlns:p14="http://schemas.microsoft.com/office/powerpoint/2010/main" Requires="p14">
      <p:transition spd="slow" p14:dur="2000" advTm="11055"/>
    </mc:Choice>
    <mc:Fallback>
      <p:transition spd="slow" advTm="11055"/>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904634"/>
          </a:xfrm>
        </p:spPr>
        <p:txBody>
          <a:bodyPr/>
          <a:lstStyle/>
          <a:p>
            <a:r>
              <a:rPr lang="en-GB"/>
              <a:t>M1 task</a:t>
            </a:r>
          </a:p>
        </p:txBody>
      </p:sp>
      <p:sp>
        <p:nvSpPr>
          <p:cNvPr id="4" name="Text Placeholder 3">
            <a:extLst>
              <a:ext uri="{FF2B5EF4-FFF2-40B4-BE49-F238E27FC236}">
                <a16:creationId xmlns:a16="http://schemas.microsoft.com/office/drawing/2014/main" id="{6F3C9719-972F-D080-A566-F84BD55FEBA8}"/>
              </a:ext>
            </a:extLst>
          </p:cNvPr>
          <p:cNvSpPr>
            <a:spLocks noGrp="1"/>
          </p:cNvSpPr>
          <p:nvPr>
            <p:ph type="body" idx="1"/>
          </p:nvPr>
        </p:nvSpPr>
        <p:spPr>
          <a:xfrm>
            <a:off x="1097280" y="1846052"/>
            <a:ext cx="10261414" cy="736282"/>
          </a:xfrm>
        </p:spPr>
        <p:txBody>
          <a:bodyPr>
            <a:normAutofit fontScale="92500" lnSpcReduction="20000"/>
          </a:bodyPr>
          <a:lstStyle/>
          <a:p>
            <a:r>
              <a:rPr lang="en-GB" dirty="0"/>
              <a:t>For the next part of Section 1 of your report you need to look again at your two chosen businesses. Remember to use headings in your report so it makes sense to the reader.</a:t>
            </a:r>
          </a:p>
          <a:p>
            <a:endParaRPr lang="en-GB" dirty="0"/>
          </a:p>
        </p:txBody>
      </p:sp>
      <p:sp>
        <p:nvSpPr>
          <p:cNvPr id="3" name="Content Placeholder 2"/>
          <p:cNvSpPr>
            <a:spLocks noGrp="1"/>
          </p:cNvSpPr>
          <p:nvPr>
            <p:ph sz="half" idx="2"/>
          </p:nvPr>
        </p:nvSpPr>
        <p:spPr/>
        <p:txBody>
          <a:bodyPr>
            <a:normAutofit fontScale="92500" lnSpcReduction="10000"/>
          </a:bodyPr>
          <a:lstStyle/>
          <a:p>
            <a:r>
              <a:rPr lang="en-GB" dirty="0"/>
              <a:t>Create subheadings </a:t>
            </a:r>
            <a:r>
              <a:rPr lang="en-GB"/>
              <a:t>of the </a:t>
            </a:r>
            <a:r>
              <a:rPr lang="en-GB" dirty="0"/>
              <a:t>international business </a:t>
            </a:r>
            <a:r>
              <a:rPr lang="en-GB"/>
              <a:t>agencies</a:t>
            </a:r>
            <a:r>
              <a:rPr lang="en-GB" dirty="0"/>
              <a:t>,</a:t>
            </a:r>
            <a:r>
              <a:rPr lang="en-GB"/>
              <a:t> listed </a:t>
            </a:r>
            <a:r>
              <a:rPr lang="en-GB" dirty="0"/>
              <a:t>again below:</a:t>
            </a:r>
          </a:p>
          <a:p>
            <a:pPr marL="457200" indent="-457200">
              <a:buFont typeface="+mj-lt"/>
              <a:buAutoNum type="arabicPeriod"/>
            </a:pPr>
            <a:r>
              <a:rPr lang="en-GB" dirty="0"/>
              <a:t>UK Export Finance</a:t>
            </a:r>
          </a:p>
          <a:p>
            <a:pPr marL="457200" indent="-457200">
              <a:buFont typeface="+mj-lt"/>
              <a:buAutoNum type="arabicPeriod"/>
            </a:pPr>
            <a:r>
              <a:rPr lang="en-GB" dirty="0"/>
              <a:t>UK Trade </a:t>
            </a:r>
            <a:r>
              <a:rPr lang="en-GB"/>
              <a:t>and </a:t>
            </a:r>
            <a:r>
              <a:rPr lang="en-GB" dirty="0"/>
              <a:t>Investment</a:t>
            </a:r>
          </a:p>
          <a:p>
            <a:pPr marL="457200" indent="-457200">
              <a:buFont typeface="+mj-lt"/>
              <a:buAutoNum type="arabicPeriod"/>
            </a:pPr>
            <a:r>
              <a:rPr lang="en-GB" dirty="0"/>
              <a:t>Chamber </a:t>
            </a:r>
            <a:r>
              <a:rPr lang="en-GB"/>
              <a:t>of </a:t>
            </a:r>
            <a:r>
              <a:rPr lang="en-GB" dirty="0"/>
              <a:t>Commerce</a:t>
            </a:r>
          </a:p>
          <a:p>
            <a:pPr marL="457200" indent="-457200">
              <a:buFont typeface="+mj-lt"/>
              <a:buAutoNum type="arabicPeriod"/>
            </a:pPr>
            <a:r>
              <a:rPr lang="en-GB" dirty="0"/>
              <a:t>Regional Advisory Organisation</a:t>
            </a:r>
            <a:r>
              <a:rPr lang="en-GB"/>
              <a:t>.</a:t>
            </a:r>
            <a:endParaRPr lang="en-GB" dirty="0"/>
          </a:p>
          <a:p>
            <a:endParaRPr lang="en-GB"/>
          </a:p>
          <a:p>
            <a:endParaRPr lang="en-GB"/>
          </a:p>
        </p:txBody>
      </p:sp>
      <p:sp>
        <p:nvSpPr>
          <p:cNvPr id="6" name="Content Placeholder 5">
            <a:extLst>
              <a:ext uri="{FF2B5EF4-FFF2-40B4-BE49-F238E27FC236}">
                <a16:creationId xmlns:a16="http://schemas.microsoft.com/office/drawing/2014/main" id="{8DFC527A-A7D5-1CE1-3C6E-D7D720821E0D}"/>
              </a:ext>
            </a:extLst>
          </p:cNvPr>
          <p:cNvSpPr>
            <a:spLocks noGrp="1"/>
          </p:cNvSpPr>
          <p:nvPr>
            <p:ph sz="quarter" idx="4"/>
          </p:nvPr>
        </p:nvSpPr>
        <p:spPr/>
        <p:txBody>
          <a:bodyPr>
            <a:normAutofit fontScale="92500" lnSpcReduction="10000"/>
          </a:bodyPr>
          <a:lstStyle/>
          <a:p>
            <a:r>
              <a:rPr lang="en-GB" dirty="0"/>
              <a:t>Under each heading:</a:t>
            </a:r>
          </a:p>
          <a:p>
            <a:pPr>
              <a:buFont typeface="Arial" panose="020B0604020202020204" pitchFamily="34" charset="0"/>
              <a:buChar char="•"/>
            </a:pPr>
            <a:r>
              <a:rPr lang="en-GB" dirty="0"/>
              <a:t> Describe who this agency is</a:t>
            </a:r>
          </a:p>
          <a:p>
            <a:pPr>
              <a:buFont typeface="Arial" panose="020B0604020202020204" pitchFamily="34" charset="0"/>
              <a:buChar char="•"/>
            </a:pPr>
            <a:r>
              <a:rPr lang="en-GB" dirty="0"/>
              <a:t>Discuss in general, the type of support they offer businesses that operate internationally i.e. by providing UK export finance advisers, trade fairs, identifying international partners, grants for international promotions (see slide 8)… </a:t>
            </a:r>
          </a:p>
          <a:p>
            <a:pPr>
              <a:buFont typeface="Arial" panose="020B0604020202020204" pitchFamily="34" charset="0"/>
              <a:buChar char="•"/>
            </a:pPr>
            <a:r>
              <a:rPr lang="en-GB" dirty="0"/>
              <a:t>In a new paragraph analyse how the agency might benefit business 1.</a:t>
            </a:r>
          </a:p>
          <a:p>
            <a:pPr>
              <a:buFont typeface="Arial" panose="020B0604020202020204" pitchFamily="34" charset="0"/>
              <a:buChar char="•"/>
            </a:pPr>
            <a:r>
              <a:rPr lang="en-GB" dirty="0"/>
              <a:t>In another new paragraph analyse how the agency might benefit business 2.</a:t>
            </a:r>
          </a:p>
          <a:p>
            <a:pPr>
              <a:buFont typeface="Arial" panose="020B0604020202020204" pitchFamily="34" charset="0"/>
              <a:buChar char="•"/>
            </a:pPr>
            <a:endParaRPr lang="en-GB" dirty="0"/>
          </a:p>
          <a:p>
            <a:endParaRPr lang="en-GB" dirty="0"/>
          </a:p>
        </p:txBody>
      </p:sp>
    </p:spTree>
    <p:extLst>
      <p:ext uri="{BB962C8B-B14F-4D97-AF65-F5344CB8AC3E}">
        <p14:creationId xmlns:p14="http://schemas.microsoft.com/office/powerpoint/2010/main" val="3025501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747C6-3E0B-5DBF-A5A0-7C79707FAFE3}"/>
              </a:ext>
            </a:extLst>
          </p:cNvPr>
          <p:cNvSpPr>
            <a:spLocks noGrp="1"/>
          </p:cNvSpPr>
          <p:nvPr>
            <p:ph type="title"/>
          </p:nvPr>
        </p:nvSpPr>
        <p:spPr/>
        <p:txBody>
          <a:bodyPr/>
          <a:lstStyle/>
          <a:p>
            <a:r>
              <a:rPr lang="en-GB" dirty="0"/>
              <a:t>Conclude M1 – approx. ½ side</a:t>
            </a:r>
          </a:p>
        </p:txBody>
      </p:sp>
      <p:sp>
        <p:nvSpPr>
          <p:cNvPr id="3" name="Content Placeholder 2">
            <a:extLst>
              <a:ext uri="{FF2B5EF4-FFF2-40B4-BE49-F238E27FC236}">
                <a16:creationId xmlns:a16="http://schemas.microsoft.com/office/drawing/2014/main" id="{A471DC21-C23F-1D3F-83D7-DCF5A3D8DFD3}"/>
              </a:ext>
            </a:extLst>
          </p:cNvPr>
          <p:cNvSpPr>
            <a:spLocks noGrp="1"/>
          </p:cNvSpPr>
          <p:nvPr>
            <p:ph idx="1"/>
          </p:nvPr>
        </p:nvSpPr>
        <p:spPr/>
        <p:txBody>
          <a:bodyPr>
            <a:normAutofit/>
          </a:bodyPr>
          <a:lstStyle/>
          <a:p>
            <a:r>
              <a:rPr lang="en-GB" u="sng" dirty="0"/>
              <a:t>Conclude</a:t>
            </a:r>
          </a:p>
          <a:p>
            <a:r>
              <a:rPr lang="en-GB" dirty="0"/>
              <a:t>What are the similarities and differences between how the 2 businesses use agencies and how this impacts on the amount / types of support they need?</a:t>
            </a:r>
          </a:p>
          <a:p>
            <a:r>
              <a:rPr lang="en-GB" dirty="0"/>
              <a:t>Provide 2 similarities and 2 differences.</a:t>
            </a:r>
          </a:p>
          <a:p>
            <a:endParaRPr lang="en-GB" dirty="0"/>
          </a:p>
          <a:p>
            <a:pPr marL="201168" lvl="1" indent="0">
              <a:buNone/>
            </a:pPr>
            <a:r>
              <a:rPr lang="en-GB" b="1" u="sng" dirty="0"/>
              <a:t>Points to consider for your conclusion:</a:t>
            </a:r>
          </a:p>
          <a:p>
            <a:pPr lvl="1">
              <a:buFont typeface="Arial" panose="020B0604020202020204" pitchFamily="34" charset="0"/>
              <a:buChar char="•"/>
            </a:pPr>
            <a:r>
              <a:rPr lang="en-GB" dirty="0"/>
              <a:t>Do businesses have a physical presence in the UK</a:t>
            </a:r>
          </a:p>
          <a:p>
            <a:pPr lvl="1">
              <a:buFont typeface="Arial" panose="020B0604020202020204" pitchFamily="34" charset="0"/>
              <a:buChar char="•"/>
            </a:pPr>
            <a:r>
              <a:rPr lang="en-GB" dirty="0"/>
              <a:t>Can both businesses access all the support on offer?</a:t>
            </a:r>
          </a:p>
          <a:p>
            <a:pPr lvl="1">
              <a:buFont typeface="Arial" panose="020B0604020202020204" pitchFamily="34" charset="0"/>
              <a:buChar char="•"/>
            </a:pPr>
            <a:r>
              <a:rPr lang="en-GB" dirty="0"/>
              <a:t>The size/power of the business and their ability to afford to manage their affairs in-house, therefore not need an agency.</a:t>
            </a:r>
          </a:p>
          <a:p>
            <a:pPr lvl="1">
              <a:buFont typeface="Arial" panose="020B0604020202020204" pitchFamily="34" charset="0"/>
              <a:buChar char="•"/>
            </a:pPr>
            <a:r>
              <a:rPr lang="en-GB" dirty="0"/>
              <a:t>Do they import to the UK or export from the UK?</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993520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Potential websites for research:</a:t>
            </a:r>
          </a:p>
        </p:txBody>
      </p:sp>
      <p:sp>
        <p:nvSpPr>
          <p:cNvPr id="3" name="Content Placeholder 2"/>
          <p:cNvSpPr>
            <a:spLocks noGrp="1"/>
          </p:cNvSpPr>
          <p:nvPr>
            <p:ph idx="1"/>
          </p:nvPr>
        </p:nvSpPr>
        <p:spPr/>
        <p:txBody>
          <a:bodyPr/>
          <a:lstStyle/>
          <a:p>
            <a:r>
              <a:rPr lang="en-GB" u="sng">
                <a:hlinkClick r:id="rId2"/>
              </a:rPr>
              <a:t>https://www.gov.uk/government/organisations/uk-export-finance</a:t>
            </a:r>
            <a:endParaRPr lang="en-GB"/>
          </a:p>
          <a:p>
            <a:r>
              <a:rPr lang="en-GB" u="sng">
                <a:hlinkClick r:id="rId3"/>
              </a:rPr>
              <a:t>https://www.gov.uk/government/organisations/department-for-international-trade</a:t>
            </a:r>
            <a:endParaRPr lang="en-GB"/>
          </a:p>
          <a:p>
            <a:r>
              <a:rPr lang="en-GB" u="sng">
                <a:hlinkClick r:id="rId4"/>
              </a:rPr>
              <a:t>http://www.britishchambers.org.uk/</a:t>
            </a:r>
            <a:endParaRPr lang="en-GB"/>
          </a:p>
          <a:p>
            <a:r>
              <a:rPr lang="en-GB" u="sng">
                <a:hlinkClick r:id="rId5"/>
              </a:rPr>
              <a:t>http://gsom.spbu.ru/en/gsom/library/org/</a:t>
            </a:r>
            <a:endParaRPr lang="en-GB"/>
          </a:p>
          <a:p>
            <a:endParaRPr lang="en-GB"/>
          </a:p>
        </p:txBody>
      </p:sp>
    </p:spTree>
    <p:extLst>
      <p:ext uri="{BB962C8B-B14F-4D97-AF65-F5344CB8AC3E}">
        <p14:creationId xmlns:p14="http://schemas.microsoft.com/office/powerpoint/2010/main" val="858540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Agencies</a:t>
            </a:r>
          </a:p>
        </p:txBody>
      </p:sp>
      <p:sp>
        <p:nvSpPr>
          <p:cNvPr id="3" name="Content Placeholder 2"/>
          <p:cNvSpPr>
            <a:spLocks noGrp="1"/>
          </p:cNvSpPr>
          <p:nvPr>
            <p:ph idx="1"/>
          </p:nvPr>
        </p:nvSpPr>
        <p:spPr/>
        <p:txBody>
          <a:bodyPr numCol="1"/>
          <a:lstStyle/>
          <a:p>
            <a:r>
              <a:rPr lang="en-GB" sz="2800">
                <a:effectLst>
                  <a:outerShdw blurRad="38100" dist="38100" dir="2700000" algn="tl">
                    <a:srgbClr val="000000">
                      <a:alpha val="43137"/>
                    </a:srgbClr>
                  </a:outerShdw>
                </a:effectLst>
              </a:rPr>
              <a:t>There are various agencies that provide support for international businesses. These include:</a:t>
            </a:r>
          </a:p>
          <a:p>
            <a:pPr>
              <a:buFont typeface="Arial" panose="020B0604020202020204" pitchFamily="34" charset="0"/>
              <a:buChar char="•"/>
            </a:pPr>
            <a:r>
              <a:rPr lang="en-GB" sz="2800"/>
              <a:t>UK Export Finance</a:t>
            </a:r>
          </a:p>
          <a:p>
            <a:pPr>
              <a:buFont typeface="Arial" panose="020B0604020202020204" pitchFamily="34" charset="0"/>
              <a:buChar char="•"/>
            </a:pPr>
            <a:r>
              <a:rPr lang="en-GB" sz="2800"/>
              <a:t>UK Trade and Investment (now known as The Department for International Trade)</a:t>
            </a:r>
          </a:p>
          <a:p>
            <a:pPr>
              <a:buFont typeface="Arial" panose="020B0604020202020204" pitchFamily="34" charset="0"/>
              <a:buChar char="•"/>
            </a:pPr>
            <a:r>
              <a:rPr lang="en-GB" sz="2800"/>
              <a:t>Chambers of Commerce</a:t>
            </a:r>
          </a:p>
          <a:p>
            <a:pPr>
              <a:buFont typeface="Arial" panose="020B0604020202020204" pitchFamily="34" charset="0"/>
              <a:buChar char="•"/>
            </a:pPr>
            <a:r>
              <a:rPr lang="en-GB" sz="2800"/>
              <a:t>Regional advisory organisations.</a:t>
            </a:r>
          </a:p>
          <a:p>
            <a:pPr>
              <a:buFont typeface="Arial" panose="020B0604020202020204" pitchFamily="34" charset="0"/>
              <a:buChar char="•"/>
            </a:pPr>
            <a:endParaRPr lang="en-GB"/>
          </a:p>
          <a:p>
            <a:pPr marL="0" indent="0">
              <a:buNone/>
            </a:pPr>
            <a:endParaRPr lang="en-GB"/>
          </a:p>
          <a:p>
            <a:pPr marL="0" indent="0">
              <a:buNone/>
            </a:pPr>
            <a:endParaRPr lang="en-GB"/>
          </a:p>
        </p:txBody>
      </p:sp>
    </p:spTree>
    <p:extLst>
      <p:ext uri="{BB962C8B-B14F-4D97-AF65-F5344CB8AC3E}">
        <p14:creationId xmlns:p14="http://schemas.microsoft.com/office/powerpoint/2010/main" val="203907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2534F-BF20-4114-81F6-3C3F7B18F431}"/>
              </a:ext>
            </a:extLst>
          </p:cNvPr>
          <p:cNvSpPr>
            <a:spLocks noGrp="1"/>
          </p:cNvSpPr>
          <p:nvPr>
            <p:ph type="title"/>
          </p:nvPr>
        </p:nvSpPr>
        <p:spPr>
          <a:xfrm>
            <a:off x="912819" y="347021"/>
            <a:ext cx="9720072" cy="1499616"/>
          </a:xfrm>
        </p:spPr>
        <p:txBody>
          <a:bodyPr/>
          <a:lstStyle/>
          <a:p>
            <a:r>
              <a:rPr lang="en-GB"/>
              <a:t>UK Export Finance</a:t>
            </a:r>
          </a:p>
        </p:txBody>
      </p:sp>
      <p:sp>
        <p:nvSpPr>
          <p:cNvPr id="3" name="Content Placeholder 2">
            <a:extLst>
              <a:ext uri="{FF2B5EF4-FFF2-40B4-BE49-F238E27FC236}">
                <a16:creationId xmlns:a16="http://schemas.microsoft.com/office/drawing/2014/main" id="{A4091BE3-FD76-49D4-A64F-F9274AC4A762}"/>
              </a:ext>
            </a:extLst>
          </p:cNvPr>
          <p:cNvSpPr>
            <a:spLocks noGrp="1"/>
          </p:cNvSpPr>
          <p:nvPr>
            <p:ph idx="1"/>
          </p:nvPr>
        </p:nvSpPr>
        <p:spPr>
          <a:xfrm>
            <a:off x="912819" y="1846637"/>
            <a:ext cx="10659872" cy="4599883"/>
          </a:xfrm>
        </p:spPr>
        <p:txBody>
          <a:bodyPr>
            <a:normAutofit/>
          </a:bodyPr>
          <a:lstStyle/>
          <a:p>
            <a:pPr fontAlgn="base"/>
            <a:r>
              <a:rPr lang="en-GB" sz="2400" dirty="0"/>
              <a:t>The UK’s export credit agency is a government department, working alongside the </a:t>
            </a:r>
            <a:r>
              <a:rPr lang="en-GB" sz="2400" dirty="0">
                <a:hlinkClick r:id="rId3"/>
              </a:rPr>
              <a:t>Department for International Trade</a:t>
            </a:r>
            <a:r>
              <a:rPr lang="en-GB" sz="2400" dirty="0"/>
              <a:t> as an integral part of its strategy and operations.</a:t>
            </a:r>
          </a:p>
          <a:p>
            <a:pPr fontAlgn="base"/>
            <a:r>
              <a:rPr lang="en-GB" sz="2400" dirty="0"/>
              <a:t>They work with 70 private credit insurers and lenders to help UK companies access export finance (the particular class of loans, insurance policies or bank guarantees that enable international trade to take place as easily and securely as possible). They exist to complement, not compete with the private sector.</a:t>
            </a:r>
          </a:p>
          <a:p>
            <a:pPr fontAlgn="base"/>
            <a:r>
              <a:rPr lang="en-GB" sz="2400" dirty="0"/>
              <a:t>They help UK companies to:</a:t>
            </a:r>
          </a:p>
          <a:p>
            <a:pPr marL="457200" indent="-457200" fontAlgn="base">
              <a:buFont typeface="+mj-lt"/>
              <a:buAutoNum type="arabicPeriod"/>
            </a:pPr>
            <a:r>
              <a:rPr lang="en-GB" sz="2400" dirty="0"/>
              <a:t>win export contracts by providing attractive financing terms to their buyers</a:t>
            </a:r>
          </a:p>
          <a:p>
            <a:pPr marL="457200" indent="-457200" fontAlgn="base">
              <a:buFont typeface="+mj-lt"/>
              <a:buAutoNum type="arabicPeriod"/>
            </a:pPr>
            <a:r>
              <a:rPr lang="en-GB" sz="2400" dirty="0"/>
              <a:t>fulfil contracts by supporting working capital loans</a:t>
            </a:r>
          </a:p>
          <a:p>
            <a:pPr marL="457200" indent="-457200" fontAlgn="base">
              <a:buFont typeface="+mj-lt"/>
              <a:buAutoNum type="arabicPeriod"/>
            </a:pPr>
            <a:r>
              <a:rPr lang="en-GB" sz="2400" dirty="0"/>
              <a:t>get paid by insuring against buyer default.</a:t>
            </a:r>
          </a:p>
        </p:txBody>
      </p:sp>
    </p:spTree>
    <p:extLst>
      <p:ext uri="{BB962C8B-B14F-4D97-AF65-F5344CB8AC3E}">
        <p14:creationId xmlns:p14="http://schemas.microsoft.com/office/powerpoint/2010/main" val="1646820873"/>
      </p:ext>
    </p:extLst>
  </p:cSld>
  <p:clrMapOvr>
    <a:masterClrMapping/>
  </p:clrMapOvr>
  <mc:AlternateContent xmlns:mc="http://schemas.openxmlformats.org/markup-compatibility/2006">
    <mc:Choice xmlns:p14="http://schemas.microsoft.com/office/powerpoint/2010/main" Requires="p14">
      <p:transition spd="slow" p14:dur="2000" advTm="46876"/>
    </mc:Choice>
    <mc:Fallback>
      <p:transition spd="slow" advTm="4687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2534F-BF20-4114-81F6-3C3F7B18F431}"/>
              </a:ext>
            </a:extLst>
          </p:cNvPr>
          <p:cNvSpPr>
            <a:spLocks noGrp="1"/>
          </p:cNvSpPr>
          <p:nvPr>
            <p:ph type="title"/>
          </p:nvPr>
        </p:nvSpPr>
        <p:spPr>
          <a:xfrm>
            <a:off x="912819" y="484181"/>
            <a:ext cx="9720072" cy="1499616"/>
          </a:xfrm>
        </p:spPr>
        <p:txBody>
          <a:bodyPr/>
          <a:lstStyle/>
          <a:p>
            <a:r>
              <a:rPr lang="en-GB"/>
              <a:t>UK Export Finance</a:t>
            </a:r>
          </a:p>
        </p:txBody>
      </p:sp>
      <p:sp>
        <p:nvSpPr>
          <p:cNvPr id="3" name="Content Placeholder 2">
            <a:extLst>
              <a:ext uri="{FF2B5EF4-FFF2-40B4-BE49-F238E27FC236}">
                <a16:creationId xmlns:a16="http://schemas.microsoft.com/office/drawing/2014/main" id="{A4091BE3-FD76-49D4-A64F-F9274AC4A762}"/>
              </a:ext>
            </a:extLst>
          </p:cNvPr>
          <p:cNvSpPr>
            <a:spLocks noGrp="1"/>
          </p:cNvSpPr>
          <p:nvPr>
            <p:ph idx="1"/>
          </p:nvPr>
        </p:nvSpPr>
        <p:spPr>
          <a:xfrm>
            <a:off x="619309" y="2118360"/>
            <a:ext cx="10659872" cy="4541520"/>
          </a:xfrm>
        </p:spPr>
        <p:txBody>
          <a:bodyPr>
            <a:normAutofit/>
          </a:bodyPr>
          <a:lstStyle/>
          <a:p>
            <a:pPr fontAlgn="base"/>
            <a:r>
              <a:rPr lang="en-GB" sz="2800" dirty="0"/>
              <a:t>They support exports for any size of company and across all sectors, from capital goods to services and intangibles such as intellectual property.</a:t>
            </a:r>
          </a:p>
          <a:p>
            <a:pPr fontAlgn="base"/>
            <a:endParaRPr lang="en-GB" sz="2800" dirty="0"/>
          </a:p>
          <a:p>
            <a:pPr fontAlgn="base"/>
            <a:r>
              <a:rPr lang="en-GB" sz="2800" dirty="0"/>
              <a:t>Their export finance managers provide free and impartial consultations, helping UK companies check they are getting the appropriate support and, if not, explore how to bridge any gaps.</a:t>
            </a:r>
          </a:p>
          <a:p>
            <a:pPr fontAlgn="base"/>
            <a:endParaRPr lang="en-GB" sz="2800" dirty="0"/>
          </a:p>
          <a:p>
            <a:pPr fontAlgn="base"/>
            <a:r>
              <a:rPr lang="en-GB" sz="2800" dirty="0"/>
              <a:t>Information from </a:t>
            </a:r>
            <a:r>
              <a:rPr lang="en-GB" sz="2800" dirty="0" err="1"/>
              <a:t>Gov.uk</a:t>
            </a:r>
            <a:r>
              <a:rPr lang="en-GB" sz="2800" dirty="0"/>
              <a:t>: </a:t>
            </a:r>
            <a:r>
              <a:rPr lang="en-GB" sz="2800" dirty="0">
                <a:hlinkClick r:id="rId3"/>
              </a:rPr>
              <a:t>https://www.gov.uk/government/organisations/uk-export-finance/about</a:t>
            </a:r>
            <a:r>
              <a:rPr lang="en-GB" sz="2800" dirty="0"/>
              <a:t> </a:t>
            </a:r>
          </a:p>
        </p:txBody>
      </p:sp>
    </p:spTree>
    <p:extLst>
      <p:ext uri="{BB962C8B-B14F-4D97-AF65-F5344CB8AC3E}">
        <p14:creationId xmlns:p14="http://schemas.microsoft.com/office/powerpoint/2010/main" val="3758749233"/>
      </p:ext>
    </p:extLst>
  </p:cSld>
  <p:clrMapOvr>
    <a:masterClrMapping/>
  </p:clrMapOvr>
  <mc:AlternateContent xmlns:mc="http://schemas.openxmlformats.org/markup-compatibility/2006">
    <mc:Choice xmlns:p14="http://schemas.microsoft.com/office/powerpoint/2010/main" Requires="p14">
      <p:transition spd="slow" p14:dur="2000" advTm="21689"/>
    </mc:Choice>
    <mc:Fallback>
      <p:transition spd="slow" advTm="2168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UK Trade and Investment (now known as The Department for International Trade)</a:t>
            </a:r>
          </a:p>
        </p:txBody>
      </p:sp>
      <p:sp>
        <p:nvSpPr>
          <p:cNvPr id="3" name="Content Placeholder 2"/>
          <p:cNvSpPr>
            <a:spLocks noGrp="1"/>
          </p:cNvSpPr>
          <p:nvPr>
            <p:ph idx="1"/>
          </p:nvPr>
        </p:nvSpPr>
        <p:spPr>
          <a:xfrm>
            <a:off x="856648" y="2326997"/>
            <a:ext cx="10934300" cy="4023360"/>
          </a:xfrm>
        </p:spPr>
        <p:txBody>
          <a:bodyPr>
            <a:normAutofit/>
          </a:bodyPr>
          <a:lstStyle/>
          <a:p>
            <a:r>
              <a:rPr lang="en-GB" sz="2400"/>
              <a:t>Offers support to UK businesses that trade internationally and to overseas entrepreneurs wishing to set up business in the UK. </a:t>
            </a:r>
          </a:p>
          <a:p>
            <a:endParaRPr lang="en-GB" sz="2400"/>
          </a:p>
          <a:p>
            <a:r>
              <a:rPr lang="en-GB" sz="2400"/>
              <a:t>They have advisors in each regional area of the UK and offer a service of workshops, videos and information packs to help any business thinking of trading internationally.</a:t>
            </a:r>
          </a:p>
          <a:p>
            <a:endParaRPr lang="en-GB" sz="2400"/>
          </a:p>
          <a:p>
            <a:r>
              <a:rPr lang="en-GB" sz="2400"/>
              <a:t>Accessing this support </a:t>
            </a:r>
            <a:r>
              <a:rPr lang="en-GB" sz="2400" b="1" u="sng">
                <a:solidFill>
                  <a:srgbClr val="FF0000"/>
                </a:solidFill>
              </a:rPr>
              <a:t>saves businesses time and therefore money </a:t>
            </a:r>
            <a:r>
              <a:rPr lang="en-GB" sz="2400"/>
              <a:t>as they are able to trade more quickly and gain support to do so. </a:t>
            </a:r>
          </a:p>
        </p:txBody>
      </p:sp>
    </p:spTree>
    <p:extLst>
      <p:ext uri="{BB962C8B-B14F-4D97-AF65-F5344CB8AC3E}">
        <p14:creationId xmlns:p14="http://schemas.microsoft.com/office/powerpoint/2010/main" val="2483597090"/>
      </p:ext>
    </p:extLst>
  </p:cSld>
  <p:clrMapOvr>
    <a:masterClrMapping/>
  </p:clrMapOvr>
  <mc:AlternateContent xmlns:mc="http://schemas.openxmlformats.org/markup-compatibility/2006">
    <mc:Choice xmlns:p14="http://schemas.microsoft.com/office/powerpoint/2010/main" Requires="p14">
      <p:transition spd="slow" p14:dur="2000" advTm="32049"/>
    </mc:Choice>
    <mc:Fallback>
      <p:transition spd="slow" advTm="3204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Chamber of Commerce</a:t>
            </a:r>
          </a:p>
        </p:txBody>
      </p:sp>
      <p:sp>
        <p:nvSpPr>
          <p:cNvPr id="3" name="Content Placeholder 2"/>
          <p:cNvSpPr>
            <a:spLocks noGrp="1"/>
          </p:cNvSpPr>
          <p:nvPr>
            <p:ph type="body" idx="1"/>
          </p:nvPr>
        </p:nvSpPr>
        <p:spPr>
          <a:xfrm>
            <a:off x="807721" y="1920512"/>
            <a:ext cx="10808546" cy="1852168"/>
          </a:xfrm>
        </p:spPr>
        <p:txBody>
          <a:bodyPr>
            <a:normAutofit fontScale="85000" lnSpcReduction="10000"/>
          </a:bodyPr>
          <a:lstStyle/>
          <a:p>
            <a:r>
              <a:rPr lang="en-GB" cap="none" dirty="0">
                <a:solidFill>
                  <a:schemeClr val="tx1"/>
                </a:solidFill>
              </a:rPr>
              <a:t>Helps British businesses to build relationships on every level. Across their network, they connect businesses locally, nationally and internationally, with other businesses, with decision-makers and with opportunities. </a:t>
            </a:r>
          </a:p>
          <a:p>
            <a:endParaRPr lang="en-GB" cap="none" dirty="0">
              <a:solidFill>
                <a:schemeClr val="tx1"/>
              </a:solidFill>
            </a:endParaRPr>
          </a:p>
          <a:p>
            <a:r>
              <a:rPr lang="en-GB" cap="none" dirty="0">
                <a:solidFill>
                  <a:schemeClr val="tx1"/>
                </a:solidFill>
              </a:rPr>
              <a:t>They help British goods reach customers overseas. By certifying the origin of goods, Chambers help to reduce the possibility that overseas customs authorities stop British shipments – helping to ensure the smooth passage of UK goods across international borders. Last year alone, more than 600,000 shipments were supported in this way. </a:t>
            </a:r>
            <a:endParaRPr lang="en-GB" dirty="0">
              <a:solidFill>
                <a:schemeClr val="tx1"/>
              </a:solidFill>
            </a:endParaRPr>
          </a:p>
        </p:txBody>
      </p:sp>
      <p:sp>
        <p:nvSpPr>
          <p:cNvPr id="4" name="Content Placeholder 3"/>
          <p:cNvSpPr>
            <a:spLocks noGrp="1"/>
          </p:cNvSpPr>
          <p:nvPr>
            <p:ph sz="half" idx="2"/>
          </p:nvPr>
        </p:nvSpPr>
        <p:spPr>
          <a:xfrm>
            <a:off x="926473" y="3772680"/>
            <a:ext cx="4937760" cy="2147730"/>
          </a:xfrm>
        </p:spPr>
        <p:txBody>
          <a:bodyPr>
            <a:normAutofit lnSpcReduction="10000"/>
          </a:bodyPr>
          <a:lstStyle/>
          <a:p>
            <a:r>
              <a:rPr lang="en-GB" b="1" u="sng" dirty="0"/>
              <a:t>Also provide: </a:t>
            </a:r>
          </a:p>
          <a:p>
            <a:r>
              <a:rPr lang="en-GB" dirty="0"/>
              <a:t>Training</a:t>
            </a:r>
          </a:p>
          <a:p>
            <a:r>
              <a:rPr lang="en-GB" dirty="0"/>
              <a:t>Help with negotiations</a:t>
            </a:r>
          </a:p>
          <a:p>
            <a:r>
              <a:rPr lang="en-GB" dirty="0"/>
              <a:t>Additional services</a:t>
            </a:r>
          </a:p>
          <a:p>
            <a:r>
              <a:rPr lang="en-GB" dirty="0"/>
              <a:t>Documentation/Brexit</a:t>
            </a:r>
          </a:p>
          <a:p>
            <a:endParaRPr lang="en-GB" dirty="0"/>
          </a:p>
        </p:txBody>
      </p:sp>
      <p:sp>
        <p:nvSpPr>
          <p:cNvPr id="6" name="Content Placeholder 5"/>
          <p:cNvSpPr>
            <a:spLocks noGrp="1"/>
          </p:cNvSpPr>
          <p:nvPr>
            <p:ph sz="quarter" idx="4"/>
          </p:nvPr>
        </p:nvSpPr>
        <p:spPr>
          <a:xfrm>
            <a:off x="6271370" y="4087376"/>
            <a:ext cx="4937760" cy="1833034"/>
          </a:xfrm>
        </p:spPr>
        <p:txBody>
          <a:bodyPr>
            <a:normAutofit lnSpcReduction="10000"/>
          </a:bodyPr>
          <a:lstStyle/>
          <a:p>
            <a:r>
              <a:rPr lang="en-GB" dirty="0"/>
              <a:t>Logistics</a:t>
            </a:r>
          </a:p>
          <a:p>
            <a:r>
              <a:rPr lang="en-GB" dirty="0"/>
              <a:t>Insurance</a:t>
            </a:r>
          </a:p>
          <a:p>
            <a:r>
              <a:rPr lang="en-GB" dirty="0"/>
              <a:t>Legal and accounting</a:t>
            </a:r>
          </a:p>
          <a:p>
            <a:r>
              <a:rPr lang="en-GB" dirty="0"/>
              <a:t>Exchange rate help/advice</a:t>
            </a:r>
          </a:p>
          <a:p>
            <a:endParaRPr lang="en-GB" dirty="0"/>
          </a:p>
        </p:txBody>
      </p:sp>
    </p:spTree>
    <p:extLst>
      <p:ext uri="{BB962C8B-B14F-4D97-AF65-F5344CB8AC3E}">
        <p14:creationId xmlns:p14="http://schemas.microsoft.com/office/powerpoint/2010/main" val="2662295134"/>
      </p:ext>
    </p:extLst>
  </p:cSld>
  <p:clrMapOvr>
    <a:masterClrMapping/>
  </p:clrMapOvr>
  <mc:AlternateContent xmlns:mc="http://schemas.openxmlformats.org/markup-compatibility/2006">
    <mc:Choice xmlns:p14="http://schemas.microsoft.com/office/powerpoint/2010/main" Requires="p14">
      <p:transition spd="slow" p14:dur="2000" advTm="58945"/>
    </mc:Choice>
    <mc:Fallback>
      <p:transition spd="slow" advTm="5894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Regional advisory organisations</a:t>
            </a:r>
          </a:p>
        </p:txBody>
      </p:sp>
      <p:sp>
        <p:nvSpPr>
          <p:cNvPr id="3" name="Content Placeholder 2"/>
          <p:cNvSpPr>
            <a:spLocks noGrp="1"/>
          </p:cNvSpPr>
          <p:nvPr>
            <p:ph idx="1"/>
          </p:nvPr>
        </p:nvSpPr>
        <p:spPr/>
        <p:txBody>
          <a:bodyPr>
            <a:normAutofit fontScale="85000" lnSpcReduction="20000"/>
          </a:bodyPr>
          <a:lstStyle/>
          <a:p>
            <a:r>
              <a:rPr lang="en-GB" sz="2800"/>
              <a:t>As well as having a national Chamber of Commerce that represents the UK as a whole, there are also Local Chambers of Commerce that serve the needs of the different regions. </a:t>
            </a:r>
          </a:p>
          <a:p>
            <a:endParaRPr lang="en-GB" sz="2800"/>
          </a:p>
          <a:p>
            <a:r>
              <a:rPr lang="en-GB" sz="2800"/>
              <a:t>Local Chambers of Commerce offer specific training and opportunities for the areas which they serve. </a:t>
            </a:r>
          </a:p>
          <a:p>
            <a:endParaRPr lang="en-GB" sz="2800"/>
          </a:p>
          <a:p>
            <a:r>
              <a:rPr lang="en-GB" sz="2800"/>
              <a:t>Local enterprise partnerships are also available in each of the regional areas. Networking and support is on offer to help businesses from the regions to gain access to support and funding through partnerships working to help increase the number of exports from the UK from those particular areas. </a:t>
            </a:r>
          </a:p>
        </p:txBody>
      </p:sp>
    </p:spTree>
    <p:extLst>
      <p:ext uri="{BB962C8B-B14F-4D97-AF65-F5344CB8AC3E}">
        <p14:creationId xmlns:p14="http://schemas.microsoft.com/office/powerpoint/2010/main" val="809249078"/>
      </p:ext>
    </p:extLst>
  </p:cSld>
  <p:clrMapOvr>
    <a:masterClrMapping/>
  </p:clrMapOvr>
  <mc:AlternateContent xmlns:mc="http://schemas.openxmlformats.org/markup-compatibility/2006">
    <mc:Choice xmlns:p14="http://schemas.microsoft.com/office/powerpoint/2010/main" Requires="p14">
      <p:transition spd="slow" p14:dur="2000" advTm="37056"/>
    </mc:Choice>
    <mc:Fallback>
      <p:transition spd="slow" advTm="3705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Type of support provided by the agencies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GB" sz="3200"/>
              <a:t>UK Export Finance Advisors</a:t>
            </a:r>
          </a:p>
          <a:p>
            <a:pPr>
              <a:buFont typeface="Arial" panose="020B0604020202020204" pitchFamily="34" charset="0"/>
              <a:buChar char="•"/>
            </a:pPr>
            <a:r>
              <a:rPr lang="en-GB" sz="3200"/>
              <a:t>Trade fairs</a:t>
            </a:r>
          </a:p>
          <a:p>
            <a:pPr>
              <a:buFont typeface="Arial" panose="020B0604020202020204" pitchFamily="34" charset="0"/>
              <a:buChar char="•"/>
            </a:pPr>
            <a:r>
              <a:rPr lang="en-GB" sz="3200"/>
              <a:t>Identifying international partners</a:t>
            </a:r>
          </a:p>
          <a:p>
            <a:pPr>
              <a:buFont typeface="Arial" panose="020B0604020202020204" pitchFamily="34" charset="0"/>
              <a:buChar char="•"/>
            </a:pPr>
            <a:r>
              <a:rPr lang="en-GB" sz="3200"/>
              <a:t>Grants for international promotions</a:t>
            </a:r>
          </a:p>
        </p:txBody>
      </p:sp>
    </p:spTree>
    <p:extLst>
      <p:ext uri="{BB962C8B-B14F-4D97-AF65-F5344CB8AC3E}">
        <p14:creationId xmlns:p14="http://schemas.microsoft.com/office/powerpoint/2010/main" val="5755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Trade Fairs</a:t>
            </a:r>
          </a:p>
        </p:txBody>
      </p:sp>
      <p:sp>
        <p:nvSpPr>
          <p:cNvPr id="3" name="Content Placeholder 2"/>
          <p:cNvSpPr>
            <a:spLocks noGrp="1"/>
          </p:cNvSpPr>
          <p:nvPr>
            <p:ph idx="1"/>
          </p:nvPr>
        </p:nvSpPr>
        <p:spPr/>
        <p:txBody>
          <a:bodyPr/>
          <a:lstStyle/>
          <a:p>
            <a:r>
              <a:rPr lang="en-GB"/>
              <a:t>Export Britain </a:t>
            </a:r>
            <a:r>
              <a:rPr lang="en-GB">
                <a:solidFill>
                  <a:srgbClr val="FF0000"/>
                </a:solidFill>
              </a:rPr>
              <a:t>(part of the British Chamber of Commerce) </a:t>
            </a:r>
            <a:r>
              <a:rPr lang="en-GB"/>
              <a:t>organises local export trade fairs all over the UK. </a:t>
            </a:r>
          </a:p>
          <a:p>
            <a:r>
              <a:rPr lang="en-GB"/>
              <a:t>The fairs vary from single focused fairs, such as Discover Columbia: Business Opportunities for British Companies, to the International Festival of Business</a:t>
            </a:r>
          </a:p>
          <a:p>
            <a:r>
              <a:rPr lang="en-GB"/>
              <a:t>Businesses are given the opportunity to meet representatives from businesses overseas. </a:t>
            </a:r>
          </a:p>
          <a:p>
            <a:endParaRPr lang="en-GB"/>
          </a:p>
          <a:p>
            <a:endParaRPr lang="en-GB"/>
          </a:p>
        </p:txBody>
      </p:sp>
    </p:spTree>
    <p:extLst>
      <p:ext uri="{BB962C8B-B14F-4D97-AF65-F5344CB8AC3E}">
        <p14:creationId xmlns:p14="http://schemas.microsoft.com/office/powerpoint/2010/main" val="511011572"/>
      </p:ext>
    </p:extLst>
  </p:cSld>
  <p:clrMapOvr>
    <a:masterClrMapping/>
  </p:clrMapOvr>
  <mc:AlternateContent xmlns:mc="http://schemas.openxmlformats.org/markup-compatibility/2006">
    <mc:Choice xmlns:p14="http://schemas.microsoft.com/office/powerpoint/2010/main" Requires="p14">
      <p:transition spd="slow" p14:dur="2000" advTm="24165"/>
    </mc:Choice>
    <mc:Fallback>
      <p:transition spd="slow" advTm="24165"/>
    </mc:Fallback>
  </mc:AlternateContent>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73A93E8F4DE75F47A7610BA2082C5FAF" ma:contentTypeVersion="5" ma:contentTypeDescription="Create a new PowerPoint document" ma:contentTypeScope="" ma:versionID="5712bc9fe64d84d9a7f9a1c0512253f9">
  <xsd:schema xmlns:xsd="http://www.w3.org/2001/XMLSchema" xmlns:xs="http://www.w3.org/2001/XMLSchema" xmlns:p="http://schemas.microsoft.com/office/2006/metadata/properties" xmlns:ns2="5064729a-6e59-49a6-8c0d-c64baa7a262e" xmlns:ns3="332b4832-fe63-48a7-8b93-807f3b6e9f20" targetNamespace="http://schemas.microsoft.com/office/2006/metadata/properties" ma:root="true" ma:fieldsID="b0b8507a8360459c4be84c7a259aff49" ns2:_="" ns3:_="">
    <xsd:import namespace="5064729a-6e59-49a6-8c0d-c64baa7a262e"/>
    <xsd:import namespace="332b4832-fe63-48a7-8b93-807f3b6e9f20"/>
    <xsd:element name="properties">
      <xsd:complexType>
        <xsd:sequence>
          <xsd:element name="documentManagement">
            <xsd:complexType>
              <xsd:all>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4729a-6e59-49a6-8c0d-c64baa7a262e" elementFormDefault="qualified">
    <xsd:import namespace="http://schemas.microsoft.com/office/2006/documentManagement/types"/>
    <xsd:import namespace="http://schemas.microsoft.com/office/infopath/2007/PartnerControls"/>
    <xsd:element name="TaxCatchAll" ma:index="8" nillable="true" ma:displayName="Taxonomy Catch All Column" ma:hidden="true" ma:list="{0e1143d9-25ad-4d5f-a7da-f44e5b2c074b}" ma:internalName="TaxCatchAll" ma:showField="CatchAllData" ma:web="5064729a-6e59-49a6-8c0d-c64baa7a262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32b4832-fe63-48a7-8b93-807f3b6e9f20" elementFormDefault="qualified">
    <xsd:import namespace="http://schemas.microsoft.com/office/2006/documentManagement/types"/>
    <xsd:import namespace="http://schemas.microsoft.com/office/infopath/2007/PartnerControls"/>
    <xsd:element name="lcf76f155ced4ddcb4097134ff3c332f" ma:index="9"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32b4832-fe63-48a7-8b93-807f3b6e9f20" xsi:nil="true"/>
    <TaxCatchAll xmlns="5064729a-6e59-49a6-8c0d-c64baa7a262e" xsi:nil="true"/>
  </documentManagement>
</p:properties>
</file>

<file path=customXml/itemProps1.xml><?xml version="1.0" encoding="utf-8"?>
<ds:datastoreItem xmlns:ds="http://schemas.openxmlformats.org/officeDocument/2006/customXml" ds:itemID="{62CE3403-4E05-4AFF-B407-CE026DAC9C51}">
  <ds:schemaRefs>
    <ds:schemaRef ds:uri="http://schemas.microsoft.com/sharepoint/v3/contenttype/forms"/>
  </ds:schemaRefs>
</ds:datastoreItem>
</file>

<file path=customXml/itemProps2.xml><?xml version="1.0" encoding="utf-8"?>
<ds:datastoreItem xmlns:ds="http://schemas.openxmlformats.org/officeDocument/2006/customXml" ds:itemID="{5359E915-EA54-49DB-8097-9BDE09F317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64729a-6e59-49a6-8c0d-c64baa7a262e"/>
    <ds:schemaRef ds:uri="332b4832-fe63-48a7-8b93-807f3b6e9f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E1A2E6-528A-44AD-8EC2-7BEB486F2FF6}">
  <ds:schemaRefs>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332b4832-fe63-48a7-8b93-807f3b6e9f20"/>
    <ds:schemaRef ds:uri="5064729a-6e59-49a6-8c0d-c64baa7a262e"/>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1165</Words>
  <Application>Microsoft Office PowerPoint</Application>
  <PresentationFormat>Widescreen</PresentationFormat>
  <Paragraphs>103</Paragraphs>
  <Slides>14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Retrospect</vt:lpstr>
      <vt:lpstr>International Business</vt:lpstr>
      <vt:lpstr>Agencies</vt:lpstr>
      <vt:lpstr>UK Export Finance</vt:lpstr>
      <vt:lpstr>UK Export Finance</vt:lpstr>
      <vt:lpstr>UK Trade and Investment (now known as The Department for International Trade)</vt:lpstr>
      <vt:lpstr>Chamber of Commerce</vt:lpstr>
      <vt:lpstr>Regional advisory organisations</vt:lpstr>
      <vt:lpstr>Type of support provided by the agencies</vt:lpstr>
      <vt:lpstr>Trade Fairs</vt:lpstr>
      <vt:lpstr>Identifying international partners</vt:lpstr>
      <vt:lpstr>Grants for international promotions</vt:lpstr>
      <vt:lpstr>M1 task</vt:lpstr>
      <vt:lpstr>Conclude M1 – approx. ½ side</vt:lpstr>
      <vt:lpstr>Potential websites for research:</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Business</dc:title>
  <dc:creator>Anne E Lomas</dc:creator>
  <cp:lastModifiedBy>Seonaid Botfield</cp:lastModifiedBy>
  <cp:revision>1</cp:revision>
  <dcterms:created xsi:type="dcterms:W3CDTF">2017-06-29T14:01:53Z</dcterms:created>
  <dcterms:modified xsi:type="dcterms:W3CDTF">2023-06-29T08:06:28Z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0x010100EA90949D6391244A906844C304818D4E0073A93E8F4DE75F47A7610BA2082C5FAF</vt:lpwstr>
  </property>
  <property fmtid="{D5CDD505-2E9C-101B-9397-08002B2CF9AE}" pid="3" name="Order">
    <vt:r8>1595000</vt:r8>
  </property>
  <property fmtid="{D5CDD505-2E9C-101B-9397-08002B2CF9AE}" pid="4" name="MediaServiceImageTags">
    <vt:lpwstr/>
  </property>
</Properties>
</file>