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6"/>
  </p:notesMasterIdLst>
  <p:sldIdLst>
    <p:sldId id="256" r:id="rId5"/>
    <p:sldId id="266" r:id="rId6"/>
    <p:sldId id="260" r:id="rId7"/>
    <p:sldId id="257" r:id="rId8"/>
    <p:sldId id="261" r:id="rId9"/>
    <p:sldId id="262" r:id="rId10"/>
    <p:sldId id="263" r:id="rId11"/>
    <p:sldId id="259" r:id="rId12"/>
    <p:sldId id="264" r:id="rId13"/>
    <p:sldId id="265" r:id="rId14"/>
    <p:sldId id="25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0963D7-8D95-423C-A15A-C8C7FF15C43C}" v="3" dt="2023-06-28T14:19:20.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notesViewPr>
    <p:cSldViewPr snapToGrid="0">
      <p:cViewPr varScale="1">
        <p:scale>
          <a:sx n="83" d="100"/>
          <a:sy n="83" d="100"/>
        </p:scale>
        <p:origin x="20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 E Lomas" userId="9fc1332d-c77d-4275-9928-6384c0ed19f0" providerId="ADAL" clId="{910963D7-8D95-423C-A15A-C8C7FF15C43C}"/>
    <pc:docChg chg="custSel addSld modSld">
      <pc:chgData name="Anne E Lomas" userId="9fc1332d-c77d-4275-9928-6384c0ed19f0" providerId="ADAL" clId="{910963D7-8D95-423C-A15A-C8C7FF15C43C}" dt="2023-06-28T14:23:03.082" v="160" actId="20577"/>
      <pc:docMkLst>
        <pc:docMk/>
      </pc:docMkLst>
      <pc:sldChg chg="modSp mod">
        <pc:chgData name="Anne E Lomas" userId="9fc1332d-c77d-4275-9928-6384c0ed19f0" providerId="ADAL" clId="{910963D7-8D95-423C-A15A-C8C7FF15C43C}" dt="2023-06-28T14:23:03.082" v="160" actId="20577"/>
        <pc:sldMkLst>
          <pc:docMk/>
          <pc:sldMk cId="1554338656" sldId="258"/>
        </pc:sldMkLst>
        <pc:spChg chg="mod">
          <ac:chgData name="Anne E Lomas" userId="9fc1332d-c77d-4275-9928-6384c0ed19f0" providerId="ADAL" clId="{910963D7-8D95-423C-A15A-C8C7FF15C43C}" dt="2023-06-28T14:23:03.082" v="160" actId="20577"/>
          <ac:spMkLst>
            <pc:docMk/>
            <pc:sldMk cId="1554338656" sldId="258"/>
            <ac:spMk id="3" creationId="{00000000-0000-0000-0000-000000000000}"/>
          </ac:spMkLst>
        </pc:spChg>
      </pc:sldChg>
      <pc:sldChg chg="add">
        <pc:chgData name="Anne E Lomas" userId="9fc1332d-c77d-4275-9928-6384c0ed19f0" providerId="ADAL" clId="{910963D7-8D95-423C-A15A-C8C7FF15C43C}" dt="2023-06-28T14:18:06.217" v="0"/>
        <pc:sldMkLst>
          <pc:docMk/>
          <pc:sldMk cId="2268240372" sldId="259"/>
        </pc:sldMkLst>
      </pc:sldChg>
      <pc:sldChg chg="add">
        <pc:chgData name="Anne E Lomas" userId="9fc1332d-c77d-4275-9928-6384c0ed19f0" providerId="ADAL" clId="{910963D7-8D95-423C-A15A-C8C7FF15C43C}" dt="2023-06-28T14:19:20.546" v="3"/>
        <pc:sldMkLst>
          <pc:docMk/>
          <pc:sldMk cId="3252204283" sldId="260"/>
        </pc:sldMkLst>
      </pc:sldChg>
      <pc:sldChg chg="add">
        <pc:chgData name="Anne E Lomas" userId="9fc1332d-c77d-4275-9928-6384c0ed19f0" providerId="ADAL" clId="{910963D7-8D95-423C-A15A-C8C7FF15C43C}" dt="2023-06-28T14:18:06.217" v="0"/>
        <pc:sldMkLst>
          <pc:docMk/>
          <pc:sldMk cId="4022561245" sldId="261"/>
        </pc:sldMkLst>
      </pc:sldChg>
      <pc:sldChg chg="add">
        <pc:chgData name="Anne E Lomas" userId="9fc1332d-c77d-4275-9928-6384c0ed19f0" providerId="ADAL" clId="{910963D7-8D95-423C-A15A-C8C7FF15C43C}" dt="2023-06-28T14:18:06.217" v="0"/>
        <pc:sldMkLst>
          <pc:docMk/>
          <pc:sldMk cId="2139400952" sldId="262"/>
        </pc:sldMkLst>
      </pc:sldChg>
      <pc:sldChg chg="add">
        <pc:chgData name="Anne E Lomas" userId="9fc1332d-c77d-4275-9928-6384c0ed19f0" providerId="ADAL" clId="{910963D7-8D95-423C-A15A-C8C7FF15C43C}" dt="2023-06-28T14:18:06.217" v="0"/>
        <pc:sldMkLst>
          <pc:docMk/>
          <pc:sldMk cId="4233941958" sldId="263"/>
        </pc:sldMkLst>
      </pc:sldChg>
      <pc:sldChg chg="modSp add mod">
        <pc:chgData name="Anne E Lomas" userId="9fc1332d-c77d-4275-9928-6384c0ed19f0" providerId="ADAL" clId="{910963D7-8D95-423C-A15A-C8C7FF15C43C}" dt="2023-06-28T14:20:12.666" v="22" actId="20577"/>
        <pc:sldMkLst>
          <pc:docMk/>
          <pc:sldMk cId="3434096733" sldId="264"/>
        </pc:sldMkLst>
        <pc:spChg chg="mod">
          <ac:chgData name="Anne E Lomas" userId="9fc1332d-c77d-4275-9928-6384c0ed19f0" providerId="ADAL" clId="{910963D7-8D95-423C-A15A-C8C7FF15C43C}" dt="2023-06-28T14:20:12.666" v="22" actId="20577"/>
          <ac:spMkLst>
            <pc:docMk/>
            <pc:sldMk cId="3434096733" sldId="264"/>
            <ac:spMk id="3" creationId="{75C43CC4-9B99-4919-92D4-8F1F84E4609C}"/>
          </ac:spMkLst>
        </pc:spChg>
      </pc:sldChg>
      <pc:sldChg chg="add">
        <pc:chgData name="Anne E Lomas" userId="9fc1332d-c77d-4275-9928-6384c0ed19f0" providerId="ADAL" clId="{910963D7-8D95-423C-A15A-C8C7FF15C43C}" dt="2023-06-28T14:18:31.421" v="2"/>
        <pc:sldMkLst>
          <pc:docMk/>
          <pc:sldMk cId="4022444445" sldId="265"/>
        </pc:sldMkLst>
      </pc:sldChg>
      <pc:sldChg chg="modSp add mod">
        <pc:chgData name="Anne E Lomas" userId="9fc1332d-c77d-4275-9928-6384c0ed19f0" providerId="ADAL" clId="{910963D7-8D95-423C-A15A-C8C7FF15C43C}" dt="2023-06-28T14:19:43.082" v="4" actId="6549"/>
        <pc:sldMkLst>
          <pc:docMk/>
          <pc:sldMk cId="4026734465" sldId="266"/>
        </pc:sldMkLst>
        <pc:spChg chg="mod">
          <ac:chgData name="Anne E Lomas" userId="9fc1332d-c77d-4275-9928-6384c0ed19f0" providerId="ADAL" clId="{910963D7-8D95-423C-A15A-C8C7FF15C43C}" dt="2023-06-28T14:19:43.082" v="4" actId="6549"/>
          <ac:spMkLst>
            <pc:docMk/>
            <pc:sldMk cId="4026734465" sldId="266"/>
            <ac:spMk id="3" creationId="{6C0D14DB-10CE-4432-A998-FC009A68CC7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30810A-84C9-4BCF-BDB5-9E3F418557A0}" type="datetimeFigureOut">
              <a:rPr lang="en-GB" smtClean="0"/>
              <a:t>28/06/2023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54ECB-7E18-4E98-8C4E-042FB35FDC86}" type="slidenum">
              <a:rPr lang="en-GB" smtClean="0"/>
              <a:t>‹#›</a:t>
            </a:fld>
            <a:endParaRPr lang="en-GB"/>
          </a:p>
        </p:txBody>
      </p:sp>
    </p:spTree>
    <p:extLst>
      <p:ext uri="{BB962C8B-B14F-4D97-AF65-F5344CB8AC3E}">
        <p14:creationId xmlns:p14="http://schemas.microsoft.com/office/powerpoint/2010/main" val="3121311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6/28/2023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6/28/2023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6/28/2023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6/28/2023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6/28/2023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6/28/2023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6/28/2023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International Business</a:t>
            </a:r>
          </a:p>
        </p:txBody>
      </p:sp>
      <p:sp>
        <p:nvSpPr>
          <p:cNvPr id="3" name="Subtitle 2"/>
          <p:cNvSpPr>
            <a:spLocks noGrp="1"/>
          </p:cNvSpPr>
          <p:nvPr>
            <p:ph type="subTitle" idx="1"/>
          </p:nvPr>
        </p:nvSpPr>
        <p:spPr/>
        <p:txBody>
          <a:bodyPr>
            <a:normAutofit/>
          </a:bodyPr>
          <a:lstStyle/>
          <a:p>
            <a:r>
              <a:rPr lang="en-GB" dirty="0"/>
              <a:t>Learning Aim B: P3</a:t>
            </a:r>
          </a:p>
          <a:p>
            <a:r>
              <a:rPr lang="en-GB" dirty="0"/>
              <a:t>Globalisation</a:t>
            </a:r>
          </a:p>
        </p:txBody>
      </p:sp>
    </p:spTree>
    <p:extLst>
      <p:ext uri="{BB962C8B-B14F-4D97-AF65-F5344CB8AC3E}">
        <p14:creationId xmlns:p14="http://schemas.microsoft.com/office/powerpoint/2010/main" val="944429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C151B-4AC3-418E-BF4D-48E9AA47FF6F}"/>
              </a:ext>
            </a:extLst>
          </p:cNvPr>
          <p:cNvSpPr>
            <a:spLocks noGrp="1"/>
          </p:cNvSpPr>
          <p:nvPr>
            <p:ph type="title"/>
          </p:nvPr>
        </p:nvSpPr>
        <p:spPr/>
        <p:txBody>
          <a:bodyPr/>
          <a:lstStyle/>
          <a:p>
            <a:r>
              <a:rPr lang="en-GB" dirty="0"/>
              <a:t>International payment systems</a:t>
            </a:r>
          </a:p>
        </p:txBody>
      </p:sp>
      <p:sp>
        <p:nvSpPr>
          <p:cNvPr id="3" name="Content Placeholder 2">
            <a:extLst>
              <a:ext uri="{FF2B5EF4-FFF2-40B4-BE49-F238E27FC236}">
                <a16:creationId xmlns:a16="http://schemas.microsoft.com/office/drawing/2014/main" id="{BFA84E60-A427-4BDE-96B6-805647344067}"/>
              </a:ext>
            </a:extLst>
          </p:cNvPr>
          <p:cNvSpPr>
            <a:spLocks noGrp="1"/>
          </p:cNvSpPr>
          <p:nvPr>
            <p:ph idx="1"/>
          </p:nvPr>
        </p:nvSpPr>
        <p:spPr/>
        <p:txBody>
          <a:bodyPr/>
          <a:lstStyle/>
          <a:p>
            <a:r>
              <a:rPr lang="en-GB" dirty="0"/>
              <a:t>Much easier to pay for items from overseas today. </a:t>
            </a:r>
          </a:p>
          <a:p>
            <a:r>
              <a:rPr lang="en-GB" dirty="0"/>
              <a:t>Previously it was more challenging involving bank transfers/arrangements for exchanging money</a:t>
            </a:r>
          </a:p>
          <a:p>
            <a:r>
              <a:rPr lang="en-GB" dirty="0"/>
              <a:t>Many organisations use PayPal today to help with such transactions</a:t>
            </a:r>
          </a:p>
        </p:txBody>
      </p:sp>
    </p:spTree>
    <p:extLst>
      <p:ext uri="{BB962C8B-B14F-4D97-AF65-F5344CB8AC3E}">
        <p14:creationId xmlns:p14="http://schemas.microsoft.com/office/powerpoint/2010/main" val="4022444445"/>
      </p:ext>
    </p:extLst>
  </p:cSld>
  <p:clrMapOvr>
    <a:masterClrMapping/>
  </p:clrMapOvr>
  <mc:AlternateContent xmlns:mc="http://schemas.openxmlformats.org/markup-compatibility/2006" xmlns:p14="http://schemas.microsoft.com/office/powerpoint/2010/main">
    <mc:Choice Requires="p14">
      <p:transition spd="slow" p14:dur="2000" advTm="15330"/>
    </mc:Choice>
    <mc:Fallback xmlns="">
      <p:transition spd="slow" advTm="1533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P3 task</a:t>
            </a:r>
          </a:p>
        </p:txBody>
      </p:sp>
      <p:sp>
        <p:nvSpPr>
          <p:cNvPr id="3" name="Content Placeholder 2"/>
          <p:cNvSpPr>
            <a:spLocks noGrp="1"/>
          </p:cNvSpPr>
          <p:nvPr>
            <p:ph idx="1"/>
          </p:nvPr>
        </p:nvSpPr>
        <p:spPr/>
        <p:txBody>
          <a:bodyPr/>
          <a:lstStyle/>
          <a:p>
            <a:r>
              <a:rPr lang="en-GB" dirty="0"/>
              <a:t>Section 2 of your report will cover all elements of Learning Aim B. Start section 2 of your report with your answer to P3…</a:t>
            </a:r>
          </a:p>
          <a:p>
            <a:endParaRPr lang="en-GB" dirty="0"/>
          </a:p>
          <a:p>
            <a:r>
              <a:rPr lang="en-GB" dirty="0"/>
              <a:t>Create a series of headings for each feature of globalisation (see slide 4).</a:t>
            </a:r>
          </a:p>
          <a:p>
            <a:r>
              <a:rPr lang="en-GB" dirty="0"/>
              <a:t>Under each heading:</a:t>
            </a:r>
          </a:p>
          <a:p>
            <a:pPr marL="457200" indent="-457200">
              <a:buFont typeface="+mj-lt"/>
              <a:buAutoNum type="arabicPeriod"/>
            </a:pPr>
            <a:r>
              <a:rPr lang="en-GB" dirty="0"/>
              <a:t>Explain each feature;</a:t>
            </a:r>
          </a:p>
          <a:p>
            <a:pPr marL="457200" indent="-457200">
              <a:buFont typeface="+mj-lt"/>
              <a:buAutoNum type="arabicPeriod"/>
            </a:pPr>
            <a:r>
              <a:rPr lang="en-GB" dirty="0"/>
              <a:t>Explain how business 1 might </a:t>
            </a:r>
            <a:r>
              <a:rPr lang="en-GB"/>
              <a:t>be affected</a:t>
            </a:r>
          </a:p>
          <a:p>
            <a:pPr marL="457200" indent="-457200">
              <a:buFont typeface="+mj-lt"/>
              <a:buAutoNum type="arabicPeriod"/>
            </a:pPr>
            <a:r>
              <a:rPr lang="en-GB"/>
              <a:t>Explain </a:t>
            </a:r>
            <a:r>
              <a:rPr lang="en-GB" dirty="0"/>
              <a:t>how business 2 might be affected</a:t>
            </a:r>
          </a:p>
        </p:txBody>
      </p:sp>
    </p:spTree>
    <p:extLst>
      <p:ext uri="{BB962C8B-B14F-4D97-AF65-F5344CB8AC3E}">
        <p14:creationId xmlns:p14="http://schemas.microsoft.com/office/powerpoint/2010/main" val="1554338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BF238-ABAB-4F23-8564-C4C644300D37}"/>
              </a:ext>
            </a:extLst>
          </p:cNvPr>
          <p:cNvSpPr>
            <a:spLocks noGrp="1"/>
          </p:cNvSpPr>
          <p:nvPr>
            <p:ph type="title"/>
          </p:nvPr>
        </p:nvSpPr>
        <p:spPr/>
        <p:txBody>
          <a:bodyPr/>
          <a:lstStyle/>
          <a:p>
            <a:r>
              <a:rPr lang="en-GB" dirty="0"/>
              <a:t>Globalisation</a:t>
            </a:r>
          </a:p>
        </p:txBody>
      </p:sp>
      <p:sp>
        <p:nvSpPr>
          <p:cNvPr id="3" name="Content Placeholder 2">
            <a:extLst>
              <a:ext uri="{FF2B5EF4-FFF2-40B4-BE49-F238E27FC236}">
                <a16:creationId xmlns:a16="http://schemas.microsoft.com/office/drawing/2014/main" id="{6C0D14DB-10CE-4432-A998-FC009A68CC76}"/>
              </a:ext>
            </a:extLst>
          </p:cNvPr>
          <p:cNvSpPr>
            <a:spLocks noGrp="1"/>
          </p:cNvSpPr>
          <p:nvPr>
            <p:ph idx="1"/>
          </p:nvPr>
        </p:nvSpPr>
        <p:spPr/>
        <p:txBody>
          <a:bodyPr>
            <a:normAutofit/>
          </a:bodyPr>
          <a:lstStyle/>
          <a:p>
            <a:pPr algn="ctr"/>
            <a:r>
              <a:rPr lang="en-GB" sz="3200" dirty="0"/>
              <a:t>Globalisation is a process by which economies and cultures have been drawn deeper together and have become more inter-connected through global networks of trade, capital flows, and spread of technology and global media. </a:t>
            </a:r>
          </a:p>
          <a:p>
            <a:pPr algn="ctr"/>
            <a:endParaRPr lang="en-GB" sz="3200" dirty="0"/>
          </a:p>
        </p:txBody>
      </p:sp>
    </p:spTree>
    <p:extLst>
      <p:ext uri="{BB962C8B-B14F-4D97-AF65-F5344CB8AC3E}">
        <p14:creationId xmlns:p14="http://schemas.microsoft.com/office/powerpoint/2010/main" val="4026734465"/>
      </p:ext>
    </p:extLst>
  </p:cSld>
  <p:clrMapOvr>
    <a:masterClrMapping/>
  </p:clrMapOvr>
  <mc:AlternateContent xmlns:mc="http://schemas.openxmlformats.org/markup-compatibility/2006" xmlns:p14="http://schemas.microsoft.com/office/powerpoint/2010/main">
    <mc:Choice Requires="p14">
      <p:transition spd="slow" p14:dur="2000" advTm="14566"/>
    </mc:Choice>
    <mc:Fallback xmlns="">
      <p:transition spd="slow" advTm="1456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921A7-1D37-4C83-BE27-D4B61C65EBBF}"/>
              </a:ext>
            </a:extLst>
          </p:cNvPr>
          <p:cNvSpPr>
            <a:spLocks noGrp="1"/>
          </p:cNvSpPr>
          <p:nvPr>
            <p:ph type="title"/>
          </p:nvPr>
        </p:nvSpPr>
        <p:spPr/>
        <p:txBody>
          <a:bodyPr/>
          <a:lstStyle/>
          <a:p>
            <a:r>
              <a:rPr lang="en-GB" dirty="0"/>
              <a:t>Globalisation</a:t>
            </a:r>
          </a:p>
        </p:txBody>
      </p:sp>
      <p:sp>
        <p:nvSpPr>
          <p:cNvPr id="3" name="Content Placeholder 2">
            <a:extLst>
              <a:ext uri="{FF2B5EF4-FFF2-40B4-BE49-F238E27FC236}">
                <a16:creationId xmlns:a16="http://schemas.microsoft.com/office/drawing/2014/main" id="{ADDA94BE-1BD1-4F30-8D85-CBFD63DCB025}"/>
              </a:ext>
            </a:extLst>
          </p:cNvPr>
          <p:cNvSpPr>
            <a:spLocks noGrp="1"/>
          </p:cNvSpPr>
          <p:nvPr>
            <p:ph idx="1"/>
          </p:nvPr>
        </p:nvSpPr>
        <p:spPr/>
        <p:txBody>
          <a:bodyPr/>
          <a:lstStyle/>
          <a:p>
            <a:r>
              <a:rPr lang="en-GB" dirty="0"/>
              <a:t>Globalisation means that, through better communication, financing and links between countries, world trade and partnerships are becoming easier. </a:t>
            </a:r>
          </a:p>
          <a:p>
            <a:r>
              <a:rPr lang="en-GB" dirty="0"/>
              <a:t>Improvements in technology are happening on a daily basis making trading with other countries easier. </a:t>
            </a:r>
          </a:p>
          <a:p>
            <a:r>
              <a:rPr lang="en-GB" dirty="0"/>
              <a:t>It has a number of features including:</a:t>
            </a:r>
          </a:p>
          <a:p>
            <a:pPr marL="457200" indent="-457200">
              <a:buFont typeface="+mj-lt"/>
              <a:buAutoNum type="arabicPeriod"/>
            </a:pPr>
            <a:r>
              <a:rPr lang="en-GB" dirty="0"/>
              <a:t>Countries working together</a:t>
            </a:r>
          </a:p>
          <a:p>
            <a:pPr marL="457200" indent="-457200">
              <a:buFont typeface="+mj-lt"/>
              <a:buAutoNum type="arabicPeriod"/>
            </a:pPr>
            <a:r>
              <a:rPr lang="en-GB" dirty="0"/>
              <a:t>People moving for work</a:t>
            </a:r>
          </a:p>
          <a:p>
            <a:pPr marL="457200" indent="-457200">
              <a:buFont typeface="+mj-lt"/>
              <a:buAutoNum type="arabicPeriod"/>
            </a:pPr>
            <a:r>
              <a:rPr lang="en-GB" dirty="0"/>
              <a:t>Organisations working across borders </a:t>
            </a:r>
          </a:p>
          <a:p>
            <a:pPr marL="457200" indent="-457200">
              <a:buFont typeface="+mj-lt"/>
              <a:buAutoNum type="arabicPeriod"/>
            </a:pPr>
            <a:r>
              <a:rPr lang="en-GB" dirty="0"/>
              <a:t>Payment systems being worldwide</a:t>
            </a:r>
          </a:p>
        </p:txBody>
      </p:sp>
    </p:spTree>
    <p:extLst>
      <p:ext uri="{BB962C8B-B14F-4D97-AF65-F5344CB8AC3E}">
        <p14:creationId xmlns:p14="http://schemas.microsoft.com/office/powerpoint/2010/main" val="3252204283"/>
      </p:ext>
    </p:extLst>
  </p:cSld>
  <p:clrMapOvr>
    <a:masterClrMapping/>
  </p:clrMapOvr>
  <mc:AlternateContent xmlns:mc="http://schemas.openxmlformats.org/markup-compatibility/2006" xmlns:p14="http://schemas.microsoft.com/office/powerpoint/2010/main">
    <mc:Choice Requires="p14">
      <p:transition spd="slow" p14:dur="2000" advTm="27134"/>
    </mc:Choice>
    <mc:Fallback xmlns="">
      <p:transition spd="slow" advTm="2713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Key Features of Globalisation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Trading blocs</a:t>
            </a:r>
          </a:p>
          <a:p>
            <a:pPr>
              <a:buFont typeface="Arial" panose="020B0604020202020204" pitchFamily="34" charset="0"/>
              <a:buChar char="•"/>
            </a:pPr>
            <a:r>
              <a:rPr lang="en-GB" dirty="0"/>
              <a:t>International mobility of labour and capital</a:t>
            </a:r>
          </a:p>
          <a:p>
            <a:pPr>
              <a:buFont typeface="Arial" panose="020B0604020202020204" pitchFamily="34" charset="0"/>
              <a:buChar char="•"/>
            </a:pPr>
            <a:r>
              <a:rPr lang="en-GB" dirty="0"/>
              <a:t>International currencies</a:t>
            </a:r>
          </a:p>
          <a:p>
            <a:pPr>
              <a:buFont typeface="Arial" panose="020B0604020202020204" pitchFamily="34" charset="0"/>
              <a:buChar char="•"/>
            </a:pPr>
            <a:r>
              <a:rPr lang="en-GB" dirty="0"/>
              <a:t>Multinational corporations</a:t>
            </a:r>
          </a:p>
          <a:p>
            <a:pPr>
              <a:buFont typeface="Arial" panose="020B0604020202020204" pitchFamily="34" charset="0"/>
              <a:buChar char="•"/>
            </a:pPr>
            <a:r>
              <a:rPr lang="en-GB" dirty="0"/>
              <a:t>International business communications</a:t>
            </a:r>
          </a:p>
          <a:p>
            <a:pPr>
              <a:buFont typeface="Arial" panose="020B0604020202020204" pitchFamily="34" charset="0"/>
              <a:buChar char="•"/>
            </a:pPr>
            <a:r>
              <a:rPr lang="en-GB" dirty="0"/>
              <a:t>International payment systems</a:t>
            </a:r>
          </a:p>
          <a:p>
            <a:pPr>
              <a:buFont typeface="Arial" panose="020B0604020202020204" pitchFamily="34" charset="0"/>
              <a:buChar char="•"/>
            </a:pPr>
            <a:endParaRPr lang="en-GB" dirty="0"/>
          </a:p>
          <a:p>
            <a:pPr marL="0" indent="0">
              <a:buNone/>
            </a:pPr>
            <a:endParaRPr lang="en-GB" dirty="0"/>
          </a:p>
        </p:txBody>
      </p:sp>
    </p:spTree>
    <p:extLst>
      <p:ext uri="{BB962C8B-B14F-4D97-AF65-F5344CB8AC3E}">
        <p14:creationId xmlns:p14="http://schemas.microsoft.com/office/powerpoint/2010/main" val="2162752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11358-15D9-4533-9EDF-75622709FBD3}"/>
              </a:ext>
            </a:extLst>
          </p:cNvPr>
          <p:cNvSpPr>
            <a:spLocks noGrp="1"/>
          </p:cNvSpPr>
          <p:nvPr>
            <p:ph type="title"/>
          </p:nvPr>
        </p:nvSpPr>
        <p:spPr/>
        <p:txBody>
          <a:bodyPr/>
          <a:lstStyle/>
          <a:p>
            <a:r>
              <a:rPr lang="en-GB" dirty="0"/>
              <a:t>Trading Blocs</a:t>
            </a:r>
          </a:p>
        </p:txBody>
      </p:sp>
      <p:sp>
        <p:nvSpPr>
          <p:cNvPr id="3" name="Content Placeholder 2">
            <a:extLst>
              <a:ext uri="{FF2B5EF4-FFF2-40B4-BE49-F238E27FC236}">
                <a16:creationId xmlns:a16="http://schemas.microsoft.com/office/drawing/2014/main" id="{09A3B301-C736-45AB-B707-284C15567D47}"/>
              </a:ext>
            </a:extLst>
          </p:cNvPr>
          <p:cNvSpPr>
            <a:spLocks noGrp="1"/>
          </p:cNvSpPr>
          <p:nvPr>
            <p:ph idx="1"/>
          </p:nvPr>
        </p:nvSpPr>
        <p:spPr/>
        <p:txBody>
          <a:bodyPr/>
          <a:lstStyle/>
          <a:p>
            <a:r>
              <a:rPr lang="en-GB" dirty="0"/>
              <a:t>A group of countries in a geographical area that get together to protect themselves from countries outside their group, working together to make goods or services move more easily and placing restrictions on the number of goods or services brought into the area. </a:t>
            </a:r>
          </a:p>
        </p:txBody>
      </p:sp>
    </p:spTree>
    <p:extLst>
      <p:ext uri="{BB962C8B-B14F-4D97-AF65-F5344CB8AC3E}">
        <p14:creationId xmlns:p14="http://schemas.microsoft.com/office/powerpoint/2010/main" val="4022561245"/>
      </p:ext>
    </p:extLst>
  </p:cSld>
  <p:clrMapOvr>
    <a:masterClrMapping/>
  </p:clrMapOvr>
  <mc:AlternateContent xmlns:mc="http://schemas.openxmlformats.org/markup-compatibility/2006" xmlns:p14="http://schemas.microsoft.com/office/powerpoint/2010/main">
    <mc:Choice Requires="p14">
      <p:transition spd="slow" p14:dur="2000" advTm="17348"/>
    </mc:Choice>
    <mc:Fallback xmlns="">
      <p:transition spd="slow" advTm="1734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F763A-D2A2-4047-A280-45938E54E734}"/>
              </a:ext>
            </a:extLst>
          </p:cNvPr>
          <p:cNvSpPr>
            <a:spLocks noGrp="1"/>
          </p:cNvSpPr>
          <p:nvPr>
            <p:ph type="title"/>
          </p:nvPr>
        </p:nvSpPr>
        <p:spPr/>
        <p:txBody>
          <a:bodyPr/>
          <a:lstStyle/>
          <a:p>
            <a:r>
              <a:rPr lang="en-GB" dirty="0"/>
              <a:t>International mobility of labour and capital</a:t>
            </a:r>
          </a:p>
        </p:txBody>
      </p:sp>
      <p:sp>
        <p:nvSpPr>
          <p:cNvPr id="3" name="Content Placeholder 2">
            <a:extLst>
              <a:ext uri="{FF2B5EF4-FFF2-40B4-BE49-F238E27FC236}">
                <a16:creationId xmlns:a16="http://schemas.microsoft.com/office/drawing/2014/main" id="{B2211A5A-49D6-40CD-8FE9-1401BCE82F39}"/>
              </a:ext>
            </a:extLst>
          </p:cNvPr>
          <p:cNvSpPr>
            <a:spLocks noGrp="1"/>
          </p:cNvSpPr>
          <p:nvPr>
            <p:ph idx="1"/>
          </p:nvPr>
        </p:nvSpPr>
        <p:spPr/>
        <p:txBody>
          <a:bodyPr>
            <a:normAutofit fontScale="92500" lnSpcReduction="20000"/>
          </a:bodyPr>
          <a:lstStyle/>
          <a:p>
            <a:r>
              <a:rPr lang="en-GB" dirty="0"/>
              <a:t>Globalisation means that it is possible to have people working in different countries around the world for different organisations. </a:t>
            </a:r>
          </a:p>
          <a:p>
            <a:endParaRPr lang="en-GB" dirty="0"/>
          </a:p>
          <a:p>
            <a:r>
              <a:rPr lang="en-GB" dirty="0"/>
              <a:t>The mobility of labour makes it easier for people to work in other countries around the world.</a:t>
            </a:r>
          </a:p>
          <a:p>
            <a:endParaRPr lang="en-GB" dirty="0"/>
          </a:p>
          <a:p>
            <a:r>
              <a:rPr lang="en-GB" dirty="0"/>
              <a:t>Citizens of the UK may require permits to work outside of the EU.</a:t>
            </a:r>
          </a:p>
          <a:p>
            <a:r>
              <a:rPr lang="en-GB" dirty="0"/>
              <a:t>Citizens of member states of the EU are able to move and work where they wish within the EU – </a:t>
            </a:r>
            <a:r>
              <a:rPr lang="en-GB" dirty="0">
                <a:solidFill>
                  <a:srgbClr val="FF0000"/>
                </a:solidFill>
              </a:rPr>
              <a:t>will this change with Brexit??</a:t>
            </a:r>
          </a:p>
          <a:p>
            <a:endParaRPr lang="en-GB" dirty="0">
              <a:solidFill>
                <a:srgbClr val="FF0000"/>
              </a:solidFill>
            </a:endParaRPr>
          </a:p>
          <a:p>
            <a:r>
              <a:rPr lang="en-GB" dirty="0"/>
              <a:t>The same is true for capital. Brexit has caused uncertainty as to whether investment is possible in countries outside the UK to set up business by UK citizens, or for business people outside the UK to come to the UK and invest in a new business. </a:t>
            </a:r>
          </a:p>
          <a:p>
            <a:endParaRPr lang="en-GB" dirty="0">
              <a:solidFill>
                <a:schemeClr val="tx1"/>
              </a:solidFill>
            </a:endParaRPr>
          </a:p>
        </p:txBody>
      </p:sp>
    </p:spTree>
    <p:extLst>
      <p:ext uri="{BB962C8B-B14F-4D97-AF65-F5344CB8AC3E}">
        <p14:creationId xmlns:p14="http://schemas.microsoft.com/office/powerpoint/2010/main" val="2139400952"/>
      </p:ext>
    </p:extLst>
  </p:cSld>
  <p:clrMapOvr>
    <a:masterClrMapping/>
  </p:clrMapOvr>
  <mc:AlternateContent xmlns:mc="http://schemas.openxmlformats.org/markup-compatibility/2006" xmlns:p14="http://schemas.microsoft.com/office/powerpoint/2010/main">
    <mc:Choice Requires="p14">
      <p:transition spd="slow" p14:dur="2000" advTm="45631"/>
    </mc:Choice>
    <mc:Fallback xmlns="">
      <p:transition spd="slow" advTm="45631"/>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586DA-7FA1-4DEB-8552-A90A0ACDC093}"/>
              </a:ext>
            </a:extLst>
          </p:cNvPr>
          <p:cNvSpPr>
            <a:spLocks noGrp="1"/>
          </p:cNvSpPr>
          <p:nvPr>
            <p:ph type="title"/>
          </p:nvPr>
        </p:nvSpPr>
        <p:spPr/>
        <p:txBody>
          <a:bodyPr/>
          <a:lstStyle/>
          <a:p>
            <a:r>
              <a:rPr lang="en-GB" dirty="0"/>
              <a:t>International Currencies</a:t>
            </a:r>
          </a:p>
        </p:txBody>
      </p:sp>
      <p:sp>
        <p:nvSpPr>
          <p:cNvPr id="3" name="Content Placeholder 2">
            <a:extLst>
              <a:ext uri="{FF2B5EF4-FFF2-40B4-BE49-F238E27FC236}">
                <a16:creationId xmlns:a16="http://schemas.microsoft.com/office/drawing/2014/main" id="{A5393DA8-DF62-400C-B06B-C8DD8ED24A87}"/>
              </a:ext>
            </a:extLst>
          </p:cNvPr>
          <p:cNvSpPr>
            <a:spLocks noGrp="1"/>
          </p:cNvSpPr>
          <p:nvPr>
            <p:ph idx="1"/>
          </p:nvPr>
        </p:nvSpPr>
        <p:spPr/>
        <p:txBody>
          <a:bodyPr/>
          <a:lstStyle/>
          <a:p>
            <a:r>
              <a:rPr lang="en-GB" dirty="0"/>
              <a:t>There are more than 150 different currencies in the world. </a:t>
            </a:r>
          </a:p>
          <a:p>
            <a:r>
              <a:rPr lang="en-GB" dirty="0"/>
              <a:t>Globalisation means that businesses are aware of the different ways to trade and the currencies that can be used. </a:t>
            </a:r>
          </a:p>
          <a:p>
            <a:r>
              <a:rPr lang="en-GB" dirty="0"/>
              <a:t>Sometimes common currencies are chosen for trading, such as dollars, the euro or sterling (pound).</a:t>
            </a:r>
          </a:p>
        </p:txBody>
      </p:sp>
    </p:spTree>
    <p:extLst>
      <p:ext uri="{BB962C8B-B14F-4D97-AF65-F5344CB8AC3E}">
        <p14:creationId xmlns:p14="http://schemas.microsoft.com/office/powerpoint/2010/main" val="4233941958"/>
      </p:ext>
    </p:extLst>
  </p:cSld>
  <p:clrMapOvr>
    <a:masterClrMapping/>
  </p:clrMapOvr>
  <mc:AlternateContent xmlns:mc="http://schemas.openxmlformats.org/markup-compatibility/2006" xmlns:p14="http://schemas.microsoft.com/office/powerpoint/2010/main">
    <mc:Choice Requires="p14">
      <p:transition spd="slow" p14:dur="2000" advTm="18337"/>
    </mc:Choice>
    <mc:Fallback xmlns="">
      <p:transition spd="slow" advTm="1833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C0A0F-AF7D-4250-B73E-47713937F937}"/>
              </a:ext>
            </a:extLst>
          </p:cNvPr>
          <p:cNvSpPr>
            <a:spLocks noGrp="1"/>
          </p:cNvSpPr>
          <p:nvPr>
            <p:ph type="title"/>
          </p:nvPr>
        </p:nvSpPr>
        <p:spPr/>
        <p:txBody>
          <a:bodyPr/>
          <a:lstStyle/>
          <a:p>
            <a:r>
              <a:rPr lang="en-GB" dirty="0"/>
              <a:t>Multinational Corporations</a:t>
            </a:r>
          </a:p>
        </p:txBody>
      </p:sp>
      <p:sp>
        <p:nvSpPr>
          <p:cNvPr id="3" name="Content Placeholder 2">
            <a:extLst>
              <a:ext uri="{FF2B5EF4-FFF2-40B4-BE49-F238E27FC236}">
                <a16:creationId xmlns:a16="http://schemas.microsoft.com/office/drawing/2014/main" id="{C553F8B1-56E9-4A6D-947F-3B9F898143EC}"/>
              </a:ext>
            </a:extLst>
          </p:cNvPr>
          <p:cNvSpPr>
            <a:spLocks noGrp="1"/>
          </p:cNvSpPr>
          <p:nvPr>
            <p:ph idx="1"/>
          </p:nvPr>
        </p:nvSpPr>
        <p:spPr/>
        <p:txBody>
          <a:bodyPr/>
          <a:lstStyle/>
          <a:p>
            <a:r>
              <a:rPr lang="en-GB" dirty="0"/>
              <a:t>Companies trading across the UK, EU and the world</a:t>
            </a:r>
          </a:p>
          <a:p>
            <a:r>
              <a:rPr lang="en-GB" dirty="0"/>
              <a:t>Some businesses will have more than one head office or have offices across a number of different countries. </a:t>
            </a:r>
          </a:p>
        </p:txBody>
      </p:sp>
    </p:spTree>
    <p:extLst>
      <p:ext uri="{BB962C8B-B14F-4D97-AF65-F5344CB8AC3E}">
        <p14:creationId xmlns:p14="http://schemas.microsoft.com/office/powerpoint/2010/main" val="2268240372"/>
      </p:ext>
    </p:extLst>
  </p:cSld>
  <p:clrMapOvr>
    <a:masterClrMapping/>
  </p:clrMapOvr>
  <mc:AlternateContent xmlns:mc="http://schemas.openxmlformats.org/markup-compatibility/2006" xmlns:p14="http://schemas.microsoft.com/office/powerpoint/2010/main">
    <mc:Choice Requires="p14">
      <p:transition spd="slow" p14:dur="2000" advTm="12495"/>
    </mc:Choice>
    <mc:Fallback xmlns="">
      <p:transition spd="slow" advTm="12495"/>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DE998-C2CF-46DC-84BA-DC7772956CD5}"/>
              </a:ext>
            </a:extLst>
          </p:cNvPr>
          <p:cNvSpPr>
            <a:spLocks noGrp="1"/>
          </p:cNvSpPr>
          <p:nvPr>
            <p:ph type="title"/>
          </p:nvPr>
        </p:nvSpPr>
        <p:spPr/>
        <p:txBody>
          <a:bodyPr/>
          <a:lstStyle/>
          <a:p>
            <a:r>
              <a:rPr lang="en-GB" dirty="0"/>
              <a:t>International business communications</a:t>
            </a:r>
          </a:p>
        </p:txBody>
      </p:sp>
      <p:sp>
        <p:nvSpPr>
          <p:cNvPr id="3" name="Content Placeholder 2">
            <a:extLst>
              <a:ext uri="{FF2B5EF4-FFF2-40B4-BE49-F238E27FC236}">
                <a16:creationId xmlns:a16="http://schemas.microsoft.com/office/drawing/2014/main" id="{75C43CC4-9B99-4919-92D4-8F1F84E4609C}"/>
              </a:ext>
            </a:extLst>
          </p:cNvPr>
          <p:cNvSpPr>
            <a:spLocks noGrp="1"/>
          </p:cNvSpPr>
          <p:nvPr>
            <p:ph idx="1"/>
          </p:nvPr>
        </p:nvSpPr>
        <p:spPr>
          <a:xfrm>
            <a:off x="701336" y="1845733"/>
            <a:ext cx="11194742" cy="4368635"/>
          </a:xfrm>
        </p:spPr>
        <p:txBody>
          <a:bodyPr>
            <a:normAutofit fontScale="92500" lnSpcReduction="10000"/>
          </a:bodyPr>
          <a:lstStyle/>
          <a:p>
            <a:r>
              <a:rPr lang="en-GB" dirty="0"/>
              <a:t>Easier to communicate with people in different countries, you now can carry out meetings without being in the same country.</a:t>
            </a:r>
          </a:p>
          <a:p>
            <a:r>
              <a:rPr lang="en-GB" dirty="0"/>
              <a:t>Communication can take place through:</a:t>
            </a:r>
          </a:p>
          <a:p>
            <a:pPr marL="457200" indent="-457200">
              <a:buFont typeface="+mj-lt"/>
              <a:buAutoNum type="arabicPeriod"/>
            </a:pPr>
            <a:r>
              <a:rPr lang="en-GB" dirty="0"/>
              <a:t>Websites</a:t>
            </a:r>
          </a:p>
          <a:p>
            <a:pPr marL="457200" indent="-457200">
              <a:buFont typeface="+mj-lt"/>
              <a:buAutoNum type="arabicPeriod"/>
            </a:pPr>
            <a:r>
              <a:rPr lang="en-GB" dirty="0"/>
              <a:t>Social media</a:t>
            </a:r>
          </a:p>
          <a:p>
            <a:pPr marL="457200" indent="-457200">
              <a:buFont typeface="+mj-lt"/>
              <a:buAutoNum type="arabicPeriod"/>
            </a:pPr>
            <a:r>
              <a:rPr lang="en-GB" dirty="0"/>
              <a:t>Zoom / Teams etc. </a:t>
            </a:r>
          </a:p>
          <a:p>
            <a:pPr marL="457200" indent="-457200">
              <a:buFont typeface="+mj-lt"/>
              <a:buAutoNum type="arabicPeriod"/>
            </a:pPr>
            <a:r>
              <a:rPr lang="en-GB" dirty="0"/>
              <a:t>Email</a:t>
            </a:r>
          </a:p>
          <a:p>
            <a:pPr marL="457200" indent="-457200">
              <a:buFont typeface="+mj-lt"/>
              <a:buAutoNum type="arabicPeriod"/>
            </a:pPr>
            <a:r>
              <a:rPr lang="en-GB" dirty="0"/>
              <a:t>Conference calls </a:t>
            </a:r>
          </a:p>
          <a:p>
            <a:pPr marL="0" indent="0">
              <a:buNone/>
            </a:pPr>
            <a:r>
              <a:rPr lang="en-GB" dirty="0"/>
              <a:t> Saving the business time and money</a:t>
            </a:r>
          </a:p>
          <a:p>
            <a:pPr marL="0" indent="0">
              <a:buNone/>
            </a:pPr>
            <a:r>
              <a:rPr lang="en-GB" dirty="0"/>
              <a:t>Many organisations choose to operate in common languages, or it is even possible to communicate using translator software online that can almost instantaneously translate what you are saying into another language.</a:t>
            </a:r>
          </a:p>
        </p:txBody>
      </p:sp>
    </p:spTree>
    <p:extLst>
      <p:ext uri="{BB962C8B-B14F-4D97-AF65-F5344CB8AC3E}">
        <p14:creationId xmlns:p14="http://schemas.microsoft.com/office/powerpoint/2010/main" val="3434096733"/>
      </p:ext>
    </p:extLst>
  </p:cSld>
  <p:clrMapOvr>
    <a:masterClrMapping/>
  </p:clrMapOvr>
  <mc:AlternateContent xmlns:mc="http://schemas.openxmlformats.org/markup-compatibility/2006" xmlns:p14="http://schemas.microsoft.com/office/powerpoint/2010/main">
    <mc:Choice Requires="p14">
      <p:transition spd="slow" p14:dur="2000" advTm="52179"/>
    </mc:Choice>
    <mc:Fallback xmlns="">
      <p:transition spd="slow" advTm="52179"/>
    </mc:Fallback>
  </mc:AlternateContent>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73A93E8F4DE75F47A7610BA2082C5FAF" ma:contentTypeVersion="5" ma:contentTypeDescription="Create a new PowerPoint document" ma:contentTypeScope="" ma:versionID="5712bc9fe64d84d9a7f9a1c0512253f9">
  <xsd:schema xmlns:xsd="http://www.w3.org/2001/XMLSchema" xmlns:xs="http://www.w3.org/2001/XMLSchema" xmlns:p="http://schemas.microsoft.com/office/2006/metadata/properties" xmlns:ns2="5064729a-6e59-49a6-8c0d-c64baa7a262e" xmlns:ns3="332b4832-fe63-48a7-8b93-807f3b6e9f20" targetNamespace="http://schemas.microsoft.com/office/2006/metadata/properties" ma:root="true" ma:fieldsID="b0b8507a8360459c4be84c7a259aff49" ns2:_="" ns3:_="">
    <xsd:import namespace="5064729a-6e59-49a6-8c0d-c64baa7a262e"/>
    <xsd:import namespace="332b4832-fe63-48a7-8b93-807f3b6e9f20"/>
    <xsd:element name="properties">
      <xsd:complexType>
        <xsd:sequence>
          <xsd:element name="documentManagement">
            <xsd:complexType>
              <xsd:all>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4729a-6e59-49a6-8c0d-c64baa7a262e"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0e1143d9-25ad-4d5f-a7da-f44e5b2c074b}" ma:internalName="TaxCatchAll" ma:showField="CatchAllData" ma:web="5064729a-6e59-49a6-8c0d-c64baa7a262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32b4832-fe63-48a7-8b93-807f3b6e9f20" elementFormDefault="qualified">
    <xsd:import namespace="http://schemas.microsoft.com/office/2006/documentManagement/types"/>
    <xsd:import namespace="http://schemas.microsoft.com/office/infopath/2007/PartnerControls"/>
    <xsd:element name="lcf76f155ced4ddcb4097134ff3c332f" ma:index="9" nillable="true" ma:displayName="Image Tags_0" ma:hidden="true" ma:internalName="lcf76f155ced4ddcb4097134ff3c332f">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32b4832-fe63-48a7-8b93-807f3b6e9f20" xsi:nil="true"/>
    <TaxCatchAll xmlns="5064729a-6e59-49a6-8c0d-c64baa7a262e" xsi:nil="true"/>
  </documentManagement>
</p:properties>
</file>

<file path=customXml/itemProps1.xml><?xml version="1.0" encoding="utf-8"?>
<ds:datastoreItem xmlns:ds="http://schemas.openxmlformats.org/officeDocument/2006/customXml" ds:itemID="{10478C56-1D75-4F54-8980-F996134957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64729a-6e59-49a6-8c0d-c64baa7a262e"/>
    <ds:schemaRef ds:uri="332b4832-fe63-48a7-8b93-807f3b6e9f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CE3403-4E05-4AFF-B407-CE026DAC9C51}">
  <ds:schemaRefs>
    <ds:schemaRef ds:uri="http://schemas.microsoft.com/sharepoint/v3/contenttype/forms"/>
  </ds:schemaRefs>
</ds:datastoreItem>
</file>

<file path=customXml/itemProps3.xml><?xml version="1.0" encoding="utf-8"?>
<ds:datastoreItem xmlns:ds="http://schemas.openxmlformats.org/officeDocument/2006/customXml" ds:itemID="{52E1A2E6-528A-44AD-8EC2-7BEB486F2FF6}">
  <ds:schemaRefs>
    <ds:schemaRef ds:uri="332b4832-fe63-48a7-8b93-807f3b6e9f20"/>
    <ds:schemaRef ds:uri="http://schemas.microsoft.com/office/2006/documentManagement/types"/>
    <ds:schemaRef ds:uri="http://schemas.microsoft.com/office/2006/metadata/properties"/>
    <ds:schemaRef ds:uri="http://schemas.microsoft.com/office/infopath/2007/PartnerControls"/>
    <ds:schemaRef ds:uri="http://purl.org/dc/dcmitype/"/>
    <ds:schemaRef ds:uri="5064729a-6e59-49a6-8c0d-c64baa7a262e"/>
    <ds:schemaRef ds:uri="http://schemas.openxmlformats.org/package/2006/metadata/core-properties"/>
    <ds:schemaRef ds:uri="http://purl.org/dc/elements/1.1/"/>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Retrospect</Template>
  <TotalTime>153</TotalTime>
  <Words>576</Words>
  <Application>Microsoft Office PowerPoint</Application>
  <PresentationFormat>Widescreen</PresentationFormat>
  <Paragraphs>60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Retrospect</vt:lpstr>
      <vt:lpstr>International Business</vt:lpstr>
      <vt:lpstr>Globalisation</vt:lpstr>
      <vt:lpstr>Globalisation</vt:lpstr>
      <vt:lpstr>The Key Features of Globalisation</vt:lpstr>
      <vt:lpstr>Trading Blocs</vt:lpstr>
      <vt:lpstr>International mobility of labour and capital</vt:lpstr>
      <vt:lpstr>International Currencies</vt:lpstr>
      <vt:lpstr>Multinational Corporations</vt:lpstr>
      <vt:lpstr>International business communications</vt:lpstr>
      <vt:lpstr>International payment systems</vt:lpstr>
      <vt:lpstr>P3 task</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Business</dc:title>
  <dc:creator>Anne E Lomas</dc:creator>
  <cp:lastModifiedBy>Anne E Lomas</cp:lastModifiedBy>
  <cp:revision>21</cp:revision>
  <dcterms:created xsi:type="dcterms:W3CDTF">2017-06-29T14:01:53Z</dcterms:created>
  <dcterms:modified xsi:type="dcterms:W3CDTF">2023-06-28T14:23:11Z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0x010100EA90949D6391244A906844C304818D4E0073A93E8F4DE75F47A7610BA2082C5FAF</vt:lpwstr>
  </property>
  <property fmtid="{D5CDD505-2E9C-101B-9397-08002B2CF9AE}" pid="3" name="Order">
    <vt:r8>1595100</vt:r8>
  </property>
  <property fmtid="{D5CDD505-2E9C-101B-9397-08002B2CF9AE}" pid="4" name="MediaServiceImageTags">
    <vt:lpwstr/>
  </property>
</Properties>
</file>