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3"/>
  </p:notesMasterIdLst>
  <p:sldIdLst>
    <p:sldId id="256" r:id="rId5"/>
    <p:sldId id="257" r:id="rId6"/>
    <p:sldId id="258" r:id="rId7"/>
    <p:sldId id="262" r:id="rId8"/>
    <p:sldId id="259" r:id="rId9"/>
    <p:sldId id="260" r:id="rId10"/>
    <p:sldId id="261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01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E Lomas" userId="9fc1332d-c77d-4275-9928-6384c0ed19f0" providerId="ADAL" clId="{672D9CBE-9241-48FF-99D5-B627AFFE7DF5}"/>
    <pc:docChg chg="custSel modSld">
      <pc:chgData name="Anne E Lomas" userId="9fc1332d-c77d-4275-9928-6384c0ed19f0" providerId="ADAL" clId="{672D9CBE-9241-48FF-99D5-B627AFFE7DF5}" dt="2023-06-28T14:28:27.450" v="160" actId="20577"/>
      <pc:docMkLst>
        <pc:docMk/>
      </pc:docMkLst>
      <pc:sldChg chg="delSp modSp mod">
        <pc:chgData name="Anne E Lomas" userId="9fc1332d-c77d-4275-9928-6384c0ed19f0" providerId="ADAL" clId="{672D9CBE-9241-48FF-99D5-B627AFFE7DF5}" dt="2023-06-28T14:28:27.450" v="160" actId="20577"/>
        <pc:sldMkLst>
          <pc:docMk/>
          <pc:sldMk cId="1676369254" sldId="263"/>
        </pc:sldMkLst>
        <pc:spChg chg="mod">
          <ac:chgData name="Anne E Lomas" userId="9fc1332d-c77d-4275-9928-6384c0ed19f0" providerId="ADAL" clId="{672D9CBE-9241-48FF-99D5-B627AFFE7DF5}" dt="2023-06-28T14:28:27.450" v="160" actId="20577"/>
          <ac:spMkLst>
            <pc:docMk/>
            <pc:sldMk cId="1676369254" sldId="263"/>
            <ac:spMk id="3" creationId="{00000000-0000-0000-0000-000000000000}"/>
          </ac:spMkLst>
        </pc:spChg>
        <pc:spChg chg="del">
          <ac:chgData name="Anne E Lomas" userId="9fc1332d-c77d-4275-9928-6384c0ed19f0" providerId="ADAL" clId="{672D9CBE-9241-48FF-99D5-B627AFFE7DF5}" dt="2023-06-28T14:26:52.293" v="16" actId="478"/>
          <ac:spMkLst>
            <pc:docMk/>
            <pc:sldMk cId="1676369254" sldId="263"/>
            <ac:spMk id="4" creationId="{00000000-0000-0000-0000-000000000000}"/>
          </ac:spMkLst>
        </pc:spChg>
        <pc:spChg chg="del mod">
          <ac:chgData name="Anne E Lomas" userId="9fc1332d-c77d-4275-9928-6384c0ed19f0" providerId="ADAL" clId="{672D9CBE-9241-48FF-99D5-B627AFFE7DF5}" dt="2023-06-28T14:26:49.828" v="15" actId="478"/>
          <ac:spMkLst>
            <pc:docMk/>
            <pc:sldMk cId="1676369254" sldId="263"/>
            <ac:spMk id="5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21E118-62AF-4D56-B6E8-0C95067BA1C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A63309A-EEC3-4F8F-877B-64338B4E4BF6}">
      <dgm:prSet/>
      <dgm:spPr/>
      <dgm:t>
        <a:bodyPr/>
        <a:lstStyle/>
        <a:p>
          <a:pPr rtl="0"/>
          <a:r>
            <a:rPr lang="en-GB" dirty="0"/>
            <a:t>Free trade </a:t>
          </a:r>
        </a:p>
        <a:p>
          <a:pPr rtl="0"/>
          <a:r>
            <a:rPr lang="en-GB" dirty="0"/>
            <a:t>Creation of trade</a:t>
          </a:r>
        </a:p>
      </dgm:t>
    </dgm:pt>
    <dgm:pt modelId="{0EB90CC5-5C69-4177-80BE-63F135D4DFA0}" type="parTrans" cxnId="{D89E01A5-E316-4441-9AE7-D0615641CF44}">
      <dgm:prSet/>
      <dgm:spPr/>
      <dgm:t>
        <a:bodyPr/>
        <a:lstStyle/>
        <a:p>
          <a:endParaRPr lang="en-GB"/>
        </a:p>
      </dgm:t>
    </dgm:pt>
    <dgm:pt modelId="{07E712D1-7930-4C8B-8659-21E63B076893}" type="sibTrans" cxnId="{D89E01A5-E316-4441-9AE7-D0615641CF44}">
      <dgm:prSet/>
      <dgm:spPr/>
      <dgm:t>
        <a:bodyPr/>
        <a:lstStyle/>
        <a:p>
          <a:endParaRPr lang="en-GB"/>
        </a:p>
      </dgm:t>
    </dgm:pt>
    <dgm:pt modelId="{DB584788-806C-47CF-8D6D-ABE6944B6F44}">
      <dgm:prSet/>
      <dgm:spPr/>
      <dgm:t>
        <a:bodyPr/>
        <a:lstStyle/>
        <a:p>
          <a:pPr rtl="0"/>
          <a:r>
            <a:rPr lang="en-GB" dirty="0"/>
            <a:t>Economies of scale</a:t>
          </a:r>
        </a:p>
        <a:p>
          <a:pPr rtl="0"/>
          <a:r>
            <a:rPr lang="en-GB" dirty="0"/>
            <a:t>Lower prices</a:t>
          </a:r>
        </a:p>
        <a:p>
          <a:pPr rtl="0"/>
          <a:r>
            <a:rPr lang="en-GB" dirty="0"/>
            <a:t>Increased demand for goods and services</a:t>
          </a:r>
        </a:p>
      </dgm:t>
    </dgm:pt>
    <dgm:pt modelId="{9C86E9DF-FE82-4EC0-9F83-C19D31C2D5BD}" type="parTrans" cxnId="{6E61F5B3-91A2-483A-B244-002A8477265C}">
      <dgm:prSet/>
      <dgm:spPr/>
      <dgm:t>
        <a:bodyPr/>
        <a:lstStyle/>
        <a:p>
          <a:endParaRPr lang="en-GB"/>
        </a:p>
      </dgm:t>
    </dgm:pt>
    <dgm:pt modelId="{93B7CD83-F3F7-4C81-A274-48856FFD9BC4}" type="sibTrans" cxnId="{6E61F5B3-91A2-483A-B244-002A8477265C}">
      <dgm:prSet/>
      <dgm:spPr/>
      <dgm:t>
        <a:bodyPr/>
        <a:lstStyle/>
        <a:p>
          <a:endParaRPr lang="en-GB"/>
        </a:p>
      </dgm:t>
    </dgm:pt>
    <dgm:pt modelId="{4209E39E-ED7C-4B3B-B1A8-29AF350959AA}">
      <dgm:prSet/>
      <dgm:spPr/>
      <dgm:t>
        <a:bodyPr/>
        <a:lstStyle/>
        <a:p>
          <a:pPr rtl="0"/>
          <a:r>
            <a:rPr lang="en-GB"/>
            <a:t>Creation of jobs and wealth</a:t>
          </a:r>
        </a:p>
      </dgm:t>
    </dgm:pt>
    <dgm:pt modelId="{66A427E1-0384-4E08-9E13-5A7539DDE8DF}" type="parTrans" cxnId="{1373AA56-121B-438C-BA45-B6C8795DFB71}">
      <dgm:prSet/>
      <dgm:spPr/>
      <dgm:t>
        <a:bodyPr/>
        <a:lstStyle/>
        <a:p>
          <a:endParaRPr lang="en-GB"/>
        </a:p>
      </dgm:t>
    </dgm:pt>
    <dgm:pt modelId="{2D64354B-2FE9-4AD8-9AE4-637AED8FD850}" type="sibTrans" cxnId="{1373AA56-121B-438C-BA45-B6C8795DFB71}">
      <dgm:prSet/>
      <dgm:spPr/>
      <dgm:t>
        <a:bodyPr/>
        <a:lstStyle/>
        <a:p>
          <a:endParaRPr lang="en-GB"/>
        </a:p>
      </dgm:t>
    </dgm:pt>
    <dgm:pt modelId="{1C621702-3994-40E4-8354-FA2EB3BBC5B3}">
      <dgm:prSet/>
      <dgm:spPr/>
      <dgm:t>
        <a:bodyPr/>
        <a:lstStyle/>
        <a:p>
          <a:pPr rtl="0"/>
          <a:r>
            <a:rPr lang="en-GB"/>
            <a:t>Protection from cheap import from outside the bloc</a:t>
          </a:r>
        </a:p>
      </dgm:t>
    </dgm:pt>
    <dgm:pt modelId="{37DD36E1-92B9-4C44-825B-AD9942A13C5B}" type="parTrans" cxnId="{58FFFBC9-8CC3-4DA3-8B1C-5A4E7BCD07D3}">
      <dgm:prSet/>
      <dgm:spPr/>
      <dgm:t>
        <a:bodyPr/>
        <a:lstStyle/>
        <a:p>
          <a:endParaRPr lang="en-GB"/>
        </a:p>
      </dgm:t>
    </dgm:pt>
    <dgm:pt modelId="{54AF87A8-C301-4602-9CA0-5B227C2B01E4}" type="sibTrans" cxnId="{58FFFBC9-8CC3-4DA3-8B1C-5A4E7BCD07D3}">
      <dgm:prSet/>
      <dgm:spPr/>
      <dgm:t>
        <a:bodyPr/>
        <a:lstStyle/>
        <a:p>
          <a:endParaRPr lang="en-GB"/>
        </a:p>
      </dgm:t>
    </dgm:pt>
    <dgm:pt modelId="{5F526036-F487-4084-8316-303D62B91D89}" type="pres">
      <dgm:prSet presAssocID="{6121E118-62AF-4D56-B6E8-0C95067BA1C2}" presName="CompostProcess" presStyleCnt="0">
        <dgm:presLayoutVars>
          <dgm:dir/>
          <dgm:resizeHandles val="exact"/>
        </dgm:presLayoutVars>
      </dgm:prSet>
      <dgm:spPr/>
    </dgm:pt>
    <dgm:pt modelId="{FCC356F3-71AF-415E-82DC-E8DF753BEDED}" type="pres">
      <dgm:prSet presAssocID="{6121E118-62AF-4D56-B6E8-0C95067BA1C2}" presName="arrow" presStyleLbl="bgShp" presStyleIdx="0" presStyleCnt="1"/>
      <dgm:spPr/>
    </dgm:pt>
    <dgm:pt modelId="{D2F65297-5A73-4D88-803B-8C7D44F0BEFD}" type="pres">
      <dgm:prSet presAssocID="{6121E118-62AF-4D56-B6E8-0C95067BA1C2}" presName="linearProcess" presStyleCnt="0"/>
      <dgm:spPr/>
    </dgm:pt>
    <dgm:pt modelId="{A900D5BE-FCA5-448E-833B-206BF7C80C52}" type="pres">
      <dgm:prSet presAssocID="{8A63309A-EEC3-4F8F-877B-64338B4E4BF6}" presName="textNode" presStyleLbl="node1" presStyleIdx="0" presStyleCnt="4">
        <dgm:presLayoutVars>
          <dgm:bulletEnabled val="1"/>
        </dgm:presLayoutVars>
      </dgm:prSet>
      <dgm:spPr/>
    </dgm:pt>
    <dgm:pt modelId="{BA765192-6154-441D-B3D2-E23336018DC0}" type="pres">
      <dgm:prSet presAssocID="{07E712D1-7930-4C8B-8659-21E63B076893}" presName="sibTrans" presStyleCnt="0"/>
      <dgm:spPr/>
    </dgm:pt>
    <dgm:pt modelId="{88874B5E-21F5-4F37-9954-7E5BD7904EAE}" type="pres">
      <dgm:prSet presAssocID="{DB584788-806C-47CF-8D6D-ABE6944B6F44}" presName="textNode" presStyleLbl="node1" presStyleIdx="1" presStyleCnt="4">
        <dgm:presLayoutVars>
          <dgm:bulletEnabled val="1"/>
        </dgm:presLayoutVars>
      </dgm:prSet>
      <dgm:spPr/>
    </dgm:pt>
    <dgm:pt modelId="{5DEBC0FC-A928-4D86-9FF3-FE49F86F3271}" type="pres">
      <dgm:prSet presAssocID="{93B7CD83-F3F7-4C81-A274-48856FFD9BC4}" presName="sibTrans" presStyleCnt="0"/>
      <dgm:spPr/>
    </dgm:pt>
    <dgm:pt modelId="{0E6ECA10-D1CF-4F2F-B5FF-175930FB6D68}" type="pres">
      <dgm:prSet presAssocID="{4209E39E-ED7C-4B3B-B1A8-29AF350959AA}" presName="textNode" presStyleLbl="node1" presStyleIdx="2" presStyleCnt="4">
        <dgm:presLayoutVars>
          <dgm:bulletEnabled val="1"/>
        </dgm:presLayoutVars>
      </dgm:prSet>
      <dgm:spPr/>
    </dgm:pt>
    <dgm:pt modelId="{FF59A4C7-B0C0-4090-936F-7D3BD2F602D6}" type="pres">
      <dgm:prSet presAssocID="{2D64354B-2FE9-4AD8-9AE4-637AED8FD850}" presName="sibTrans" presStyleCnt="0"/>
      <dgm:spPr/>
    </dgm:pt>
    <dgm:pt modelId="{342A86AC-4DE9-44EE-80FB-01E55685FEFC}" type="pres">
      <dgm:prSet presAssocID="{1C621702-3994-40E4-8354-FA2EB3BBC5B3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CF3C7771-D6AF-4286-AE85-61B799007E88}" type="presOf" srcId="{1C621702-3994-40E4-8354-FA2EB3BBC5B3}" destId="{342A86AC-4DE9-44EE-80FB-01E55685FEFC}" srcOrd="0" destOrd="0" presId="urn:microsoft.com/office/officeart/2005/8/layout/hProcess9"/>
    <dgm:cxn modelId="{1373AA56-121B-438C-BA45-B6C8795DFB71}" srcId="{6121E118-62AF-4D56-B6E8-0C95067BA1C2}" destId="{4209E39E-ED7C-4B3B-B1A8-29AF350959AA}" srcOrd="2" destOrd="0" parTransId="{66A427E1-0384-4E08-9E13-5A7539DDE8DF}" sibTransId="{2D64354B-2FE9-4AD8-9AE4-637AED8FD850}"/>
    <dgm:cxn modelId="{E092E976-37DF-43C0-A1E6-E4EE01AE5184}" type="presOf" srcId="{8A63309A-EEC3-4F8F-877B-64338B4E4BF6}" destId="{A900D5BE-FCA5-448E-833B-206BF7C80C52}" srcOrd="0" destOrd="0" presId="urn:microsoft.com/office/officeart/2005/8/layout/hProcess9"/>
    <dgm:cxn modelId="{01043C96-B895-47D8-B6A2-C13DBFCAE94A}" type="presOf" srcId="{DB584788-806C-47CF-8D6D-ABE6944B6F44}" destId="{88874B5E-21F5-4F37-9954-7E5BD7904EAE}" srcOrd="0" destOrd="0" presId="urn:microsoft.com/office/officeart/2005/8/layout/hProcess9"/>
    <dgm:cxn modelId="{D89E01A5-E316-4441-9AE7-D0615641CF44}" srcId="{6121E118-62AF-4D56-B6E8-0C95067BA1C2}" destId="{8A63309A-EEC3-4F8F-877B-64338B4E4BF6}" srcOrd="0" destOrd="0" parTransId="{0EB90CC5-5C69-4177-80BE-63F135D4DFA0}" sibTransId="{07E712D1-7930-4C8B-8659-21E63B076893}"/>
    <dgm:cxn modelId="{110D78AB-6633-4854-96FF-24860E9A8A9E}" type="presOf" srcId="{6121E118-62AF-4D56-B6E8-0C95067BA1C2}" destId="{5F526036-F487-4084-8316-303D62B91D89}" srcOrd="0" destOrd="0" presId="urn:microsoft.com/office/officeart/2005/8/layout/hProcess9"/>
    <dgm:cxn modelId="{6E61F5B3-91A2-483A-B244-002A8477265C}" srcId="{6121E118-62AF-4D56-B6E8-0C95067BA1C2}" destId="{DB584788-806C-47CF-8D6D-ABE6944B6F44}" srcOrd="1" destOrd="0" parTransId="{9C86E9DF-FE82-4EC0-9F83-C19D31C2D5BD}" sibTransId="{93B7CD83-F3F7-4C81-A274-48856FFD9BC4}"/>
    <dgm:cxn modelId="{58FFFBC9-8CC3-4DA3-8B1C-5A4E7BCD07D3}" srcId="{6121E118-62AF-4D56-B6E8-0C95067BA1C2}" destId="{1C621702-3994-40E4-8354-FA2EB3BBC5B3}" srcOrd="3" destOrd="0" parTransId="{37DD36E1-92B9-4C44-825B-AD9942A13C5B}" sibTransId="{54AF87A8-C301-4602-9CA0-5B227C2B01E4}"/>
    <dgm:cxn modelId="{294E76E1-160B-44CD-B775-F81333019C02}" type="presOf" srcId="{4209E39E-ED7C-4B3B-B1A8-29AF350959AA}" destId="{0E6ECA10-D1CF-4F2F-B5FF-175930FB6D68}" srcOrd="0" destOrd="0" presId="urn:microsoft.com/office/officeart/2005/8/layout/hProcess9"/>
    <dgm:cxn modelId="{C6357CA1-4F4B-4534-9F13-ABBE894EAA2B}" type="presParOf" srcId="{5F526036-F487-4084-8316-303D62B91D89}" destId="{FCC356F3-71AF-415E-82DC-E8DF753BEDED}" srcOrd="0" destOrd="0" presId="urn:microsoft.com/office/officeart/2005/8/layout/hProcess9"/>
    <dgm:cxn modelId="{2C8B8C20-D5F0-4496-A497-308306641BC3}" type="presParOf" srcId="{5F526036-F487-4084-8316-303D62B91D89}" destId="{D2F65297-5A73-4D88-803B-8C7D44F0BEFD}" srcOrd="1" destOrd="0" presId="urn:microsoft.com/office/officeart/2005/8/layout/hProcess9"/>
    <dgm:cxn modelId="{251839AC-703F-4E95-A644-BFED3F24FA40}" type="presParOf" srcId="{D2F65297-5A73-4D88-803B-8C7D44F0BEFD}" destId="{A900D5BE-FCA5-448E-833B-206BF7C80C52}" srcOrd="0" destOrd="0" presId="urn:microsoft.com/office/officeart/2005/8/layout/hProcess9"/>
    <dgm:cxn modelId="{74D481CA-08AC-49E1-A7F2-924A4501728C}" type="presParOf" srcId="{D2F65297-5A73-4D88-803B-8C7D44F0BEFD}" destId="{BA765192-6154-441D-B3D2-E23336018DC0}" srcOrd="1" destOrd="0" presId="urn:microsoft.com/office/officeart/2005/8/layout/hProcess9"/>
    <dgm:cxn modelId="{C2756105-AAB1-45C1-B604-5045CC86A945}" type="presParOf" srcId="{D2F65297-5A73-4D88-803B-8C7D44F0BEFD}" destId="{88874B5E-21F5-4F37-9954-7E5BD7904EAE}" srcOrd="2" destOrd="0" presId="urn:microsoft.com/office/officeart/2005/8/layout/hProcess9"/>
    <dgm:cxn modelId="{61B79A13-699D-4392-B429-E4A8FDC3D0BB}" type="presParOf" srcId="{D2F65297-5A73-4D88-803B-8C7D44F0BEFD}" destId="{5DEBC0FC-A928-4D86-9FF3-FE49F86F3271}" srcOrd="3" destOrd="0" presId="urn:microsoft.com/office/officeart/2005/8/layout/hProcess9"/>
    <dgm:cxn modelId="{C6F48C5E-18C0-4091-B5BE-9D81873A68BD}" type="presParOf" srcId="{D2F65297-5A73-4D88-803B-8C7D44F0BEFD}" destId="{0E6ECA10-D1CF-4F2F-B5FF-175930FB6D68}" srcOrd="4" destOrd="0" presId="urn:microsoft.com/office/officeart/2005/8/layout/hProcess9"/>
    <dgm:cxn modelId="{FA44B068-4B5E-4AC3-A82B-41548BE238A9}" type="presParOf" srcId="{D2F65297-5A73-4D88-803B-8C7D44F0BEFD}" destId="{FF59A4C7-B0C0-4090-936F-7D3BD2F602D6}" srcOrd="5" destOrd="0" presId="urn:microsoft.com/office/officeart/2005/8/layout/hProcess9"/>
    <dgm:cxn modelId="{62E1A9C1-4ABF-4DB6-979A-CB6EAE077802}" type="presParOf" srcId="{D2F65297-5A73-4D88-803B-8C7D44F0BEFD}" destId="{342A86AC-4DE9-44EE-80FB-01E55685FEFC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C356F3-71AF-415E-82DC-E8DF753BEDED}">
      <dsp:nvSpPr>
        <dsp:cNvPr id="0" name=""/>
        <dsp:cNvSpPr/>
      </dsp:nvSpPr>
      <dsp:spPr>
        <a:xfrm>
          <a:off x="806897" y="0"/>
          <a:ext cx="9144842" cy="402336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00D5BE-FCA5-448E-833B-206BF7C80C52}">
      <dsp:nvSpPr>
        <dsp:cNvPr id="0" name=""/>
        <dsp:cNvSpPr/>
      </dsp:nvSpPr>
      <dsp:spPr>
        <a:xfrm>
          <a:off x="1368" y="1207008"/>
          <a:ext cx="2559548" cy="16093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Free trade </a:t>
          </a:r>
        </a:p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Creation of trade</a:t>
          </a:r>
        </a:p>
      </dsp:txBody>
      <dsp:txXfrm>
        <a:off x="79930" y="1285570"/>
        <a:ext cx="2402424" cy="1452220"/>
      </dsp:txXfrm>
    </dsp:sp>
    <dsp:sp modelId="{88874B5E-21F5-4F37-9954-7E5BD7904EAE}">
      <dsp:nvSpPr>
        <dsp:cNvPr id="0" name=""/>
        <dsp:cNvSpPr/>
      </dsp:nvSpPr>
      <dsp:spPr>
        <a:xfrm>
          <a:off x="2733486" y="1207008"/>
          <a:ext cx="2559548" cy="16093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Economies of scale</a:t>
          </a:r>
        </a:p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Lower prices</a:t>
          </a:r>
        </a:p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Increased demand for goods and services</a:t>
          </a:r>
        </a:p>
      </dsp:txBody>
      <dsp:txXfrm>
        <a:off x="2812048" y="1285570"/>
        <a:ext cx="2402424" cy="1452220"/>
      </dsp:txXfrm>
    </dsp:sp>
    <dsp:sp modelId="{0E6ECA10-D1CF-4F2F-B5FF-175930FB6D68}">
      <dsp:nvSpPr>
        <dsp:cNvPr id="0" name=""/>
        <dsp:cNvSpPr/>
      </dsp:nvSpPr>
      <dsp:spPr>
        <a:xfrm>
          <a:off x="5465603" y="1207008"/>
          <a:ext cx="2559548" cy="16093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Creation of jobs and wealth</a:t>
          </a:r>
        </a:p>
      </dsp:txBody>
      <dsp:txXfrm>
        <a:off x="5544165" y="1285570"/>
        <a:ext cx="2402424" cy="1452220"/>
      </dsp:txXfrm>
    </dsp:sp>
    <dsp:sp modelId="{342A86AC-4DE9-44EE-80FB-01E55685FEFC}">
      <dsp:nvSpPr>
        <dsp:cNvPr id="0" name=""/>
        <dsp:cNvSpPr/>
      </dsp:nvSpPr>
      <dsp:spPr>
        <a:xfrm>
          <a:off x="8197720" y="1207008"/>
          <a:ext cx="2559548" cy="16093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Protection from cheap import from outside the bloc</a:t>
          </a:r>
        </a:p>
      </dsp:txBody>
      <dsp:txXfrm>
        <a:off x="8276282" y="1285570"/>
        <a:ext cx="2402424" cy="14522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0810A-84C9-4BCF-BDB5-9E3F418557A0}" type="datetimeFigureOut">
              <a:rPr lang="en-GB" smtClean="0"/>
              <a:t>28/06/2023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54ECB-7E18-4E98-8C4E-042FB35FDC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311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6/28/2023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6/28/2023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6/28/2023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6/28/2023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6/28/2023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6/28/2023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6/28/2023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6/28/2023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6/28/2023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6/28/2023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6/28/2023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6/28/2023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ec.org/About-Us/About-APEC/Member-Economies" TargetMode="External"/><Relationship Id="rId2" Type="http://schemas.openxmlformats.org/officeDocument/2006/relationships/hyperlink" Target="http://www.naftanow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ews.bbc.co.uk/1/hi/world/americas/5195834.stm" TargetMode="External"/><Relationship Id="rId4" Type="http://schemas.openxmlformats.org/officeDocument/2006/relationships/hyperlink" Target="https://europa.eu/european-union/about-eu/countries_e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bbc.co.uk/1/hi/world/americas/5195834.stm" TargetMode="External"/><Relationship Id="rId2" Type="http://schemas.openxmlformats.org/officeDocument/2006/relationships/hyperlink" Target="https://europa.eu/european-union/about-eu/countries_e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news/business-3608366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International Business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Learning Aim B: P4</a:t>
            </a:r>
          </a:p>
          <a:p>
            <a:r>
              <a:rPr lang="en-GB" dirty="0"/>
              <a:t>International Trading blocs</a:t>
            </a:r>
          </a:p>
        </p:txBody>
      </p:sp>
    </p:spTree>
    <p:extLst>
      <p:ext uri="{BB962C8B-B14F-4D97-AF65-F5344CB8AC3E}">
        <p14:creationId xmlns:p14="http://schemas.microsoft.com/office/powerpoint/2010/main" val="944429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 trading bloc?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97832" y="1737359"/>
            <a:ext cx="10900610" cy="4398745"/>
          </a:xfrm>
        </p:spPr>
        <p:txBody>
          <a:bodyPr>
            <a:normAutofit lnSpcReduction="10000"/>
          </a:bodyPr>
          <a:lstStyle/>
          <a:p>
            <a:pPr algn="ctr"/>
            <a:r>
              <a:rPr lang="en-GB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group of economies that join together to protect themselves from imports from other areas.</a:t>
            </a:r>
          </a:p>
          <a:p>
            <a:r>
              <a:rPr lang="en-GB" dirty="0"/>
              <a:t>Examples: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u="sng" dirty="0"/>
              <a:t>FREE TRADE AREA</a:t>
            </a:r>
            <a:r>
              <a:rPr lang="en-GB" dirty="0"/>
              <a:t> </a:t>
            </a:r>
            <a:r>
              <a:rPr lang="en-GB" dirty="0">
                <a:solidFill>
                  <a:schemeClr val="tx1"/>
                </a:solidFill>
              </a:rPr>
              <a:t>e.g. North American Free Trade Area (</a:t>
            </a:r>
            <a:r>
              <a:rPr lang="en-GB" dirty="0">
                <a:solidFill>
                  <a:schemeClr val="tx1"/>
                </a:solidFill>
                <a:hlinkClick r:id="rId2"/>
              </a:rPr>
              <a:t>NAFTA</a:t>
            </a:r>
            <a:r>
              <a:rPr lang="en-GB" dirty="0">
                <a:solidFill>
                  <a:schemeClr val="tx1"/>
                </a:solidFill>
              </a:rPr>
              <a:t>) and Asia-Pacific Economic Cooperation (</a:t>
            </a:r>
            <a:r>
              <a:rPr lang="en-GB" dirty="0">
                <a:solidFill>
                  <a:schemeClr val="tx1"/>
                </a:solidFill>
                <a:hlinkClick r:id="rId3"/>
              </a:rPr>
              <a:t>APEC</a:t>
            </a:r>
            <a:r>
              <a:rPr lang="en-GB" dirty="0">
                <a:solidFill>
                  <a:schemeClr val="tx1"/>
                </a:solidFill>
              </a:rPr>
              <a:t>)</a:t>
            </a:r>
          </a:p>
          <a:p>
            <a:r>
              <a:rPr lang="en-GB" dirty="0"/>
              <a:t>Free Trade Areas (FTAs) are created when two or more countries in a region agree to reduce or eliminate </a:t>
            </a:r>
            <a:r>
              <a:rPr lang="en-GB" b="1" i="1" dirty="0"/>
              <a:t>barriers to trade </a:t>
            </a:r>
            <a:r>
              <a:rPr lang="en-GB" dirty="0"/>
              <a:t>on all goods coming from other members.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u="sng" dirty="0"/>
              <a:t>CUSTOMS UNION</a:t>
            </a:r>
            <a:r>
              <a:rPr lang="en-GB" dirty="0"/>
              <a:t> e.g. The </a:t>
            </a:r>
            <a:r>
              <a:rPr lang="en-GB" dirty="0">
                <a:hlinkClick r:id="rId4"/>
              </a:rPr>
              <a:t>EU</a:t>
            </a:r>
            <a:r>
              <a:rPr lang="en-GB" dirty="0"/>
              <a:t> and </a:t>
            </a:r>
            <a:r>
              <a:rPr lang="en-GB" dirty="0">
                <a:hlinkClick r:id="rId5"/>
              </a:rPr>
              <a:t>Mercosur</a:t>
            </a:r>
            <a:r>
              <a:rPr lang="en-GB" dirty="0"/>
              <a:t> (South American countries common market)</a:t>
            </a:r>
          </a:p>
          <a:p>
            <a:r>
              <a:rPr lang="en-GB" dirty="0"/>
              <a:t>A customs union involves the removal of tariff barriers between members, plus the acceptance of a </a:t>
            </a:r>
            <a:r>
              <a:rPr lang="en-GB" b="1" i="1" dirty="0"/>
              <a:t>common (unified) external tariff </a:t>
            </a:r>
            <a:r>
              <a:rPr lang="en-GB" dirty="0"/>
              <a:t>against non-members. This means that members may negotiate as a single bloc with 3</a:t>
            </a:r>
            <a:r>
              <a:rPr lang="en-GB" baseline="30000" dirty="0"/>
              <a:t>rd</a:t>
            </a:r>
            <a:r>
              <a:rPr lang="en-GB" dirty="0"/>
              <a:t> parties, such as with other trading blocs, or with the </a:t>
            </a:r>
            <a:r>
              <a:rPr lang="en-GB" b="1" i="1" dirty="0"/>
              <a:t>WTO</a:t>
            </a:r>
            <a:r>
              <a:rPr lang="en-GB" dirty="0"/>
              <a:t> (World Trade Organisation).</a:t>
            </a:r>
          </a:p>
        </p:txBody>
      </p:sp>
    </p:spTree>
    <p:extLst>
      <p:ext uri="{BB962C8B-B14F-4D97-AF65-F5344CB8AC3E}">
        <p14:creationId xmlns:p14="http://schemas.microsoft.com/office/powerpoint/2010/main" val="1391989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 trading bloc?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u="sng" dirty="0"/>
              <a:t>COMMON MARKET (SINGLE MARKET) </a:t>
            </a:r>
            <a:r>
              <a:rPr lang="en-GB" dirty="0"/>
              <a:t>e.g. The European Union (</a:t>
            </a:r>
            <a:r>
              <a:rPr lang="en-GB" dirty="0">
                <a:hlinkClick r:id="rId2"/>
              </a:rPr>
              <a:t>EU</a:t>
            </a:r>
            <a:r>
              <a:rPr lang="en-GB" dirty="0"/>
              <a:t>) and </a:t>
            </a:r>
            <a:r>
              <a:rPr lang="en-GB" dirty="0">
                <a:hlinkClick r:id="rId3"/>
              </a:rPr>
              <a:t>Mercosur</a:t>
            </a:r>
            <a:r>
              <a:rPr lang="en-GB" dirty="0"/>
              <a:t> (South American countries common market) </a:t>
            </a:r>
          </a:p>
          <a:p>
            <a:r>
              <a:rPr lang="en-GB" dirty="0">
                <a:solidFill>
                  <a:srgbClr val="C00000"/>
                </a:solidFill>
              </a:rPr>
              <a:t>NOTE: The EU and Mercosur both serve as examples of customs unions as well as common markets.</a:t>
            </a:r>
            <a:endParaRPr lang="en-GB" u="sng" dirty="0">
              <a:solidFill>
                <a:srgbClr val="C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 ‘common market’ (or single market) is the first significant step towards full economic integration, and occurs when member countries trade freely in all economic resources – not just tangible goods.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This means that all barriers to trade in goods, services, capital, and labour are removed.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In addition, as well as removing tariffs, non-tariff barriers are also reduced and eliminated.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For a common market to be successful there must also be a significant level of harmonisation of economic policies, and common rules regarding monopoly power and other anti-competitive practices. There may also be common policies affecting key industries, such as the Common Agricultural Policy (CAP) and Common Fisheries Policy (CFP) of the European Single Market (ESM). </a:t>
            </a:r>
          </a:p>
          <a:p>
            <a:r>
              <a:rPr lang="en-GB" u="sng" dirty="0"/>
              <a:t>Source: http://economicsonline.co.uk/Global_economics/Trading_blocs.html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95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the difference?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This article </a:t>
            </a:r>
            <a:r>
              <a:rPr lang="en-GB" dirty="0"/>
              <a:t>from the </a:t>
            </a:r>
            <a:r>
              <a:rPr lang="en-GB" dirty="0" err="1"/>
              <a:t>bbc</a:t>
            </a:r>
            <a:r>
              <a:rPr lang="en-GB" dirty="0"/>
              <a:t> explains it well…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733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339632"/>
            <a:ext cx="10058400" cy="1450757"/>
          </a:xfrm>
        </p:spPr>
        <p:txBody>
          <a:bodyPr/>
          <a:lstStyle/>
          <a:p>
            <a:r>
              <a:rPr lang="en-GB" dirty="0"/>
              <a:t>Key benefits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1560725"/>
              </p:ext>
            </p:extLst>
          </p:nvPr>
        </p:nvGraphicFramePr>
        <p:xfrm>
          <a:off x="747161" y="1893860"/>
          <a:ext cx="10758638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82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World Trade Organisation (WTO)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800" dirty="0"/>
              <a:t>The WTO attempts to promote free and fair trade – an increasingly difficult task.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800" dirty="0"/>
              <a:t>The WTO was established in 1995 when it replaced the General Agreement on Tariffs and Trade (GATT).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800" dirty="0"/>
              <a:t>It has its headquarters in Geneva, Switzerland and, by 2012, had 153 member countries, including China, which was the last major nation to join.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4489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purpose of WTO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3200" dirty="0"/>
              <a:t>The purpose of the WTO is to promote free and fair trade through multilateral talks and negotiations and to arbitrate between countries that are in dispute.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3200" dirty="0"/>
              <a:t>The WTO itself claims that, unlike GATT that preceded it, its rules of trade have been worked out by the direct involvement of all countries, and not just a few powerful ones.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3200" dirty="0"/>
              <a:t>It is a matter of debate whether the WTO favours the powerful minority. Because of this, the WTO is a controversial organisation that has been criticised over its ethical record.</a:t>
            </a:r>
          </a:p>
        </p:txBody>
      </p:sp>
    </p:spTree>
    <p:extLst>
      <p:ext uri="{BB962C8B-B14F-4D97-AF65-F5344CB8AC3E}">
        <p14:creationId xmlns:p14="http://schemas.microsoft.com/office/powerpoint/2010/main" val="143924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6253" y="1737360"/>
            <a:ext cx="10058400" cy="402336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You have to research and explain the </a:t>
            </a:r>
            <a:r>
              <a:rPr lang="en-GB" u="sng" dirty="0"/>
              <a:t>role</a:t>
            </a:r>
            <a:r>
              <a:rPr lang="en-GB" dirty="0"/>
              <a:t> of trading blocs – i.e. what they were set up to achieve. Do not cover the drawbacks / limitations of trading blocs in your write-up.</a:t>
            </a:r>
          </a:p>
          <a:p>
            <a:r>
              <a:rPr lang="en-GB" dirty="0"/>
              <a:t>Focus your research on: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solidFill>
                  <a:srgbClr val="C00000"/>
                </a:solidFill>
              </a:rPr>
              <a:t>1) </a:t>
            </a:r>
            <a:r>
              <a:rPr lang="en-GB" dirty="0"/>
              <a:t>Free-Trade Areas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solidFill>
                  <a:srgbClr val="C00000"/>
                </a:solidFill>
              </a:rPr>
              <a:t>2) </a:t>
            </a:r>
            <a:r>
              <a:rPr lang="en-GB" dirty="0"/>
              <a:t>Customs Unions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solidFill>
                  <a:srgbClr val="C00000"/>
                </a:solidFill>
              </a:rPr>
              <a:t>3) </a:t>
            </a:r>
            <a:r>
              <a:rPr lang="en-GB" dirty="0"/>
              <a:t>Common/Single Markets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solidFill>
                  <a:srgbClr val="C00000"/>
                </a:solidFill>
              </a:rPr>
              <a:t>4)</a:t>
            </a:r>
            <a:r>
              <a:rPr lang="en-GB" dirty="0"/>
              <a:t> World Trade Organisation (WTO)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Write a detailed paragraph for each of the above bullet points, explaining their role.</a:t>
            </a:r>
          </a:p>
          <a:p>
            <a:pPr marL="0" indent="0">
              <a:buNone/>
            </a:pPr>
            <a:r>
              <a:rPr lang="en-GB" dirty="0"/>
              <a:t>This will form the second part of section 2 of your report.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636925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32b4832-fe63-48a7-8b93-807f3b6e9f20" xsi:nil="true"/>
    <TaxCatchAll xmlns="5064729a-6e59-49a6-8c0d-c64baa7a262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73A93E8F4DE75F47A7610BA2082C5FAF" ma:contentTypeVersion="5" ma:contentTypeDescription="Create a new PowerPoint document" ma:contentTypeScope="" ma:versionID="5712bc9fe64d84d9a7f9a1c0512253f9">
  <xsd:schema xmlns:xsd="http://www.w3.org/2001/XMLSchema" xmlns:xs="http://www.w3.org/2001/XMLSchema" xmlns:p="http://schemas.microsoft.com/office/2006/metadata/properties" xmlns:ns2="5064729a-6e59-49a6-8c0d-c64baa7a262e" xmlns:ns3="332b4832-fe63-48a7-8b93-807f3b6e9f20" targetNamespace="http://schemas.microsoft.com/office/2006/metadata/properties" ma:root="true" ma:fieldsID="b0b8507a8360459c4be84c7a259aff49" ns2:_="" ns3:_="">
    <xsd:import namespace="5064729a-6e59-49a6-8c0d-c64baa7a262e"/>
    <xsd:import namespace="332b4832-fe63-48a7-8b93-807f3b6e9f20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4729a-6e59-49a6-8c0d-c64baa7a262e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0e1143d9-25ad-4d5f-a7da-f44e5b2c074b}" ma:internalName="TaxCatchAll" ma:showField="CatchAllData" ma:web="5064729a-6e59-49a6-8c0d-c64baa7a26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2b4832-fe63-48a7-8b93-807f3b6e9f20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displayName="Image Tags_0" ma:hidden="true" ma:internalName="lcf76f155ced4ddcb4097134ff3c332f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2E1A2E6-528A-44AD-8EC2-7BEB486F2FF6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5064729a-6e59-49a6-8c0d-c64baa7a262e"/>
    <ds:schemaRef ds:uri="332b4832-fe63-48a7-8b93-807f3b6e9f20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2CE3403-4E05-4AFF-B407-CE026DAC9C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022BDF-808D-409B-A7C2-FBF30442BE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64729a-6e59-49a6-8c0d-c64baa7a262e"/>
    <ds:schemaRef ds:uri="332b4832-fe63-48a7-8b93-807f3b6e9f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252</TotalTime>
  <Words>678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Retrospect</vt:lpstr>
      <vt:lpstr>International Business</vt:lpstr>
      <vt:lpstr>What is a trading bloc?</vt:lpstr>
      <vt:lpstr>What is a trading bloc?</vt:lpstr>
      <vt:lpstr>What is the difference?</vt:lpstr>
      <vt:lpstr>Key benefits</vt:lpstr>
      <vt:lpstr>World Trade Organisation (WTO)</vt:lpstr>
      <vt:lpstr>The purpose of WTO</vt:lpstr>
      <vt:lpstr>Task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Business</dc:title>
  <dc:creator>Anne E Lomas</dc:creator>
  <cp:lastModifiedBy>Anne E Lomas</cp:lastModifiedBy>
  <cp:revision>32</cp:revision>
  <dcterms:created xsi:type="dcterms:W3CDTF">2017-06-29T14:01:53Z</dcterms:created>
  <dcterms:modified xsi:type="dcterms:W3CDTF">2023-06-28T14:28:35Z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0x010100EA90949D6391244A906844C304818D4E0073A93E8F4DE75F47A7610BA2082C5FAF</vt:lpwstr>
  </property>
  <property fmtid="{D5CDD505-2E9C-101B-9397-08002B2CF9AE}" pid="3" name="Order">
    <vt:r8>1596000</vt:r8>
  </property>
  <property fmtid="{D5CDD505-2E9C-101B-9397-08002B2CF9AE}" pid="4" name="MediaServiceImageTags">
    <vt:lpwstr/>
  </property>
</Properties>
</file>