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E Lomas" userId="9fc1332d-c77d-4275-9928-6384c0ed19f0" providerId="ADAL" clId="{929CE7E7-08F9-4BC1-BA18-5A4B9FA51D00}"/>
    <pc:docChg chg="custSel addSld modSld">
      <pc:chgData name="Anne E Lomas" userId="9fc1332d-c77d-4275-9928-6384c0ed19f0" providerId="ADAL" clId="{929CE7E7-08F9-4BC1-BA18-5A4B9FA51D00}" dt="2023-06-29T11:35:25.892" v="337" actId="115"/>
      <pc:docMkLst>
        <pc:docMk/>
      </pc:docMkLst>
      <pc:sldChg chg="modSp mod">
        <pc:chgData name="Anne E Lomas" userId="9fc1332d-c77d-4275-9928-6384c0ed19f0" providerId="ADAL" clId="{929CE7E7-08F9-4BC1-BA18-5A4B9FA51D00}" dt="2023-06-29T11:32:20.845" v="302" actId="6549"/>
        <pc:sldMkLst>
          <pc:docMk/>
          <pc:sldMk cId="1094258625" sldId="257"/>
        </pc:sldMkLst>
        <pc:spChg chg="mod">
          <ac:chgData name="Anne E Lomas" userId="9fc1332d-c77d-4275-9928-6384c0ed19f0" providerId="ADAL" clId="{929CE7E7-08F9-4BC1-BA18-5A4B9FA51D00}" dt="2023-06-29T11:32:20.845" v="302" actId="6549"/>
          <ac:spMkLst>
            <pc:docMk/>
            <pc:sldMk cId="1094258625" sldId="257"/>
            <ac:spMk id="3" creationId="{00000000-0000-0000-0000-000000000000}"/>
          </ac:spMkLst>
        </pc:spChg>
      </pc:sldChg>
      <pc:sldChg chg="modSp mod">
        <pc:chgData name="Anne E Lomas" userId="9fc1332d-c77d-4275-9928-6384c0ed19f0" providerId="ADAL" clId="{929CE7E7-08F9-4BC1-BA18-5A4B9FA51D00}" dt="2023-06-29T11:35:25.892" v="337" actId="115"/>
        <pc:sldMkLst>
          <pc:docMk/>
          <pc:sldMk cId="1828684218" sldId="258"/>
        </pc:sldMkLst>
        <pc:spChg chg="mod">
          <ac:chgData name="Anne E Lomas" userId="9fc1332d-c77d-4275-9928-6384c0ed19f0" providerId="ADAL" clId="{929CE7E7-08F9-4BC1-BA18-5A4B9FA51D00}" dt="2023-06-29T11:35:25.892" v="337" actId="115"/>
          <ac:spMkLst>
            <pc:docMk/>
            <pc:sldMk cId="1828684218" sldId="258"/>
            <ac:spMk id="3" creationId="{00000000-0000-0000-0000-000000000000}"/>
          </ac:spMkLst>
        </pc:spChg>
      </pc:sldChg>
      <pc:sldChg chg="addSp delSp modSp new mod">
        <pc:chgData name="Anne E Lomas" userId="9fc1332d-c77d-4275-9928-6384c0ed19f0" providerId="ADAL" clId="{929CE7E7-08F9-4BC1-BA18-5A4B9FA51D00}" dt="2023-06-29T11:33:39.586" v="325" actId="20577"/>
        <pc:sldMkLst>
          <pc:docMk/>
          <pc:sldMk cId="3808388659" sldId="259"/>
        </pc:sldMkLst>
        <pc:spChg chg="mod">
          <ac:chgData name="Anne E Lomas" userId="9fc1332d-c77d-4275-9928-6384c0ed19f0" providerId="ADAL" clId="{929CE7E7-08F9-4BC1-BA18-5A4B9FA51D00}" dt="2023-06-29T11:33:39.586" v="325" actId="20577"/>
          <ac:spMkLst>
            <pc:docMk/>
            <pc:sldMk cId="3808388659" sldId="259"/>
            <ac:spMk id="2" creationId="{EF58B403-1FD5-A0A5-3439-95846D4E086D}"/>
          </ac:spMkLst>
        </pc:spChg>
        <pc:spChg chg="mod">
          <ac:chgData name="Anne E Lomas" userId="9fc1332d-c77d-4275-9928-6384c0ed19f0" providerId="ADAL" clId="{929CE7E7-08F9-4BC1-BA18-5A4B9FA51D00}" dt="2023-06-29T11:33:34.155" v="310" actId="27636"/>
          <ac:spMkLst>
            <pc:docMk/>
            <pc:sldMk cId="3808388659" sldId="259"/>
            <ac:spMk id="3" creationId="{B2F3FEAC-540A-C072-DBF6-FFA5DD15886D}"/>
          </ac:spMkLst>
        </pc:spChg>
        <pc:spChg chg="add del mod">
          <ac:chgData name="Anne E Lomas" userId="9fc1332d-c77d-4275-9928-6384c0ed19f0" providerId="ADAL" clId="{929CE7E7-08F9-4BC1-BA18-5A4B9FA51D00}" dt="2023-06-29T11:33:31.814" v="308" actId="478"/>
          <ac:spMkLst>
            <pc:docMk/>
            <pc:sldMk cId="3808388659" sldId="259"/>
            <ac:spMk id="5" creationId="{12024BF2-BE3A-4BEA-F51B-F57CB66D9D5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0810A-84C9-4BCF-BDB5-9E3F418557A0}" type="datetimeFigureOut">
              <a:rPr lang="en-GB" smtClean="0"/>
              <a:t>29/06/2023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54ECB-7E18-4E98-8C4E-042FB35FDC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311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satoday.com/story/travel/destinations/2013/08/10/top-15-craft-beer-breweries-in-usa/2637493/" TargetMode="External"/><Relationship Id="rId3" Type="http://schemas.openxmlformats.org/officeDocument/2006/relationships/hyperlink" Target="http://www.mckinsey.com/business-functions/marketing-and-sales/our-insights/a-perfect-storm-brewing-in-the-global-beer-business" TargetMode="External"/><Relationship Id="rId7" Type="http://schemas.openxmlformats.org/officeDocument/2006/relationships/hyperlink" Target="https://www.brewersassociation.org/statistics/number-of-breweries/" TargetMode="External"/><Relationship Id="rId2" Type="http://schemas.openxmlformats.org/officeDocument/2006/relationships/hyperlink" Target="https://www.theguardian.com/small-business-network/2014/oct/21/british-craft-beer-breweries-expor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nythingresearch.com/industry/Beer-Manufacturing-Breweries.htm" TargetMode="External"/><Relationship Id="rId5" Type="http://schemas.openxmlformats.org/officeDocument/2006/relationships/hyperlink" Target="https://www.craftbrewingbusiness.com/business-marketing/craft-brewing-data-trends-microbreweries-way-up-and-more/" TargetMode="External"/><Relationship Id="rId4" Type="http://schemas.openxmlformats.org/officeDocument/2006/relationships/hyperlink" Target="http://www.brewberlin.com/post/96975806593/craft-beer-imports-germany" TargetMode="External"/><Relationship Id="rId9" Type="http://schemas.openxmlformats.org/officeDocument/2006/relationships/hyperlink" Target="https://www.craftbeer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International Business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Learning Aim C: M3 and D2</a:t>
            </a:r>
          </a:p>
          <a:p>
            <a:r>
              <a:rPr lang="en-GB" dirty="0"/>
              <a:t>Situational analysis of 2 countries</a:t>
            </a:r>
          </a:p>
        </p:txBody>
      </p:sp>
    </p:spTree>
    <p:extLst>
      <p:ext uri="{BB962C8B-B14F-4D97-AF65-F5344CB8AC3E}">
        <p14:creationId xmlns:p14="http://schemas.microsoft.com/office/powerpoint/2010/main" val="944429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Craft Brewing Co.’s overseas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u="sng" dirty="0"/>
              <a:t>M3</a:t>
            </a:r>
          </a:p>
          <a:p>
            <a:r>
              <a:rPr lang="en-GB" dirty="0"/>
              <a:t>You are to carry out PESTLE analyses of 2 countries The Crafty Brewing Company are considering trading in.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Pick your two countries from: GERMANY, USA, AUSTRALIA or SOUTH AFRICA.</a:t>
            </a:r>
            <a:br>
              <a:rPr lang="en-GB" dirty="0"/>
            </a:br>
            <a:r>
              <a:rPr lang="en-GB" dirty="0"/>
              <a:t>	You are required to do a lot of research into the potential of these two countries and 	write up the two PESTLE analyses fully and add them to your journal article.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Ensure you cover 2 separate factors under each of the PESTLE headings, for each of the two countries.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Explain the IMPACT each factor would have on TCBC operating in that country.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258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u="sng" dirty="0"/>
              <a:t>D2</a:t>
            </a:r>
          </a:p>
          <a:p>
            <a:r>
              <a:rPr lang="en-GB" dirty="0"/>
              <a:t>Conclude this part your journal article with a fully justified recommendation of which country to trade with. </a:t>
            </a:r>
          </a:p>
          <a:p>
            <a:r>
              <a:rPr lang="en-GB" dirty="0"/>
              <a:t>Please note that for Distinction to be awarded, there must be </a:t>
            </a:r>
            <a:r>
              <a:rPr lang="en-GB" u="sng" dirty="0"/>
              <a:t>evidence</a:t>
            </a:r>
            <a:r>
              <a:rPr lang="en-GB" dirty="0"/>
              <a:t> of extensive research.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868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8B403-1FD5-A0A5-3439-95846D4E0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websites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3FEAC-540A-C072-DBF6-FFA5DD158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u="sng" dirty="0">
                <a:hlinkClick r:id="rId2"/>
              </a:rPr>
              <a:t>https://www.theguardian.com/small-business-network/2014/oct/21/british-craft-beer-breweries-export</a:t>
            </a:r>
            <a:r>
              <a:rPr lang="en-GB" dirty="0"/>
              <a:t> </a:t>
            </a:r>
            <a:endParaRPr lang="en-GB" b="1" dirty="0"/>
          </a:p>
          <a:p>
            <a:r>
              <a:rPr lang="en-GB" u="sng" dirty="0">
                <a:hlinkClick r:id="rId3"/>
              </a:rPr>
              <a:t>http://www.mckinsey.com/business-functions/marketing-and-sales/our-insights/a-perfect-storm-brewing-in-the-global-beer-business</a:t>
            </a:r>
            <a:endParaRPr lang="en-GB" u="sng" dirty="0"/>
          </a:p>
          <a:p>
            <a:r>
              <a:rPr lang="en-GB" u="sng" dirty="0">
                <a:hlinkClick r:id="rId4"/>
              </a:rPr>
              <a:t>http://www.brewberlin.com/post/96975806593/craft-beer-imports-germany</a:t>
            </a:r>
            <a:endParaRPr lang="en-GB" u="sng" dirty="0"/>
          </a:p>
          <a:p>
            <a:r>
              <a:rPr lang="en-GB" u="sng" dirty="0">
                <a:hlinkClick r:id="rId5"/>
              </a:rPr>
              <a:t>https://www.craftbrewingbusiness.com/business-marketing/craft-brewing-data-trends-microbreweries-way-up-and-more/</a:t>
            </a:r>
            <a:endParaRPr lang="en-GB" u="sng" dirty="0"/>
          </a:p>
          <a:p>
            <a:r>
              <a:rPr lang="en-GB" u="sng" dirty="0">
                <a:hlinkClick r:id="rId6"/>
              </a:rPr>
              <a:t>http://www.anythingresearch.com/industry/Beer-Manufacturing-Breweries.htm</a:t>
            </a:r>
            <a:endParaRPr lang="en-GB" u="sng" dirty="0"/>
          </a:p>
          <a:p>
            <a:r>
              <a:rPr lang="en-GB" u="sng" dirty="0">
                <a:hlinkClick r:id="rId7"/>
              </a:rPr>
              <a:t>https://www.brewersassociation.org/statistics/number-of-breweries/</a:t>
            </a:r>
            <a:endParaRPr lang="en-GB" u="sng" dirty="0"/>
          </a:p>
          <a:p>
            <a:r>
              <a:rPr lang="en-GB" u="sng" dirty="0">
                <a:hlinkClick r:id="rId8"/>
              </a:rPr>
              <a:t>https://www.usatoday.com/story/travel/destinations/2013/08/10/top-15-craft-beer-breweries-in-usa/2637493/</a:t>
            </a:r>
            <a:endParaRPr lang="en-GB" u="sng" dirty="0"/>
          </a:p>
          <a:p>
            <a:r>
              <a:rPr lang="en-GB" dirty="0">
                <a:hlinkClick r:id="rId9"/>
              </a:rPr>
              <a:t>https://www.craftbeer.com/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38865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73A93E8F4DE75F47A7610BA2082C5FAF" ma:contentTypeVersion="5" ma:contentTypeDescription="Create a new PowerPoint document" ma:contentTypeScope="" ma:versionID="5712bc9fe64d84d9a7f9a1c0512253f9">
  <xsd:schema xmlns:xsd="http://www.w3.org/2001/XMLSchema" xmlns:xs="http://www.w3.org/2001/XMLSchema" xmlns:p="http://schemas.microsoft.com/office/2006/metadata/properties" xmlns:ns2="5064729a-6e59-49a6-8c0d-c64baa7a262e" xmlns:ns3="332b4832-fe63-48a7-8b93-807f3b6e9f20" targetNamespace="http://schemas.microsoft.com/office/2006/metadata/properties" ma:root="true" ma:fieldsID="b0b8507a8360459c4be84c7a259aff49" ns2:_="" ns3:_="">
    <xsd:import namespace="5064729a-6e59-49a6-8c0d-c64baa7a262e"/>
    <xsd:import namespace="332b4832-fe63-48a7-8b93-807f3b6e9f20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displayName="Image Tags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b4832-fe63-48a7-8b93-807f3b6e9f20" xsi:nil="true"/>
    <TaxCatchAll xmlns="5064729a-6e59-49a6-8c0d-c64baa7a262e" xsi:nil="true"/>
  </documentManagement>
</p:properties>
</file>

<file path=customXml/itemProps1.xml><?xml version="1.0" encoding="utf-8"?>
<ds:datastoreItem xmlns:ds="http://schemas.openxmlformats.org/officeDocument/2006/customXml" ds:itemID="{224CF336-08B4-4614-AE05-5286CDE923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4729a-6e59-49a6-8c0d-c64baa7a262e"/>
    <ds:schemaRef ds:uri="332b4832-fe63-48a7-8b93-807f3b6e9f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CE3403-4E05-4AFF-B407-CE026DAC9C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E1A2E6-528A-44AD-8EC2-7BEB486F2FF6}">
  <ds:schemaRefs>
    <ds:schemaRef ds:uri="5064729a-6e59-49a6-8c0d-c64baa7a262e"/>
    <ds:schemaRef ds:uri="http://www.w3.org/XML/1998/namespace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332b4832-fe63-48a7-8b93-807f3b6e9f20"/>
    <ds:schemaRef ds:uri="http://schemas.microsoft.com/office/2006/documentManagement/types"/>
    <ds:schemaRef ds:uri="http://purl.org/dc/elements/1.1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408</TotalTime>
  <Words>276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International Business</vt:lpstr>
      <vt:lpstr>The Craft Brewing Co.’s overseas expansion</vt:lpstr>
      <vt:lpstr>Recommendation</vt:lpstr>
      <vt:lpstr>Useful websites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Business</dc:title>
  <dc:creator>Anne E Lomas</dc:creator>
  <cp:lastModifiedBy>Anne E Lomas</cp:lastModifiedBy>
  <cp:revision>56</cp:revision>
  <dcterms:created xsi:type="dcterms:W3CDTF">2017-06-29T14:01:53Z</dcterms:created>
  <dcterms:modified xsi:type="dcterms:W3CDTF">2023-06-29T11:35:29Z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0x010100EA90949D6391244A906844C304818D4E0073A93E8F4DE75F47A7610BA2082C5FAF</vt:lpwstr>
  </property>
  <property fmtid="{D5CDD505-2E9C-101B-9397-08002B2CF9AE}" pid="3" name="Order">
    <vt:r8>1600000</vt:r8>
  </property>
  <property fmtid="{D5CDD505-2E9C-101B-9397-08002B2CF9AE}" pid="4" name="MediaServiceImageTags">
    <vt:lpwstr/>
  </property>
</Properties>
</file>