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0"/>
  </p:notesMasterIdLst>
  <p:sldIdLst>
    <p:sldId id="256" r:id="rId5"/>
    <p:sldId id="257" r:id="rId6"/>
    <p:sldId id="258" r:id="rId7"/>
    <p:sldId id="259"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E Lomas" userId="9fc1332d-c77d-4275-9928-6384c0ed19f0" providerId="ADAL" clId="{6C0192BB-7F8A-4649-85F6-2EBBEE72536C}"/>
    <pc:docChg chg="custSel modSld">
      <pc:chgData name="Anne E Lomas" userId="9fc1332d-c77d-4275-9928-6384c0ed19f0" providerId="ADAL" clId="{6C0192BB-7F8A-4649-85F6-2EBBEE72536C}" dt="2023-06-29T11:24:15.266" v="425" actId="27636"/>
      <pc:docMkLst>
        <pc:docMk/>
      </pc:docMkLst>
      <pc:sldChg chg="modSp mod">
        <pc:chgData name="Anne E Lomas" userId="9fc1332d-c77d-4275-9928-6384c0ed19f0" providerId="ADAL" clId="{6C0192BB-7F8A-4649-85F6-2EBBEE72536C}" dt="2023-06-29T11:24:15.266" v="425" actId="27636"/>
        <pc:sldMkLst>
          <pc:docMk/>
          <pc:sldMk cId="3291561518" sldId="260"/>
        </pc:sldMkLst>
        <pc:spChg chg="mod">
          <ac:chgData name="Anne E Lomas" userId="9fc1332d-c77d-4275-9928-6384c0ed19f0" providerId="ADAL" clId="{6C0192BB-7F8A-4649-85F6-2EBBEE72536C}" dt="2023-06-29T11:24:15.266" v="425" actId="27636"/>
          <ac:spMkLst>
            <pc:docMk/>
            <pc:sldMk cId="3291561518" sldId="26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29/06/2023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6/29/2023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6/29/2023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6/29/2023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6/29/2023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6/29/2023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money.howstuffworks.com/personal-finance/online-banking/electronic-payment1.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International Business</a:t>
            </a:r>
          </a:p>
        </p:txBody>
      </p:sp>
      <p:sp>
        <p:nvSpPr>
          <p:cNvPr id="3" name="Subtitle 2"/>
          <p:cNvSpPr>
            <a:spLocks noGrp="1"/>
          </p:cNvSpPr>
          <p:nvPr>
            <p:ph type="subTitle" idx="1"/>
          </p:nvPr>
        </p:nvSpPr>
        <p:spPr/>
        <p:txBody>
          <a:bodyPr>
            <a:normAutofit/>
          </a:bodyPr>
          <a:lstStyle/>
          <a:p>
            <a:r>
              <a:rPr lang="en-GB" dirty="0"/>
              <a:t>Learning Aim C: P6</a:t>
            </a:r>
          </a:p>
          <a:p>
            <a:r>
              <a:rPr lang="en-GB" dirty="0"/>
              <a:t>International business support systems</a:t>
            </a:r>
          </a:p>
        </p:txBody>
      </p:sp>
    </p:spTree>
    <p:extLst>
      <p:ext uri="{BB962C8B-B14F-4D97-AF65-F5344CB8AC3E}">
        <p14:creationId xmlns:p14="http://schemas.microsoft.com/office/powerpoint/2010/main" val="9444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Influence of Internet</a:t>
            </a:r>
          </a:p>
        </p:txBody>
      </p:sp>
      <p:sp>
        <p:nvSpPr>
          <p:cNvPr id="3" name="Content Placeholder 2"/>
          <p:cNvSpPr>
            <a:spLocks noGrp="1"/>
          </p:cNvSpPr>
          <p:nvPr>
            <p:ph idx="1"/>
          </p:nvPr>
        </p:nvSpPr>
        <p:spPr/>
        <p:txBody>
          <a:bodyPr/>
          <a:lstStyle/>
          <a:p>
            <a:pPr lvl="1"/>
            <a:r>
              <a:rPr lang="en-GB" sz="4000" dirty="0"/>
              <a:t>Speed</a:t>
            </a:r>
          </a:p>
          <a:p>
            <a:pPr lvl="1"/>
            <a:r>
              <a:rPr lang="en-GB" sz="4000" dirty="0"/>
              <a:t>Ease of communication</a:t>
            </a:r>
          </a:p>
          <a:p>
            <a:pPr lvl="1"/>
            <a:r>
              <a:rPr lang="en-GB" sz="4000" dirty="0"/>
              <a:t>Changes to business processes</a:t>
            </a:r>
            <a:br>
              <a:rPr lang="en-GB" sz="4000" dirty="0"/>
            </a:br>
            <a:endParaRPr lang="en-GB" sz="4000" dirty="0"/>
          </a:p>
          <a:p>
            <a:pPr lvl="1"/>
            <a:endParaRPr lang="en-GB" dirty="0"/>
          </a:p>
          <a:p>
            <a:endParaRPr lang="en-GB" dirty="0"/>
          </a:p>
        </p:txBody>
      </p:sp>
    </p:spTree>
    <p:extLst>
      <p:ext uri="{BB962C8B-B14F-4D97-AF65-F5344CB8AC3E}">
        <p14:creationId xmlns:p14="http://schemas.microsoft.com/office/powerpoint/2010/main" val="415998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International Payment Methods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b="1" dirty="0"/>
              <a:t>Cash in advance</a:t>
            </a:r>
            <a:br>
              <a:rPr lang="en-GB" dirty="0"/>
            </a:br>
            <a:r>
              <a:rPr lang="en-GB" dirty="0"/>
              <a:t>The importer pays the exporter in advance, so that if there is a problem with the order, the exporter has their money already. Otherwise they’d be sending off their goods with no payment and little recourse to recover it.</a:t>
            </a:r>
          </a:p>
          <a:p>
            <a:pPr>
              <a:buFont typeface="Arial" panose="020B0604020202020204" pitchFamily="34" charset="0"/>
              <a:buChar char="•"/>
            </a:pPr>
            <a:r>
              <a:rPr lang="en-GB" b="1" dirty="0"/>
              <a:t>Letters of credit</a:t>
            </a:r>
            <a:br>
              <a:rPr lang="en-GB" dirty="0"/>
            </a:br>
            <a:r>
              <a:rPr lang="en-GB" dirty="0"/>
              <a:t>See learning aim A P2</a:t>
            </a:r>
          </a:p>
          <a:p>
            <a:pPr>
              <a:buFont typeface="Arial" panose="020B0604020202020204" pitchFamily="34" charset="0"/>
              <a:buChar char="•"/>
            </a:pPr>
            <a:r>
              <a:rPr lang="en-GB" b="1" dirty="0"/>
              <a:t>Open account</a:t>
            </a:r>
            <a:br>
              <a:rPr lang="en-GB" dirty="0"/>
            </a:br>
            <a:r>
              <a:rPr lang="en-GB" dirty="0"/>
              <a:t>This is a method of settling payment for trade transactions. The supplier ships required goods to the buyer who, after receiving and checking the related shipping documents, credits the supplier's account in their books with the invoice amount.</a:t>
            </a:r>
            <a:br>
              <a:rPr lang="en-GB" dirty="0"/>
            </a:br>
            <a:r>
              <a:rPr lang="en-GB" dirty="0"/>
              <a:t>The account is then settled periodically, say monthly, by the buyer sending a bank draft, or arranging through their bank an airmail or telegraphic remittance in favour of the exporter. </a:t>
            </a:r>
            <a:r>
              <a:rPr lang="en-GB" sz="1400" dirty="0"/>
              <a:t>(source: Investopedia.com)</a:t>
            </a:r>
          </a:p>
          <a:p>
            <a:pPr marL="0" indent="0">
              <a:buNone/>
            </a:pPr>
            <a:endParaRPr lang="en-GB" dirty="0"/>
          </a:p>
        </p:txBody>
      </p:sp>
    </p:spTree>
    <p:extLst>
      <p:ext uri="{BB962C8B-B14F-4D97-AF65-F5344CB8AC3E}">
        <p14:creationId xmlns:p14="http://schemas.microsoft.com/office/powerpoint/2010/main" val="385678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International Payment Methods continued</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b="1" dirty="0"/>
              <a:t>Consignment</a:t>
            </a:r>
            <a:br>
              <a:rPr lang="en-GB" dirty="0"/>
            </a:br>
            <a:r>
              <a:rPr lang="en-GB" dirty="0"/>
              <a:t>This is an arrangement in which goods are left in the possession of another party to sell. Typically, the consignor receives a percentage of the revenue from the sale (sometimes a very large percentage). Consignment deals are made on a variety of products, such as artwork, clothing and accessories, and books. </a:t>
            </a:r>
            <a:r>
              <a:rPr lang="en-GB" sz="1400" dirty="0"/>
              <a:t>(source: Investopedia.com)</a:t>
            </a:r>
          </a:p>
          <a:p>
            <a:pPr>
              <a:buFont typeface="Arial" panose="020B0604020202020204" pitchFamily="34" charset="0"/>
              <a:buChar char="•"/>
            </a:pPr>
            <a:r>
              <a:rPr lang="en-GB" b="1" dirty="0"/>
              <a:t>International credit cards</a:t>
            </a:r>
            <a:br>
              <a:rPr lang="en-GB" dirty="0"/>
            </a:br>
            <a:r>
              <a:rPr lang="en-GB" dirty="0"/>
              <a:t>Credit cards that can be used overseas</a:t>
            </a:r>
          </a:p>
          <a:p>
            <a:pPr>
              <a:buFont typeface="Arial" panose="020B0604020202020204" pitchFamily="34" charset="0"/>
              <a:buChar char="•"/>
            </a:pPr>
            <a:r>
              <a:rPr lang="en-GB" b="1" dirty="0"/>
              <a:t>International bank transfers</a:t>
            </a:r>
            <a:br>
              <a:rPr lang="en-GB" dirty="0"/>
            </a:br>
            <a:r>
              <a:rPr lang="en-GB" dirty="0"/>
              <a:t>Allows payment to be securely transferred between the importer and exporter’s bank accounts</a:t>
            </a:r>
          </a:p>
          <a:p>
            <a:pPr>
              <a:buFont typeface="Arial" panose="020B0604020202020204" pitchFamily="34" charset="0"/>
              <a:buChar char="•"/>
            </a:pPr>
            <a:r>
              <a:rPr lang="en-GB" b="1" dirty="0"/>
              <a:t>Commercial payment systems</a:t>
            </a:r>
            <a:br>
              <a:rPr lang="en-GB" dirty="0"/>
            </a:br>
            <a:r>
              <a:rPr lang="en-GB" dirty="0"/>
              <a:t>e.g. </a:t>
            </a:r>
            <a:r>
              <a:rPr lang="en-GB" dirty="0" err="1"/>
              <a:t>Paypal</a:t>
            </a:r>
            <a:r>
              <a:rPr lang="en-GB" dirty="0"/>
              <a:t>. There are many commercial payment systems that allow payment to be made online. Click </a:t>
            </a:r>
            <a:r>
              <a:rPr lang="en-GB" dirty="0">
                <a:hlinkClick r:id="rId2"/>
              </a:rPr>
              <a:t>here </a:t>
            </a:r>
            <a:r>
              <a:rPr lang="en-GB" dirty="0"/>
              <a:t>to link to a useful website that explains how this works.</a:t>
            </a:r>
          </a:p>
          <a:p>
            <a:endParaRPr lang="en-GB" dirty="0"/>
          </a:p>
        </p:txBody>
      </p:sp>
    </p:spTree>
    <p:extLst>
      <p:ext uri="{BB962C8B-B14F-4D97-AF65-F5344CB8AC3E}">
        <p14:creationId xmlns:p14="http://schemas.microsoft.com/office/powerpoint/2010/main" val="241913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Task</a:t>
            </a:r>
          </a:p>
        </p:txBody>
      </p:sp>
      <p:sp>
        <p:nvSpPr>
          <p:cNvPr id="3" name="Content Placeholder 2"/>
          <p:cNvSpPr>
            <a:spLocks noGrp="1"/>
          </p:cNvSpPr>
          <p:nvPr>
            <p:ph idx="1"/>
          </p:nvPr>
        </p:nvSpPr>
        <p:spPr/>
        <p:txBody>
          <a:bodyPr>
            <a:normAutofit/>
          </a:bodyPr>
          <a:lstStyle/>
          <a:p>
            <a:r>
              <a:rPr lang="en-GB" dirty="0"/>
              <a:t>Continue your journal article by doing the following:</a:t>
            </a:r>
          </a:p>
          <a:p>
            <a:endParaRPr lang="en-GB" dirty="0"/>
          </a:p>
          <a:p>
            <a:pPr marL="457200" indent="-457200">
              <a:buFont typeface="+mj-lt"/>
              <a:buAutoNum type="arabicPeriod"/>
            </a:pPr>
            <a:r>
              <a:rPr lang="en-GB" dirty="0"/>
              <a:t>Write out the 3 influences of the internet as subheadings (see slide 2).</a:t>
            </a:r>
          </a:p>
          <a:p>
            <a:pPr marL="457200" indent="-457200">
              <a:buFont typeface="+mj-lt"/>
              <a:buAutoNum type="arabicPeriod"/>
            </a:pPr>
            <a:r>
              <a:rPr lang="en-GB" dirty="0"/>
              <a:t>Explain how each of these enable The Crafty Brewing Company (TCBC) to trade internationally.</a:t>
            </a:r>
          </a:p>
          <a:p>
            <a:pPr marL="457200" indent="-457200">
              <a:buFont typeface="+mj-lt"/>
              <a:buAutoNum type="arabicPeriod"/>
            </a:pPr>
            <a:endParaRPr lang="en-GB" dirty="0"/>
          </a:p>
          <a:p>
            <a:pPr marL="457200" indent="-457200">
              <a:buFont typeface="+mj-lt"/>
              <a:buAutoNum type="arabicPeriod"/>
            </a:pPr>
            <a:r>
              <a:rPr lang="en-GB" dirty="0"/>
              <a:t>Write out the International Payment Methods as subheadings (see slides 3&amp;4).</a:t>
            </a:r>
          </a:p>
          <a:p>
            <a:pPr marL="457200" indent="-457200">
              <a:buFont typeface="+mj-lt"/>
              <a:buAutoNum type="arabicPeriod"/>
            </a:pPr>
            <a:r>
              <a:rPr lang="en-GB" dirty="0"/>
              <a:t>Explain how each of these enable The Crafty Brewing Company (TCBC) to trade internationally.</a:t>
            </a:r>
          </a:p>
          <a:p>
            <a:endParaRPr lang="en-GB" dirty="0"/>
          </a:p>
        </p:txBody>
      </p:sp>
    </p:spTree>
    <p:extLst>
      <p:ext uri="{BB962C8B-B14F-4D97-AF65-F5344CB8AC3E}">
        <p14:creationId xmlns:p14="http://schemas.microsoft.com/office/powerpoint/2010/main" val="3291561518"/>
      </p:ext>
    </p:extLst>
  </p:cSld>
  <p:clrMapOvr>
    <a:masterClrMapping/>
  </p:clrMapOvr>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E1A2E6-528A-44AD-8EC2-7BEB486F2FF6}">
  <ds:schemaRefs>
    <ds:schemaRef ds:uri="http://purl.org/dc/terms/"/>
    <ds:schemaRef ds:uri="http://schemas.microsoft.com/office/infopath/2007/PartnerControls"/>
    <ds:schemaRef ds:uri="http://purl.org/dc/dcmitype/"/>
    <ds:schemaRef ds:uri="332b4832-fe63-48a7-8b93-807f3b6e9f20"/>
    <ds:schemaRef ds:uri="http://schemas.microsoft.com/office/2006/metadata/properties"/>
    <ds:schemaRef ds:uri="5064729a-6e59-49a6-8c0d-c64baa7a262e"/>
    <ds:schemaRef ds:uri="http://schemas.openxmlformats.org/package/2006/metadata/core-properties"/>
    <ds:schemaRef ds:uri="http://schemas.microsoft.com/office/2006/documentManagement/types"/>
    <ds:schemaRef ds:uri="http://www.w3.org/XML/1998/namespace"/>
    <ds:schemaRef ds:uri="http://purl.org/dc/elements/1.1/"/>
  </ds:schemaRefs>
</ds:datastoreItem>
</file>

<file path=customXml/itemProps2.xml><?xml version="1.0" encoding="utf-8"?>
<ds:datastoreItem xmlns:ds="http://schemas.openxmlformats.org/officeDocument/2006/customXml" ds:itemID="{62CE3403-4E05-4AFF-B407-CE026DAC9C51}">
  <ds:schemaRefs>
    <ds:schemaRef ds:uri="http://schemas.microsoft.com/sharepoint/v3/contenttype/forms"/>
  </ds:schemaRefs>
</ds:datastoreItem>
</file>

<file path=customXml/itemProps3.xml><?xml version="1.0" encoding="utf-8"?>
<ds:datastoreItem xmlns:ds="http://schemas.openxmlformats.org/officeDocument/2006/customXml" ds:itemID="{5D789A6D-2F98-4EA5-A112-5B4D87F9C7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373</TotalTime>
  <Words>379</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Retrospect</vt:lpstr>
      <vt:lpstr>International Business</vt:lpstr>
      <vt:lpstr>Influence of Internet</vt:lpstr>
      <vt:lpstr>International Payment Methods</vt:lpstr>
      <vt:lpstr>International Payment Methods continued</vt:lpstr>
      <vt:lpstr>Task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Anne E Lomas</cp:lastModifiedBy>
  <cp:revision>50</cp:revision>
  <dcterms:created xsi:type="dcterms:W3CDTF">2017-06-29T14:01:53Z</dcterms:created>
  <dcterms:modified xsi:type="dcterms:W3CDTF">2023-06-29T11:24:19Z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MediaServiceImageTags">
    <vt:lpwstr/>
  </property>
</Properties>
</file>