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9"/>
  </p:notesMasterIdLst>
  <p:sldIdLst>
    <p:sldId id="256" r:id="rId5"/>
    <p:sldId id="257" r:id="rId6"/>
    <p:sldId id="25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21BFE848-FE08-4DA1-A014-2E11C7EE6C9B}"/>
    <pc:docChg chg="custSel addSld modSld">
      <pc:chgData name="Anne E Lomas" userId="9fc1332d-c77d-4275-9928-6384c0ed19f0" providerId="ADAL" clId="{21BFE848-FE08-4DA1-A014-2E11C7EE6C9B}" dt="2023-06-29T11:52:51.133" v="662" actId="113"/>
      <pc:docMkLst>
        <pc:docMk/>
      </pc:docMkLst>
      <pc:sldChg chg="modSp mod">
        <pc:chgData name="Anne E Lomas" userId="9fc1332d-c77d-4275-9928-6384c0ed19f0" providerId="ADAL" clId="{21BFE848-FE08-4DA1-A014-2E11C7EE6C9B}" dt="2023-06-29T11:52:51.133" v="662" actId="113"/>
        <pc:sldMkLst>
          <pc:docMk/>
          <pc:sldMk cId="3864571408" sldId="257"/>
        </pc:sldMkLst>
        <pc:spChg chg="mod">
          <ac:chgData name="Anne E Lomas" userId="9fc1332d-c77d-4275-9928-6384c0ed19f0" providerId="ADAL" clId="{21BFE848-FE08-4DA1-A014-2E11C7EE6C9B}" dt="2023-06-29T11:52:38.467" v="661" actId="6549"/>
          <ac:spMkLst>
            <pc:docMk/>
            <pc:sldMk cId="3864571408" sldId="257"/>
            <ac:spMk id="2" creationId="{00000000-0000-0000-0000-000000000000}"/>
          </ac:spMkLst>
        </pc:spChg>
        <pc:spChg chg="mod">
          <ac:chgData name="Anne E Lomas" userId="9fc1332d-c77d-4275-9928-6384c0ed19f0" providerId="ADAL" clId="{21BFE848-FE08-4DA1-A014-2E11C7EE6C9B}" dt="2023-06-29T11:52:51.133" v="662" actId="113"/>
          <ac:spMkLst>
            <pc:docMk/>
            <pc:sldMk cId="3864571408" sldId="257"/>
            <ac:spMk id="3" creationId="{00000000-0000-0000-0000-000000000000}"/>
          </ac:spMkLst>
        </pc:spChg>
      </pc:sldChg>
      <pc:sldChg chg="modSp mod">
        <pc:chgData name="Anne E Lomas" userId="9fc1332d-c77d-4275-9928-6384c0ed19f0" providerId="ADAL" clId="{21BFE848-FE08-4DA1-A014-2E11C7EE6C9B}" dt="2023-06-29T11:51:07.274" v="565" actId="20577"/>
        <pc:sldMkLst>
          <pc:docMk/>
          <pc:sldMk cId="1758496464" sldId="258"/>
        </pc:sldMkLst>
        <pc:spChg chg="mod">
          <ac:chgData name="Anne E Lomas" userId="9fc1332d-c77d-4275-9928-6384c0ed19f0" providerId="ADAL" clId="{21BFE848-FE08-4DA1-A014-2E11C7EE6C9B}" dt="2023-06-29T11:51:07.274" v="565" actId="20577"/>
          <ac:spMkLst>
            <pc:docMk/>
            <pc:sldMk cId="1758496464" sldId="258"/>
            <ac:spMk id="3" creationId="{00000000-0000-0000-0000-000000000000}"/>
          </ac:spMkLst>
        </pc:spChg>
      </pc:sldChg>
      <pc:sldChg chg="delSp modSp new mod">
        <pc:chgData name="Anne E Lomas" userId="9fc1332d-c77d-4275-9928-6384c0ed19f0" providerId="ADAL" clId="{21BFE848-FE08-4DA1-A014-2E11C7EE6C9B}" dt="2023-06-29T11:51:38.962" v="595" actId="478"/>
        <pc:sldMkLst>
          <pc:docMk/>
          <pc:sldMk cId="1915039178" sldId="259"/>
        </pc:sldMkLst>
        <pc:spChg chg="mod">
          <ac:chgData name="Anne E Lomas" userId="9fc1332d-c77d-4275-9928-6384c0ed19f0" providerId="ADAL" clId="{21BFE848-FE08-4DA1-A014-2E11C7EE6C9B}" dt="2023-06-29T11:51:35.960" v="594" actId="20577"/>
          <ac:spMkLst>
            <pc:docMk/>
            <pc:sldMk cId="1915039178" sldId="259"/>
            <ac:spMk id="2" creationId="{94673346-87BF-0604-38C3-4145F8489916}"/>
          </ac:spMkLst>
        </pc:spChg>
        <pc:spChg chg="del">
          <ac:chgData name="Anne E Lomas" userId="9fc1332d-c77d-4275-9928-6384c0ed19f0" providerId="ADAL" clId="{21BFE848-FE08-4DA1-A014-2E11C7EE6C9B}" dt="2023-06-29T11:51:38.962" v="595" actId="478"/>
          <ac:spMkLst>
            <pc:docMk/>
            <pc:sldMk cId="1915039178" sldId="259"/>
            <ac:spMk id="3" creationId="{A5D2851C-B00F-06A2-73DE-3EFC16130C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6/29/2023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6/29/2023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6/29/2023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a:bodyPr>
          <a:lstStyle/>
          <a:p>
            <a:r>
              <a:rPr lang="en-GB" dirty="0"/>
              <a:t>Learning Aim D: M4</a:t>
            </a:r>
          </a:p>
          <a:p>
            <a:r>
              <a:rPr lang="en-GB" dirty="0"/>
              <a:t>Impact of Cultural Factors</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impact of the cultural differences of your 2 countries on TCBC</a:t>
            </a:r>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GB" dirty="0"/>
              <a:t>To get M4 you need to analyse the </a:t>
            </a:r>
            <a:r>
              <a:rPr lang="en-GB" u="sng" dirty="0"/>
              <a:t>impact</a:t>
            </a:r>
            <a:r>
              <a:rPr lang="en-GB" dirty="0"/>
              <a:t> of the cultural factors in </a:t>
            </a:r>
            <a:r>
              <a:rPr lang="en-GB" b="1" dirty="0"/>
              <a:t>both countries </a:t>
            </a:r>
            <a:r>
              <a:rPr lang="en-GB" dirty="0"/>
              <a:t>(covered for P7) on TCBC.</a:t>
            </a:r>
          </a:p>
          <a:p>
            <a:pPr>
              <a:buFont typeface="Arial" panose="020B0604020202020204" pitchFamily="34" charset="0"/>
              <a:buChar char="•"/>
            </a:pPr>
            <a:r>
              <a:rPr lang="en-GB" dirty="0"/>
              <a:t>So, firstly work through each of the cultural factors covered in P7 for Country 1 and explain how each will impact/affect TCBC</a:t>
            </a:r>
          </a:p>
          <a:p>
            <a:pPr>
              <a:buFont typeface="Arial" panose="020B0604020202020204" pitchFamily="34" charset="0"/>
              <a:buChar char="•"/>
            </a:pPr>
            <a:r>
              <a:rPr lang="en-GB" dirty="0"/>
              <a:t>The ‘IMPACTS’ are listed below. You need to find a link between the Cultural differences covered in P7 and the following:</a:t>
            </a:r>
          </a:p>
          <a:p>
            <a:pPr lvl="1">
              <a:buFont typeface="Arial" panose="020B0604020202020204" pitchFamily="34" charset="0"/>
              <a:buChar char="•"/>
            </a:pPr>
            <a:r>
              <a:rPr lang="en-GB" dirty="0"/>
              <a:t>Contract negotiations</a:t>
            </a:r>
          </a:p>
          <a:p>
            <a:pPr lvl="1">
              <a:buFont typeface="Arial" panose="020B0604020202020204" pitchFamily="34" charset="0"/>
              <a:buChar char="•"/>
            </a:pPr>
            <a:r>
              <a:rPr lang="en-GB" dirty="0"/>
              <a:t>Composition of the workforce</a:t>
            </a:r>
          </a:p>
          <a:p>
            <a:pPr lvl="1">
              <a:buFont typeface="Arial" panose="020B0604020202020204" pitchFamily="34" charset="0"/>
              <a:buChar char="•"/>
            </a:pPr>
            <a:r>
              <a:rPr lang="en-GB" dirty="0"/>
              <a:t>Management style and its impact on the workforce and organisational culture</a:t>
            </a:r>
          </a:p>
          <a:p>
            <a:pPr lvl="1">
              <a:buFont typeface="Arial" panose="020B0604020202020204" pitchFamily="34" charset="0"/>
              <a:buChar char="•"/>
            </a:pPr>
            <a:r>
              <a:rPr lang="en-GB" dirty="0"/>
              <a:t>Marketing strategies</a:t>
            </a:r>
          </a:p>
          <a:p>
            <a:pPr lvl="1">
              <a:buFont typeface="Arial" panose="020B0604020202020204" pitchFamily="34" charset="0"/>
              <a:buChar char="•"/>
            </a:pPr>
            <a:r>
              <a:rPr lang="en-GB" dirty="0"/>
              <a:t>Brand names</a:t>
            </a:r>
          </a:p>
          <a:p>
            <a:pPr lvl="1">
              <a:buFont typeface="Arial" panose="020B0604020202020204" pitchFamily="34" charset="0"/>
              <a:buChar char="•"/>
            </a:pPr>
            <a:r>
              <a:rPr lang="en-GB" dirty="0"/>
              <a:t>Advertising</a:t>
            </a:r>
          </a:p>
          <a:p>
            <a:r>
              <a:rPr lang="en-GB" dirty="0"/>
              <a:t>E.G. LANGUAGE BARRIERS will have an impact on contract negotiations, as international contracts will be in different languages….therefore TCBC may need to hire translators to secure their contracts….this could impact on TCBC’s costs, their time and their ability to secure the contract they want. </a:t>
            </a:r>
          </a:p>
        </p:txBody>
      </p:sp>
    </p:spTree>
    <p:extLst>
      <p:ext uri="{BB962C8B-B14F-4D97-AF65-F5344CB8AC3E}">
        <p14:creationId xmlns:p14="http://schemas.microsoft.com/office/powerpoint/2010/main" val="3864571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60577" y="1845734"/>
            <a:ext cx="4442666" cy="3962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097280" y="1861751"/>
            <a:ext cx="3367628" cy="3962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t>Another way of saying it…Explain:</a:t>
            </a:r>
          </a:p>
        </p:txBody>
      </p:sp>
      <p:sp>
        <p:nvSpPr>
          <p:cNvPr id="3" name="Content Placeholder 2"/>
          <p:cNvSpPr>
            <a:spLocks noGrp="1"/>
          </p:cNvSpPr>
          <p:nvPr>
            <p:ph idx="1"/>
          </p:nvPr>
        </p:nvSpPr>
        <p:spPr/>
        <p:txBody>
          <a:bodyPr numCol="2"/>
          <a:lstStyle/>
          <a:p>
            <a:r>
              <a:rPr lang="en-GB" b="1" u="sng" dirty="0"/>
              <a:t>Cultural Differences (from P7):</a:t>
            </a:r>
          </a:p>
          <a:p>
            <a:pPr>
              <a:buFont typeface="Arial" panose="020B0604020202020204" pitchFamily="34" charset="0"/>
              <a:buChar char="•"/>
            </a:pPr>
            <a:r>
              <a:rPr lang="en-GB" dirty="0"/>
              <a:t>Language</a:t>
            </a:r>
          </a:p>
          <a:p>
            <a:pPr>
              <a:buFont typeface="Arial" panose="020B0604020202020204" pitchFamily="34" charset="0"/>
              <a:buChar char="•"/>
            </a:pPr>
            <a:r>
              <a:rPr lang="en-GB" dirty="0"/>
              <a:t>Ethnic make-up of populations</a:t>
            </a:r>
          </a:p>
          <a:p>
            <a:pPr>
              <a:buFont typeface="Arial" panose="020B0604020202020204" pitchFamily="34" charset="0"/>
              <a:buChar char="•"/>
            </a:pPr>
            <a:r>
              <a:rPr lang="en-GB" dirty="0"/>
              <a:t>Social structures</a:t>
            </a:r>
          </a:p>
          <a:p>
            <a:pPr>
              <a:buFont typeface="Arial" panose="020B0604020202020204" pitchFamily="34" charset="0"/>
              <a:buChar char="•"/>
            </a:pPr>
            <a:r>
              <a:rPr lang="en-GB" dirty="0"/>
              <a:t>Religion</a:t>
            </a:r>
          </a:p>
          <a:p>
            <a:pPr>
              <a:buFont typeface="Arial" panose="020B0604020202020204" pitchFamily="34" charset="0"/>
              <a:buChar char="•"/>
            </a:pPr>
            <a:r>
              <a:rPr lang="en-GB" dirty="0"/>
              <a:t>Values</a:t>
            </a:r>
          </a:p>
          <a:p>
            <a:pPr>
              <a:buFont typeface="Arial" panose="020B0604020202020204" pitchFamily="34" charset="0"/>
              <a:buChar char="•"/>
            </a:pPr>
            <a:r>
              <a:rPr lang="en-GB" dirty="0"/>
              <a:t>Attitudes to business</a:t>
            </a:r>
          </a:p>
          <a:p>
            <a:pPr>
              <a:buFont typeface="Arial" panose="020B0604020202020204" pitchFamily="34" charset="0"/>
              <a:buChar char="•"/>
            </a:pPr>
            <a:r>
              <a:rPr lang="en-GB" dirty="0"/>
              <a:t>Attitudes to work</a:t>
            </a:r>
          </a:p>
          <a:p>
            <a:pPr>
              <a:buFont typeface="Arial" panose="020B0604020202020204" pitchFamily="34" charset="0"/>
              <a:buChar char="•"/>
            </a:pPr>
            <a:r>
              <a:rPr lang="en-GB" dirty="0"/>
              <a:t>Openness to change</a:t>
            </a:r>
          </a:p>
          <a:p>
            <a:pPr marL="0" indent="0">
              <a:buNone/>
            </a:pPr>
            <a:r>
              <a:rPr lang="en-GB" b="1" u="sng" dirty="0"/>
              <a:t>Impacts:</a:t>
            </a:r>
          </a:p>
          <a:p>
            <a:pPr>
              <a:buFont typeface="Arial" panose="020B0604020202020204" pitchFamily="34" charset="0"/>
              <a:buChar char="•"/>
            </a:pPr>
            <a:r>
              <a:rPr lang="en-GB" dirty="0"/>
              <a:t>Contract negotiations</a:t>
            </a:r>
          </a:p>
          <a:p>
            <a:pPr>
              <a:buFont typeface="Arial" panose="020B0604020202020204" pitchFamily="34" charset="0"/>
              <a:buChar char="•"/>
            </a:pPr>
            <a:r>
              <a:rPr lang="en-GB" dirty="0"/>
              <a:t>Composition of the workforce</a:t>
            </a:r>
          </a:p>
          <a:p>
            <a:pPr>
              <a:buFont typeface="Arial" panose="020B0604020202020204" pitchFamily="34" charset="0"/>
              <a:buChar char="•"/>
            </a:pPr>
            <a:r>
              <a:rPr lang="en-GB" dirty="0"/>
              <a:t>Management style and its impact on the workforce and organisational culture</a:t>
            </a:r>
          </a:p>
          <a:p>
            <a:pPr>
              <a:buFont typeface="Arial" panose="020B0604020202020204" pitchFamily="34" charset="0"/>
              <a:buChar char="•"/>
            </a:pPr>
            <a:r>
              <a:rPr lang="en-GB" dirty="0"/>
              <a:t>Marketing strategies</a:t>
            </a:r>
          </a:p>
          <a:p>
            <a:pPr>
              <a:buFont typeface="Arial" panose="020B0604020202020204" pitchFamily="34" charset="0"/>
              <a:buChar char="•"/>
            </a:pPr>
            <a:r>
              <a:rPr lang="en-GB" dirty="0"/>
              <a:t>Brand names</a:t>
            </a:r>
          </a:p>
          <a:p>
            <a:pPr>
              <a:buFont typeface="Arial" panose="020B0604020202020204" pitchFamily="34" charset="0"/>
              <a:buChar char="•"/>
            </a:pPr>
            <a:r>
              <a:rPr lang="en-GB" dirty="0"/>
              <a:t>Advertising</a:t>
            </a:r>
          </a:p>
          <a:p>
            <a:pPr marL="0" indent="0">
              <a:buNone/>
            </a:pPr>
            <a:r>
              <a:rPr lang="en-GB" dirty="0"/>
              <a:t>…Or any other relevant potential effect</a:t>
            </a:r>
          </a:p>
        </p:txBody>
      </p:sp>
      <p:sp>
        <p:nvSpPr>
          <p:cNvPr id="6" name="Right Arrow 5"/>
          <p:cNvSpPr/>
          <p:nvPr/>
        </p:nvSpPr>
        <p:spPr>
          <a:xfrm>
            <a:off x="4563762" y="3286897"/>
            <a:ext cx="1400433" cy="13510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5849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73346-87BF-0604-38C3-4145F8489916}"/>
              </a:ext>
            </a:extLst>
          </p:cNvPr>
          <p:cNvSpPr>
            <a:spLocks noGrp="1"/>
          </p:cNvSpPr>
          <p:nvPr>
            <p:ph type="title"/>
          </p:nvPr>
        </p:nvSpPr>
        <p:spPr/>
        <p:txBody>
          <a:bodyPr/>
          <a:lstStyle/>
          <a:p>
            <a:r>
              <a:rPr lang="en-GB" dirty="0"/>
              <a:t>Now repeat with country 2.</a:t>
            </a:r>
          </a:p>
        </p:txBody>
      </p:sp>
    </p:spTree>
    <p:extLst>
      <p:ext uri="{BB962C8B-B14F-4D97-AF65-F5344CB8AC3E}">
        <p14:creationId xmlns:p14="http://schemas.microsoft.com/office/powerpoint/2010/main" val="1915039178"/>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Props1.xml><?xml version="1.0" encoding="utf-8"?>
<ds:datastoreItem xmlns:ds="http://schemas.openxmlformats.org/officeDocument/2006/customXml" ds:itemID="{C12BF0DB-3294-430B-97E5-FB7006D7AB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3.xml><?xml version="1.0" encoding="utf-8"?>
<ds:datastoreItem xmlns:ds="http://schemas.openxmlformats.org/officeDocument/2006/customXml" ds:itemID="{52E1A2E6-528A-44AD-8EC2-7BEB486F2FF6}">
  <ds:schemaRefs>
    <ds:schemaRef ds:uri="http://purl.org/dc/terms/"/>
    <ds:schemaRef ds:uri="http://purl.org/dc/dcmitype/"/>
    <ds:schemaRef ds:uri="http://schemas.microsoft.com/office/2006/metadata/properties"/>
    <ds:schemaRef ds:uri="5064729a-6e59-49a6-8c0d-c64baa7a262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332b4832-fe63-48a7-8b93-807f3b6e9f2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415</TotalTime>
  <Words>242</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Retrospect</vt:lpstr>
      <vt:lpstr>International Business</vt:lpstr>
      <vt:lpstr>The impact of the cultural differences of your 2 countries on TCBC</vt:lpstr>
      <vt:lpstr>Another way of saying it…Explain:</vt:lpstr>
      <vt:lpstr>Now repeat with country 2.</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56</cp:revision>
  <dcterms:created xsi:type="dcterms:W3CDTF">2017-06-29T14:01:53Z</dcterms:created>
  <dcterms:modified xsi:type="dcterms:W3CDTF">2023-06-29T11:52:56Z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1600600</vt:r8>
  </property>
  <property fmtid="{D5CDD505-2E9C-101B-9397-08002B2CF9AE}" pid="4" name="MediaServiceImageTags">
    <vt:lpwstr/>
  </property>
</Properties>
</file>