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0"/>
  </p:notesMasterIdLst>
  <p:sldIdLst>
    <p:sldId id="256" r:id="rId5"/>
    <p:sldId id="257" r:id="rId6"/>
    <p:sldId id="258" r:id="rId7"/>
    <p:sldId id="259"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EFE745EE-4947-4CE3-A582-8D6BD04EB634}"/>
    <pc:docChg chg="custSel modSld">
      <pc:chgData name="Anne E Lomas" userId="9fc1332d-c77d-4275-9928-6384c0ed19f0" providerId="ADAL" clId="{EFE745EE-4947-4CE3-A582-8D6BD04EB634}" dt="2023-05-16T13:23:14.416" v="618" actId="207"/>
      <pc:docMkLst>
        <pc:docMk/>
      </pc:docMkLst>
      <pc:sldChg chg="modSp mod">
        <pc:chgData name="Anne E Lomas" userId="9fc1332d-c77d-4275-9928-6384c0ed19f0" providerId="ADAL" clId="{EFE745EE-4947-4CE3-A582-8D6BD04EB634}" dt="2023-05-16T13:23:14.416" v="618" actId="207"/>
        <pc:sldMkLst>
          <pc:docMk/>
          <pc:sldMk cId="2306387817" sldId="257"/>
        </pc:sldMkLst>
        <pc:spChg chg="mod">
          <ac:chgData name="Anne E Lomas" userId="9fc1332d-c77d-4275-9928-6384c0ed19f0" providerId="ADAL" clId="{EFE745EE-4947-4CE3-A582-8D6BD04EB634}" dt="2023-05-16T13:23:14.416" v="618" actId="207"/>
          <ac:spMkLst>
            <pc:docMk/>
            <pc:sldMk cId="2306387817" sldId="257"/>
            <ac:spMk id="3" creationId="{00000000-0000-0000-0000-000000000000}"/>
          </ac:spMkLst>
        </pc:spChg>
      </pc:sldChg>
      <pc:sldChg chg="modSp mod">
        <pc:chgData name="Anne E Lomas" userId="9fc1332d-c77d-4275-9928-6384c0ed19f0" providerId="ADAL" clId="{EFE745EE-4947-4CE3-A582-8D6BD04EB634}" dt="2023-05-16T13:06:57.108" v="26" actId="27636"/>
        <pc:sldMkLst>
          <pc:docMk/>
          <pc:sldMk cId="1753831816" sldId="258"/>
        </pc:sldMkLst>
        <pc:spChg chg="mod">
          <ac:chgData name="Anne E Lomas" userId="9fc1332d-c77d-4275-9928-6384c0ed19f0" providerId="ADAL" clId="{EFE745EE-4947-4CE3-A582-8D6BD04EB634}" dt="2023-05-16T13:06:57.108" v="26" actId="27636"/>
          <ac:spMkLst>
            <pc:docMk/>
            <pc:sldMk cId="1753831816" sldId="258"/>
            <ac:spMk id="3" creationId="{00000000-0000-0000-0000-000000000000}"/>
          </ac:spMkLst>
        </pc:spChg>
      </pc:sldChg>
      <pc:sldChg chg="modSp mod">
        <pc:chgData name="Anne E Lomas" userId="9fc1332d-c77d-4275-9928-6384c0ed19f0" providerId="ADAL" clId="{EFE745EE-4947-4CE3-A582-8D6BD04EB634}" dt="2023-05-16T13:13:05.459" v="465" actId="5793"/>
        <pc:sldMkLst>
          <pc:docMk/>
          <pc:sldMk cId="302953726" sldId="259"/>
        </pc:sldMkLst>
        <pc:spChg chg="mod">
          <ac:chgData name="Anne E Lomas" userId="9fc1332d-c77d-4275-9928-6384c0ed19f0" providerId="ADAL" clId="{EFE745EE-4947-4CE3-A582-8D6BD04EB634}" dt="2023-05-16T13:13:05.459" v="465" actId="5793"/>
          <ac:spMkLst>
            <pc:docMk/>
            <pc:sldMk cId="302953726" sldId="25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16/05/2023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5/16/2023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5/16/2023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5/16/2023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5/16/2023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5/16/2023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cdonalds.co.uk/ukhome/People/Franchising.html/franchising-explained.html" TargetMode="External"/><Relationship Id="rId2" Type="http://schemas.openxmlformats.org/officeDocument/2006/relationships/hyperlink" Target="https://www.sec.gov/Archives/edgar/data/63908/000119312509037008/dex21.htm" TargetMode="External"/><Relationship Id="rId1" Type="http://schemas.openxmlformats.org/officeDocument/2006/relationships/slideLayout" Target="../slideLayouts/slideLayout2.xml"/><Relationship Id="rId5" Type="http://schemas.openxmlformats.org/officeDocument/2006/relationships/hyperlink" Target="https://seekingalpha.com/article/855441-mcdonalds-cultural-adaptability-to-bring-continued-success" TargetMode="External"/><Relationship Id="rId4" Type="http://schemas.openxmlformats.org/officeDocument/2006/relationships/hyperlink" Target="https://www.qsrmagazine.com/news/mcdonalds-introduces-new-mckids-multi-category-licensing-progra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Business</a:t>
            </a:r>
          </a:p>
        </p:txBody>
      </p:sp>
      <p:sp>
        <p:nvSpPr>
          <p:cNvPr id="3" name="Subtitle 2"/>
          <p:cNvSpPr>
            <a:spLocks noGrp="1"/>
          </p:cNvSpPr>
          <p:nvPr>
            <p:ph type="subTitle" idx="1"/>
          </p:nvPr>
        </p:nvSpPr>
        <p:spPr/>
        <p:txBody>
          <a:bodyPr>
            <a:normAutofit/>
          </a:bodyPr>
          <a:lstStyle/>
          <a:p>
            <a:r>
              <a:rPr lang="en-GB" dirty="0"/>
              <a:t>Learning Aim E: P8</a:t>
            </a:r>
          </a:p>
          <a:p>
            <a:r>
              <a:rPr lang="en-GB" dirty="0"/>
              <a:t>Strategies for Operating Internationally</a:t>
            </a:r>
          </a:p>
        </p:txBody>
      </p:sp>
    </p:spTree>
    <p:extLst>
      <p:ext uri="{BB962C8B-B14F-4D97-AF65-F5344CB8AC3E}">
        <p14:creationId xmlns:p14="http://schemas.microsoft.com/office/powerpoint/2010/main" val="9444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Strategies for operating internationally:</a:t>
            </a:r>
          </a:p>
        </p:txBody>
      </p:sp>
      <p:sp>
        <p:nvSpPr>
          <p:cNvPr id="3" name="Content Placeholder 2"/>
          <p:cNvSpPr>
            <a:spLocks noGrp="1"/>
          </p:cNvSpPr>
          <p:nvPr>
            <p:ph idx="1"/>
          </p:nvPr>
        </p:nvSpPr>
        <p:spPr/>
        <p:txBody>
          <a:bodyPr>
            <a:normAutofit fontScale="77500" lnSpcReduction="20000"/>
          </a:bodyPr>
          <a:lstStyle/>
          <a:p>
            <a:pPr marL="91440" rtl="0"/>
            <a:r>
              <a:rPr lang="en-GB" b="1" dirty="0" err="1"/>
              <a:t>Glocalisation</a:t>
            </a:r>
            <a:r>
              <a:rPr lang="en-GB" b="1" dirty="0"/>
              <a:t> (Global Localisation) </a:t>
            </a:r>
            <a:r>
              <a:rPr lang="en-GB" dirty="0"/>
              <a:t>– when businesses adapt their products/services to meet the needs of different international markets. </a:t>
            </a:r>
            <a:r>
              <a:rPr lang="en-US" dirty="0"/>
              <a:t>They take into account local tastes, customs and traditions in order to b</a:t>
            </a:r>
            <a:r>
              <a:rPr lang="en-US" sz="2100" dirty="0"/>
              <a:t>e more successful at meeting local needs and wants.</a:t>
            </a:r>
            <a:br>
              <a:rPr lang="en-US" sz="2100" dirty="0"/>
            </a:br>
            <a:r>
              <a:rPr lang="en-US" sz="2100" dirty="0"/>
              <a:t>However, changing need to be made could be more expensive, as the business won’t benefit from economies of scale if product is significantly different</a:t>
            </a:r>
          </a:p>
          <a:p>
            <a:pPr marL="91440" rtl="0"/>
            <a:r>
              <a:rPr lang="en-GB" b="1" i="1" dirty="0">
                <a:solidFill>
                  <a:schemeClr val="accent1"/>
                </a:solidFill>
              </a:rPr>
              <a:t>Hint: Do a big section on this, giving lots of examples of how McDonalds tweak their product range to meet the needs of international countries.</a:t>
            </a:r>
          </a:p>
          <a:p>
            <a:r>
              <a:rPr lang="en-GB" b="1" dirty="0"/>
              <a:t>Subsidiary businesses </a:t>
            </a:r>
            <a:r>
              <a:rPr lang="en-GB" dirty="0"/>
              <a:t>– smaller off-shoots of a businesses that can be registered and managed in different countries. Either by organic (re-investment of profits) or non-organic (mergers and takeovers) growth. The parent company has overall control, but the subsidiary operates independently, e.g. Coca Cola Ltd is a wholly owned UK subsidiary of The Coca Cola Company</a:t>
            </a:r>
          </a:p>
          <a:p>
            <a:r>
              <a:rPr lang="en-GB" b="1" dirty="0"/>
              <a:t>Joint ventures </a:t>
            </a:r>
            <a:r>
              <a:rPr lang="en-GB" dirty="0"/>
              <a:t>– When two or more firms work together on a project or business venture. The two firms do not merge, but rather pool their resources and set up a new business entity for a limited period of time. This allows the businesses to share each others’ expertise and strengths to meet a common business purpose, e.g. Jaguar Land Rover entered into a joint venture with The Chery Automobile Company (China) to enable them to start a £1.1 </a:t>
            </a:r>
            <a:r>
              <a:rPr lang="en-GB" dirty="0" err="1"/>
              <a:t>bn</a:t>
            </a:r>
            <a:r>
              <a:rPr lang="en-GB" dirty="0"/>
              <a:t> business venture in China.</a:t>
            </a:r>
          </a:p>
          <a:p>
            <a:r>
              <a:rPr lang="en-GB" b="1" dirty="0"/>
              <a:t>Partnerships</a:t>
            </a:r>
            <a:r>
              <a:rPr lang="en-GB" dirty="0"/>
              <a:t> – When an organisation partners with another company internationally, they can form agreements and work on projects together, e.g. Salford Business School partners with lots of SMEs to provide opportunities for its students.</a:t>
            </a:r>
          </a:p>
        </p:txBody>
      </p:sp>
    </p:spTree>
    <p:extLst>
      <p:ext uri="{BB962C8B-B14F-4D97-AF65-F5344CB8AC3E}">
        <p14:creationId xmlns:p14="http://schemas.microsoft.com/office/powerpoint/2010/main" val="2306387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Strategies for operating internationally continued</a:t>
            </a:r>
          </a:p>
        </p:txBody>
      </p:sp>
      <p:sp>
        <p:nvSpPr>
          <p:cNvPr id="3" name="Content Placeholder 2"/>
          <p:cNvSpPr>
            <a:spLocks noGrp="1"/>
          </p:cNvSpPr>
          <p:nvPr>
            <p:ph idx="1"/>
          </p:nvPr>
        </p:nvSpPr>
        <p:spPr/>
        <p:txBody>
          <a:bodyPr>
            <a:normAutofit fontScale="92500" lnSpcReduction="10000"/>
          </a:bodyPr>
          <a:lstStyle/>
          <a:p>
            <a:r>
              <a:rPr lang="en-GB" b="1" dirty="0"/>
              <a:t>Agencies</a:t>
            </a:r>
            <a:r>
              <a:rPr lang="en-GB" dirty="0"/>
              <a:t> – when a business provides a particular business service on behalf of another business, group or individual, e.g. a in-country agent in Nigeria might be used by a firm wanting to export to their market. The agent is much more likely to know about how to do business in that country.</a:t>
            </a:r>
          </a:p>
          <a:p>
            <a:r>
              <a:rPr lang="en-GB" b="1" dirty="0"/>
              <a:t>Licensing</a:t>
            </a:r>
            <a:r>
              <a:rPr lang="en-GB" dirty="0"/>
              <a:t> – A firm can make a product under licence on behalf of another business, e.g. a toy manufacturer might be used to make toys for another company’s brand.</a:t>
            </a:r>
          </a:p>
          <a:p>
            <a:r>
              <a:rPr lang="en-GB" b="1" dirty="0"/>
              <a:t>Franchising</a:t>
            </a:r>
            <a:r>
              <a:rPr lang="en-GB" dirty="0"/>
              <a:t> – when a business allows their name, brand and expertise to be used by a franchisor in exchange for a share of the profits and growth, e.g. Domino’s Pizza grew rapidly through franchise. </a:t>
            </a:r>
          </a:p>
          <a:p>
            <a:r>
              <a:rPr lang="en-GB" b="1" dirty="0"/>
              <a:t>Sub-contracting</a:t>
            </a:r>
            <a:r>
              <a:rPr lang="en-GB" dirty="0"/>
              <a:t> – when a business that has been contracted to perform a task asks another business to do part of the task on their behalf. The main contractor is still responsible for the task, e.g. a house building firm might subcontract land surveying to a separate company to perform. </a:t>
            </a:r>
          </a:p>
          <a:p>
            <a:r>
              <a:rPr lang="en-GB" b="1" dirty="0"/>
              <a:t>Outsourcing</a:t>
            </a:r>
            <a:r>
              <a:rPr lang="en-GB" dirty="0"/>
              <a:t> – when non-core activities are contracted out (subcontracted) to another firm to free up personnel or cash etc., e.g. customer service might be outsourced to a separate organisation by a bank.</a:t>
            </a:r>
          </a:p>
          <a:p>
            <a:endParaRPr lang="en-GB" dirty="0"/>
          </a:p>
        </p:txBody>
      </p:sp>
    </p:spTree>
    <p:extLst>
      <p:ext uri="{BB962C8B-B14F-4D97-AF65-F5344CB8AC3E}">
        <p14:creationId xmlns:p14="http://schemas.microsoft.com/office/powerpoint/2010/main" val="175383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Study: McDonalds</a:t>
            </a:r>
          </a:p>
        </p:txBody>
      </p:sp>
      <p:sp>
        <p:nvSpPr>
          <p:cNvPr id="3" name="Content Placeholder 2"/>
          <p:cNvSpPr>
            <a:spLocks noGrp="1"/>
          </p:cNvSpPr>
          <p:nvPr>
            <p:ph idx="1"/>
          </p:nvPr>
        </p:nvSpPr>
        <p:spPr/>
        <p:txBody>
          <a:bodyPr/>
          <a:lstStyle/>
          <a:p>
            <a:r>
              <a:rPr lang="en-GB" dirty="0"/>
              <a:t>For Learning Aim E you have to write a case study on McDonalds.</a:t>
            </a:r>
          </a:p>
          <a:p>
            <a:r>
              <a:rPr lang="en-GB" dirty="0"/>
              <a:t>P8: Research and explain how they do the following:</a:t>
            </a:r>
          </a:p>
          <a:p>
            <a:pPr marL="457200" indent="-457200">
              <a:buFont typeface="+mj-lt"/>
              <a:buAutoNum type="arabicPeriod"/>
            </a:pPr>
            <a:r>
              <a:rPr lang="en-GB" dirty="0"/>
              <a:t>How have McDonalds expanded internationally? Use slides 2 and 3 for guidance. Note: research this properly – they have used many of these strategies.</a:t>
            </a:r>
          </a:p>
          <a:p>
            <a:pPr marL="457200" indent="-457200">
              <a:buFont typeface="+mj-lt"/>
              <a:buAutoNum type="arabicPeriod"/>
            </a:pPr>
            <a:r>
              <a:rPr lang="en-GB" dirty="0"/>
              <a:t>Explain why they have used each strategy. Consider issues like the speed of growth/establishing operations overseas, access to local business knowledge and expertise, cost control, risk control etc.</a:t>
            </a:r>
          </a:p>
          <a:p>
            <a:pPr marL="0" indent="0">
              <a:buNone/>
            </a:pPr>
            <a:endParaRPr lang="en-GB" dirty="0"/>
          </a:p>
        </p:txBody>
      </p:sp>
    </p:spTree>
    <p:extLst>
      <p:ext uri="{BB962C8B-B14F-4D97-AF65-F5344CB8AC3E}">
        <p14:creationId xmlns:p14="http://schemas.microsoft.com/office/powerpoint/2010/main" val="302953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websites</a:t>
            </a:r>
          </a:p>
        </p:txBody>
      </p:sp>
      <p:sp>
        <p:nvSpPr>
          <p:cNvPr id="3" name="Content Placeholder 2"/>
          <p:cNvSpPr>
            <a:spLocks noGrp="1"/>
          </p:cNvSpPr>
          <p:nvPr>
            <p:ph idx="1"/>
          </p:nvPr>
        </p:nvSpPr>
        <p:spPr/>
        <p:txBody>
          <a:bodyPr/>
          <a:lstStyle/>
          <a:p>
            <a:r>
              <a:rPr lang="en-GB" u="sng" dirty="0">
                <a:hlinkClick r:id="rId2"/>
              </a:rPr>
              <a:t>https://www.sec.gov/Archives/edgar/data/63908/000119312509037008/dex21.htm</a:t>
            </a:r>
            <a:endParaRPr lang="en-GB" u="sng" dirty="0"/>
          </a:p>
          <a:p>
            <a:r>
              <a:rPr lang="en-GB" dirty="0"/>
              <a:t> </a:t>
            </a:r>
          </a:p>
          <a:p>
            <a:r>
              <a:rPr lang="en-GB" u="sng" dirty="0">
                <a:hlinkClick r:id="rId3"/>
              </a:rPr>
              <a:t>http://www.mcdonalds.co.uk/ukhome/People/Franchising.html/franchising-explained.html</a:t>
            </a:r>
            <a:endParaRPr lang="en-GB" dirty="0"/>
          </a:p>
          <a:p>
            <a:r>
              <a:rPr lang="en-GB" dirty="0"/>
              <a:t> </a:t>
            </a:r>
          </a:p>
          <a:p>
            <a:r>
              <a:rPr lang="en-GB" u="sng" dirty="0">
                <a:hlinkClick r:id="rId4"/>
              </a:rPr>
              <a:t>https://www.qsrmagazine.com/news/mcdonalds-introduces-new-mckids-multi-category-licensing-program</a:t>
            </a:r>
            <a:endParaRPr lang="en-GB" dirty="0"/>
          </a:p>
          <a:p>
            <a:r>
              <a:rPr lang="en-GB" dirty="0"/>
              <a:t> </a:t>
            </a:r>
          </a:p>
          <a:p>
            <a:r>
              <a:rPr lang="en-GB" u="sng" dirty="0">
                <a:hlinkClick r:id="rId5"/>
              </a:rPr>
              <a:t>https://seekingalpha.com/article/855441-mcdonalds-cultural-adaptability-to-bring-continued-success</a:t>
            </a:r>
            <a:endParaRPr lang="en-GB" dirty="0"/>
          </a:p>
          <a:p>
            <a:endParaRPr lang="en-GB" dirty="0"/>
          </a:p>
        </p:txBody>
      </p:sp>
    </p:spTree>
    <p:extLst>
      <p:ext uri="{BB962C8B-B14F-4D97-AF65-F5344CB8AC3E}">
        <p14:creationId xmlns:p14="http://schemas.microsoft.com/office/powerpoint/2010/main" val="2970172115"/>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Props1.xml><?xml version="1.0" encoding="utf-8"?>
<ds:datastoreItem xmlns:ds="http://schemas.openxmlformats.org/officeDocument/2006/customXml" ds:itemID="{62CE3403-4E05-4AFF-B407-CE026DAC9C51}">
  <ds:schemaRefs>
    <ds:schemaRef ds:uri="http://schemas.microsoft.com/sharepoint/v3/contenttype/forms"/>
  </ds:schemaRefs>
</ds:datastoreItem>
</file>

<file path=customXml/itemProps2.xml><?xml version="1.0" encoding="utf-8"?>
<ds:datastoreItem xmlns:ds="http://schemas.openxmlformats.org/officeDocument/2006/customXml" ds:itemID="{1C162F46-6DF9-46BC-93A2-7E5771CAB9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E1A2E6-528A-44AD-8EC2-7BEB486F2FF6}">
  <ds:schemaRefs>
    <ds:schemaRef ds:uri="http://schemas.microsoft.com/office/2006/metadata/properties"/>
    <ds:schemaRef ds:uri="http://schemas.microsoft.com/office/2006/documentManagement/types"/>
    <ds:schemaRef ds:uri="http://purl.org/dc/elements/1.1/"/>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 ds:uri="332b4832-fe63-48a7-8b93-807f3b6e9f20"/>
    <ds:schemaRef ds:uri="5064729a-6e59-49a6-8c0d-c64baa7a262e"/>
  </ds:schemaRefs>
</ds:datastoreItem>
</file>

<file path=docProps/app.xml><?xml version="1.0" encoding="utf-8"?>
<Properties xmlns="http://schemas.openxmlformats.org/officeDocument/2006/extended-properties" xmlns:vt="http://schemas.openxmlformats.org/officeDocument/2006/docPropsVTypes">
  <Template>Retrospect</Template>
  <TotalTime>560</TotalTime>
  <Words>707</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International Business</vt:lpstr>
      <vt:lpstr>Strategies for operating internationally:</vt:lpstr>
      <vt:lpstr>Strategies for operating internationally continued</vt:lpstr>
      <vt:lpstr>Case Study: McDonalds</vt:lpstr>
      <vt:lpstr>Useful websites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66</cp:revision>
  <dcterms:created xsi:type="dcterms:W3CDTF">2017-06-29T14:01:53Z</dcterms:created>
  <dcterms:modified xsi:type="dcterms:W3CDTF">2023-05-16T13:23:15Z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1601300</vt:r8>
  </property>
  <property fmtid="{D5CDD505-2E9C-101B-9397-08002B2CF9AE}" pid="4" name="MediaServiceImageTags">
    <vt:lpwstr/>
  </property>
</Properties>
</file>