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9"/>
  </p:notesMasterIdLst>
  <p:sldIdLst>
    <p:sldId id="256" r:id="rId5"/>
    <p:sldId id="260" r:id="rId6"/>
    <p:sldId id="259" r:id="rId7"/>
    <p:sldId id="25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342214-AF32-494C-AA8D-B264C1C5C175}" v="3" dt="2023-05-16T13:20:09.7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E Lomas" userId="9fc1332d-c77d-4275-9928-6384c0ed19f0" providerId="ADAL" clId="{86342214-AF32-494C-AA8D-B264C1C5C175}"/>
    <pc:docChg chg="custSel addSld delSld modSld">
      <pc:chgData name="Anne E Lomas" userId="9fc1332d-c77d-4275-9928-6384c0ed19f0" providerId="ADAL" clId="{86342214-AF32-494C-AA8D-B264C1C5C175}" dt="2023-05-16T13:41:50.097" v="1669" actId="20577"/>
      <pc:docMkLst>
        <pc:docMk/>
      </pc:docMkLst>
      <pc:sldChg chg="addSp delSp modSp del mod">
        <pc:chgData name="Anne E Lomas" userId="9fc1332d-c77d-4275-9928-6384c0ed19f0" providerId="ADAL" clId="{86342214-AF32-494C-AA8D-B264C1C5C175}" dt="2023-05-16T13:21:35.477" v="398" actId="2696"/>
        <pc:sldMkLst>
          <pc:docMk/>
          <pc:sldMk cId="3802369269" sldId="257"/>
        </pc:sldMkLst>
        <pc:spChg chg="add del mod">
          <ac:chgData name="Anne E Lomas" userId="9fc1332d-c77d-4275-9928-6384c0ed19f0" providerId="ADAL" clId="{86342214-AF32-494C-AA8D-B264C1C5C175}" dt="2023-05-16T13:18:47.773" v="354" actId="5793"/>
          <ac:spMkLst>
            <pc:docMk/>
            <pc:sldMk cId="3802369269" sldId="257"/>
            <ac:spMk id="3" creationId="{00000000-0000-0000-0000-000000000000}"/>
          </ac:spMkLst>
        </pc:spChg>
        <pc:graphicFrameChg chg="add del mod">
          <ac:chgData name="Anne E Lomas" userId="9fc1332d-c77d-4275-9928-6384c0ed19f0" providerId="ADAL" clId="{86342214-AF32-494C-AA8D-B264C1C5C175}" dt="2023-05-16T13:18:12.341" v="351" actId="12084"/>
          <ac:graphicFrameMkLst>
            <pc:docMk/>
            <pc:sldMk cId="3802369269" sldId="257"/>
            <ac:graphicFrameMk id="4" creationId="{DF181872-6E0F-B845-A15B-5D9433CC31D7}"/>
          </ac:graphicFrameMkLst>
        </pc:graphicFrameChg>
      </pc:sldChg>
      <pc:sldChg chg="modSp add mod">
        <pc:chgData name="Anne E Lomas" userId="9fc1332d-c77d-4275-9928-6384c0ed19f0" providerId="ADAL" clId="{86342214-AF32-494C-AA8D-B264C1C5C175}" dt="2023-05-16T13:41:50.097" v="1669" actId="20577"/>
        <pc:sldMkLst>
          <pc:docMk/>
          <pc:sldMk cId="2831797472" sldId="259"/>
        </pc:sldMkLst>
        <pc:spChg chg="mod">
          <ac:chgData name="Anne E Lomas" userId="9fc1332d-c77d-4275-9928-6384c0ed19f0" providerId="ADAL" clId="{86342214-AF32-494C-AA8D-B264C1C5C175}" dt="2023-05-16T13:21:59.382" v="446" actId="6549"/>
          <ac:spMkLst>
            <pc:docMk/>
            <pc:sldMk cId="2831797472" sldId="259"/>
            <ac:spMk id="2" creationId="{00000000-0000-0000-0000-000000000000}"/>
          </ac:spMkLst>
        </pc:spChg>
        <pc:spChg chg="mod">
          <ac:chgData name="Anne E Lomas" userId="9fc1332d-c77d-4275-9928-6384c0ed19f0" providerId="ADAL" clId="{86342214-AF32-494C-AA8D-B264C1C5C175}" dt="2023-05-16T13:41:50.097" v="1669" actId="20577"/>
          <ac:spMkLst>
            <pc:docMk/>
            <pc:sldMk cId="2831797472" sldId="259"/>
            <ac:spMk id="3" creationId="{00000000-0000-0000-0000-000000000000}"/>
          </ac:spMkLst>
        </pc:spChg>
      </pc:sldChg>
      <pc:sldChg chg="addSp modSp new mod">
        <pc:chgData name="Anne E Lomas" userId="9fc1332d-c77d-4275-9928-6384c0ed19f0" providerId="ADAL" clId="{86342214-AF32-494C-AA8D-B264C1C5C175}" dt="2023-05-16T13:38:18.896" v="1572" actId="115"/>
        <pc:sldMkLst>
          <pc:docMk/>
          <pc:sldMk cId="604499834" sldId="260"/>
        </pc:sldMkLst>
        <pc:spChg chg="mod">
          <ac:chgData name="Anne E Lomas" userId="9fc1332d-c77d-4275-9928-6384c0ed19f0" providerId="ADAL" clId="{86342214-AF32-494C-AA8D-B264C1C5C175}" dt="2023-05-16T13:21:26.862" v="397" actId="6549"/>
          <ac:spMkLst>
            <pc:docMk/>
            <pc:sldMk cId="604499834" sldId="260"/>
            <ac:spMk id="2" creationId="{A18FEC11-E9A1-CA06-9873-201A4C018346}"/>
          </ac:spMkLst>
        </pc:spChg>
        <pc:spChg chg="mod">
          <ac:chgData name="Anne E Lomas" userId="9fc1332d-c77d-4275-9928-6384c0ed19f0" providerId="ADAL" clId="{86342214-AF32-494C-AA8D-B264C1C5C175}" dt="2023-05-16T13:20:35.602" v="362"/>
          <ac:spMkLst>
            <pc:docMk/>
            <pc:sldMk cId="604499834" sldId="260"/>
            <ac:spMk id="3" creationId="{183033AE-0E46-621E-9934-1D4B051F37E4}"/>
          </ac:spMkLst>
        </pc:spChg>
        <pc:spChg chg="mod">
          <ac:chgData name="Anne E Lomas" userId="9fc1332d-c77d-4275-9928-6384c0ed19f0" providerId="ADAL" clId="{86342214-AF32-494C-AA8D-B264C1C5C175}" dt="2023-05-16T13:20:47.540" v="363"/>
          <ac:spMkLst>
            <pc:docMk/>
            <pc:sldMk cId="604499834" sldId="260"/>
            <ac:spMk id="4" creationId="{7FA789F0-F619-523C-B71F-98429A08DCBB}"/>
          </ac:spMkLst>
        </pc:spChg>
        <pc:spChg chg="add mod">
          <ac:chgData name="Anne E Lomas" userId="9fc1332d-c77d-4275-9928-6384c0ed19f0" providerId="ADAL" clId="{86342214-AF32-494C-AA8D-B264C1C5C175}" dt="2023-05-16T13:38:18.896" v="1572" actId="115"/>
          <ac:spMkLst>
            <pc:docMk/>
            <pc:sldMk cId="604499834" sldId="260"/>
            <ac:spMk id="5" creationId="{7C081133-B2CC-B51A-9C4D-7B92138443F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810A-84C9-4BCF-BDB5-9E3F418557A0}" type="datetimeFigureOut">
              <a:rPr lang="en-GB" smtClean="0"/>
              <a:t>16/05/2023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54ECB-7E18-4E98-8C4E-042FB35FDC86}" type="slidenum">
              <a:rPr lang="en-GB" smtClean="0"/>
              <a:t>‹#›</a:t>
            </a:fld>
            <a:endParaRPr lang="en-GB"/>
          </a:p>
        </p:txBody>
      </p:sp>
    </p:spTree>
    <p:extLst>
      <p:ext uri="{BB962C8B-B14F-4D97-AF65-F5344CB8AC3E}">
        <p14:creationId xmlns:p14="http://schemas.microsoft.com/office/powerpoint/2010/main" val="312131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5/16/2023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5/16/2023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5/16/2023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5/16/2023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5/16/2023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corporate.mcdonalds.com/mcd/investors/news-events/financial-news.html" TargetMode="External"/><Relationship Id="rId2" Type="http://schemas.openxmlformats.org/officeDocument/2006/relationships/hyperlink" Target="http://corporate.mcdonalds.com/mcd/our_company/business-model.html" TargetMode="External"/><Relationship Id="rId1" Type="http://schemas.openxmlformats.org/officeDocument/2006/relationships/slideLayout" Target="../slideLayouts/slideLayout2.xml"/><Relationship Id="rId5" Type="http://schemas.openxmlformats.org/officeDocument/2006/relationships/hyperlink" Target="http://news.mcdonalds.com/Corporate/news-stories/2013/McDonald-s-Announces-Initial-Steps-In-Turnaround-P" TargetMode="External"/><Relationship Id="rId4" Type="http://schemas.openxmlformats.org/officeDocument/2006/relationships/hyperlink" Target="https://www.mcdonalds.com/us/en-us/careers/training-and-educ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International Business</a:t>
            </a:r>
          </a:p>
        </p:txBody>
      </p:sp>
      <p:sp>
        <p:nvSpPr>
          <p:cNvPr id="3" name="Subtitle 2"/>
          <p:cNvSpPr>
            <a:spLocks noGrp="1"/>
          </p:cNvSpPr>
          <p:nvPr>
            <p:ph type="subTitle" idx="1"/>
          </p:nvPr>
        </p:nvSpPr>
        <p:spPr/>
        <p:txBody>
          <a:bodyPr>
            <a:normAutofit/>
          </a:bodyPr>
          <a:lstStyle/>
          <a:p>
            <a:r>
              <a:rPr lang="en-GB" dirty="0"/>
              <a:t>Learning Aim E: M5</a:t>
            </a:r>
          </a:p>
          <a:p>
            <a:r>
              <a:rPr lang="en-GB" dirty="0"/>
              <a:t>Resource considerations</a:t>
            </a:r>
          </a:p>
        </p:txBody>
      </p:sp>
    </p:spTree>
    <p:extLst>
      <p:ext uri="{BB962C8B-B14F-4D97-AF65-F5344CB8AC3E}">
        <p14:creationId xmlns:p14="http://schemas.microsoft.com/office/powerpoint/2010/main" val="94442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FEC11-E9A1-CA06-9873-201A4C018346}"/>
              </a:ext>
            </a:extLst>
          </p:cNvPr>
          <p:cNvSpPr>
            <a:spLocks noGrp="1"/>
          </p:cNvSpPr>
          <p:nvPr>
            <p:ph type="title"/>
          </p:nvPr>
        </p:nvSpPr>
        <p:spPr/>
        <p:txBody>
          <a:bodyPr/>
          <a:lstStyle/>
          <a:p>
            <a:r>
              <a:rPr lang="en-GB" dirty="0"/>
              <a:t>Analyse the STRATEGIES used by McDonalds:</a:t>
            </a:r>
          </a:p>
        </p:txBody>
      </p:sp>
      <p:sp>
        <p:nvSpPr>
          <p:cNvPr id="3" name="Content Placeholder 2">
            <a:extLst>
              <a:ext uri="{FF2B5EF4-FFF2-40B4-BE49-F238E27FC236}">
                <a16:creationId xmlns:a16="http://schemas.microsoft.com/office/drawing/2014/main" id="{183033AE-0E46-621E-9934-1D4B051F37E4}"/>
              </a:ext>
            </a:extLst>
          </p:cNvPr>
          <p:cNvSpPr>
            <a:spLocks noGrp="1"/>
          </p:cNvSpPr>
          <p:nvPr>
            <p:ph sz="half" idx="1"/>
          </p:nvPr>
        </p:nvSpPr>
        <p:spPr>
          <a:xfrm>
            <a:off x="1097279" y="2902590"/>
            <a:ext cx="4937760" cy="2966503"/>
          </a:xfrm>
        </p:spPr>
        <p:txBody>
          <a:bodyPr/>
          <a:lstStyle/>
          <a:p>
            <a:pPr>
              <a:buFont typeface="Wingdings" panose="05000000000000000000" pitchFamily="2" charset="2"/>
              <a:buChar char="§"/>
            </a:pPr>
            <a:r>
              <a:rPr lang="en-GB" dirty="0" err="1"/>
              <a:t>Glocalisation</a:t>
            </a:r>
            <a:endParaRPr lang="en-GB" dirty="0"/>
          </a:p>
          <a:p>
            <a:pPr>
              <a:buFont typeface="Wingdings" panose="05000000000000000000" pitchFamily="2" charset="2"/>
              <a:buChar char="§"/>
            </a:pPr>
            <a:r>
              <a:rPr lang="en-GB" dirty="0"/>
              <a:t>Subsidiaries</a:t>
            </a:r>
          </a:p>
          <a:p>
            <a:pPr>
              <a:buFont typeface="Wingdings" panose="05000000000000000000" pitchFamily="2" charset="2"/>
              <a:buChar char="§"/>
            </a:pPr>
            <a:r>
              <a:rPr lang="en-GB" dirty="0"/>
              <a:t>Joint Ventures</a:t>
            </a:r>
          </a:p>
          <a:p>
            <a:pPr>
              <a:buFont typeface="Wingdings" panose="05000000000000000000" pitchFamily="2" charset="2"/>
              <a:buChar char="§"/>
            </a:pPr>
            <a:r>
              <a:rPr lang="en-GB" dirty="0"/>
              <a:t>Partnerships</a:t>
            </a:r>
          </a:p>
          <a:p>
            <a:endParaRPr lang="en-GB" dirty="0"/>
          </a:p>
        </p:txBody>
      </p:sp>
      <p:sp>
        <p:nvSpPr>
          <p:cNvPr id="4" name="Content Placeholder 3">
            <a:extLst>
              <a:ext uri="{FF2B5EF4-FFF2-40B4-BE49-F238E27FC236}">
                <a16:creationId xmlns:a16="http://schemas.microsoft.com/office/drawing/2014/main" id="{7FA789F0-F619-523C-B71F-98429A08DCBB}"/>
              </a:ext>
            </a:extLst>
          </p:cNvPr>
          <p:cNvSpPr>
            <a:spLocks noGrp="1"/>
          </p:cNvSpPr>
          <p:nvPr>
            <p:ph sz="half" idx="2"/>
          </p:nvPr>
        </p:nvSpPr>
        <p:spPr>
          <a:xfrm>
            <a:off x="6217920" y="2902590"/>
            <a:ext cx="4937760" cy="2966504"/>
          </a:xfrm>
        </p:spPr>
        <p:txBody>
          <a:bodyPr/>
          <a:lstStyle/>
          <a:p>
            <a:pPr>
              <a:buFont typeface="Wingdings" panose="05000000000000000000" pitchFamily="2" charset="2"/>
              <a:buChar char="§"/>
            </a:pPr>
            <a:r>
              <a:rPr lang="en-GB" dirty="0"/>
              <a:t>Agencies</a:t>
            </a:r>
          </a:p>
          <a:p>
            <a:pPr>
              <a:buFont typeface="Wingdings" panose="05000000000000000000" pitchFamily="2" charset="2"/>
              <a:buChar char="§"/>
            </a:pPr>
            <a:r>
              <a:rPr lang="en-GB" dirty="0"/>
              <a:t>Licensing</a:t>
            </a:r>
          </a:p>
          <a:p>
            <a:pPr>
              <a:buFont typeface="Wingdings" panose="05000000000000000000" pitchFamily="2" charset="2"/>
              <a:buChar char="§"/>
            </a:pPr>
            <a:r>
              <a:rPr lang="en-GB" dirty="0"/>
              <a:t>Franchising</a:t>
            </a:r>
          </a:p>
          <a:p>
            <a:pPr>
              <a:buFont typeface="Wingdings" panose="05000000000000000000" pitchFamily="2" charset="2"/>
              <a:buChar char="§"/>
            </a:pPr>
            <a:r>
              <a:rPr lang="en-GB" dirty="0"/>
              <a:t>Sub-contracting</a:t>
            </a:r>
          </a:p>
          <a:p>
            <a:pPr>
              <a:buFont typeface="Wingdings" panose="05000000000000000000" pitchFamily="2" charset="2"/>
              <a:buChar char="§"/>
            </a:pPr>
            <a:r>
              <a:rPr lang="en-GB" dirty="0"/>
              <a:t>Outsourcing</a:t>
            </a:r>
          </a:p>
        </p:txBody>
      </p:sp>
      <p:sp>
        <p:nvSpPr>
          <p:cNvPr id="5" name="TextBox 4">
            <a:extLst>
              <a:ext uri="{FF2B5EF4-FFF2-40B4-BE49-F238E27FC236}">
                <a16:creationId xmlns:a16="http://schemas.microsoft.com/office/drawing/2014/main" id="{7C081133-B2CC-B51A-9C4D-7B92138443F5}"/>
              </a:ext>
            </a:extLst>
          </p:cNvPr>
          <p:cNvSpPr txBox="1"/>
          <p:nvPr/>
        </p:nvSpPr>
        <p:spPr>
          <a:xfrm>
            <a:off x="1097278" y="1803633"/>
            <a:ext cx="10058401" cy="923330"/>
          </a:xfrm>
          <a:prstGeom prst="rect">
            <a:avLst/>
          </a:prstGeom>
          <a:noFill/>
        </p:spPr>
        <p:txBody>
          <a:bodyPr wrap="square" rtlCol="0">
            <a:spAutoFit/>
          </a:bodyPr>
          <a:lstStyle/>
          <a:p>
            <a:pPr marL="0" indent="0">
              <a:buNone/>
            </a:pPr>
            <a:r>
              <a:rPr lang="en-GB" u="sng" dirty="0"/>
              <a:t>Merit Task 1</a:t>
            </a:r>
            <a:br>
              <a:rPr lang="en-GB" dirty="0"/>
            </a:br>
            <a:r>
              <a:rPr lang="en-GB" dirty="0"/>
              <a:t> Explain the IMPACT of the STRATEGIES used by McDonalds to expand internationally. You looked at these when you did P8 and they are listed below again, for your reference:</a:t>
            </a:r>
          </a:p>
        </p:txBody>
      </p:sp>
    </p:spTree>
    <p:extLst>
      <p:ext uri="{BB962C8B-B14F-4D97-AF65-F5344CB8AC3E}">
        <p14:creationId xmlns:p14="http://schemas.microsoft.com/office/powerpoint/2010/main" val="604499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Analyse the RESOURCES used by McDonalds:</a:t>
            </a:r>
          </a:p>
        </p:txBody>
      </p:sp>
      <p:sp>
        <p:nvSpPr>
          <p:cNvPr id="3" name="Content Placeholder 2"/>
          <p:cNvSpPr>
            <a:spLocks noGrp="1"/>
          </p:cNvSpPr>
          <p:nvPr>
            <p:ph idx="1"/>
          </p:nvPr>
        </p:nvSpPr>
        <p:spPr/>
        <p:txBody>
          <a:bodyPr>
            <a:normAutofit fontScale="77500" lnSpcReduction="20000"/>
          </a:bodyPr>
          <a:lstStyle/>
          <a:p>
            <a:pPr marL="0" indent="0">
              <a:buNone/>
            </a:pPr>
            <a:r>
              <a:rPr lang="en-GB" b="1" u="sng" dirty="0"/>
              <a:t>Merit Task 2</a:t>
            </a:r>
            <a:br>
              <a:rPr lang="en-GB" dirty="0"/>
            </a:br>
            <a:r>
              <a:rPr lang="en-GB" dirty="0"/>
              <a:t>You are to add to your case study on McDonalds by </a:t>
            </a:r>
            <a:r>
              <a:rPr lang="en-GB" i="1" dirty="0"/>
              <a:t>analysing the effectiveness of the resources</a:t>
            </a:r>
            <a:r>
              <a:rPr lang="en-GB" dirty="0"/>
              <a:t> they use, which are all outlined below:</a:t>
            </a:r>
          </a:p>
          <a:p>
            <a:pPr>
              <a:buFont typeface="Arial" panose="020B0604020202020204" pitchFamily="34" charset="0"/>
              <a:buChar char="•"/>
            </a:pPr>
            <a:r>
              <a:rPr lang="en-GB" b="1" dirty="0"/>
              <a:t>Capital</a:t>
            </a:r>
            <a:r>
              <a:rPr lang="en-GB" dirty="0"/>
              <a:t> costs – e.g. premises, equipment and land. How have McDonalds used e.g. franchising to raise finance to pay for their restaurants and other capital costs? Where else would McDonalds get its capital from to develop internationally? </a:t>
            </a:r>
          </a:p>
          <a:p>
            <a:pPr>
              <a:buFont typeface="Arial" panose="020B0604020202020204" pitchFamily="34" charset="0"/>
              <a:buChar char="•"/>
            </a:pPr>
            <a:r>
              <a:rPr lang="en-GB" b="1" dirty="0"/>
              <a:t>Revenue</a:t>
            </a:r>
            <a:r>
              <a:rPr lang="en-GB" dirty="0"/>
              <a:t> costs – Explain how McDonalds get more SALES REVENUE (by adapting their products to suit the local market and by selling products linked to other big-name brands such as Disney) and lower their RUNNING COSTS (by outsourcing, sub-contracting and franchising)</a:t>
            </a:r>
          </a:p>
          <a:p>
            <a:pPr>
              <a:buFont typeface="Arial" panose="020B0604020202020204" pitchFamily="34" charset="0"/>
              <a:buChar char="•"/>
            </a:pPr>
            <a:r>
              <a:rPr lang="en-GB" b="1" dirty="0"/>
              <a:t>Expertise and intellectual capital</a:t>
            </a:r>
            <a:r>
              <a:rPr lang="en-GB" dirty="0"/>
              <a:t> – Explain how they have used their branding, reputation, managerial expertise and local knowledge etc. in host countries</a:t>
            </a:r>
          </a:p>
          <a:p>
            <a:pPr>
              <a:buFont typeface="Arial" panose="020B0604020202020204" pitchFamily="34" charset="0"/>
              <a:buChar char="•"/>
            </a:pPr>
            <a:r>
              <a:rPr lang="en-GB" b="1" dirty="0"/>
              <a:t>Training</a:t>
            </a:r>
            <a:r>
              <a:rPr lang="en-GB" dirty="0"/>
              <a:t> costs </a:t>
            </a:r>
            <a:r>
              <a:rPr lang="en-GB" b="1" dirty="0"/>
              <a:t>for local labour </a:t>
            </a:r>
            <a:r>
              <a:rPr lang="en-GB" dirty="0"/>
              <a:t>– Explain how the local workforce in host countries has been used and trained and if this has been done effectively.</a:t>
            </a:r>
          </a:p>
          <a:p>
            <a:pPr>
              <a:buFont typeface="Arial" panose="020B0604020202020204" pitchFamily="34" charset="0"/>
              <a:buChar char="•"/>
            </a:pPr>
            <a:r>
              <a:rPr lang="en-GB" b="1" dirty="0"/>
              <a:t>Organisational structure </a:t>
            </a:r>
            <a:r>
              <a:rPr lang="en-GB" dirty="0"/>
              <a:t>– i.e. Where is the main Head Office and how does it manage the franchised restaurants? Are the </a:t>
            </a:r>
            <a:r>
              <a:rPr lang="en-GB"/>
              <a:t>franchised restaurants </a:t>
            </a:r>
            <a:r>
              <a:rPr lang="en-GB" dirty="0"/>
              <a:t>set up as a hierarchy? How does it all work together?</a:t>
            </a:r>
          </a:p>
          <a:p>
            <a:pPr marL="0" indent="0" algn="ctr">
              <a:buNone/>
            </a:pPr>
            <a:r>
              <a:rPr lang="en-GB" sz="2400" dirty="0">
                <a:solidFill>
                  <a:srgbClr val="00B050"/>
                </a:solidFill>
              </a:rPr>
              <a:t>Use examples when you can</a:t>
            </a:r>
          </a:p>
        </p:txBody>
      </p:sp>
    </p:spTree>
    <p:extLst>
      <p:ext uri="{BB962C8B-B14F-4D97-AF65-F5344CB8AC3E}">
        <p14:creationId xmlns:p14="http://schemas.microsoft.com/office/powerpoint/2010/main" val="2831797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websites:</a:t>
            </a:r>
          </a:p>
        </p:txBody>
      </p:sp>
      <p:sp>
        <p:nvSpPr>
          <p:cNvPr id="3" name="Content Placeholder 2"/>
          <p:cNvSpPr>
            <a:spLocks noGrp="1"/>
          </p:cNvSpPr>
          <p:nvPr>
            <p:ph idx="1"/>
          </p:nvPr>
        </p:nvSpPr>
        <p:spPr/>
        <p:txBody>
          <a:bodyPr/>
          <a:lstStyle/>
          <a:p>
            <a:r>
              <a:rPr lang="en-GB" dirty="0">
                <a:hlinkClick r:id="rId2"/>
              </a:rPr>
              <a:t>http://corporate.mcdonalds.com/mcd/our_company/business-model.html</a:t>
            </a:r>
            <a:endParaRPr lang="en-GB" dirty="0"/>
          </a:p>
          <a:p>
            <a:r>
              <a:rPr lang="en-GB" dirty="0">
                <a:hlinkClick r:id="rId3"/>
              </a:rPr>
              <a:t>http://corporate.mcdonalds.com/mcd/investors/news-events/financial-news.html</a:t>
            </a:r>
            <a:endParaRPr lang="en-GB" dirty="0"/>
          </a:p>
          <a:p>
            <a:r>
              <a:rPr lang="en-GB" dirty="0">
                <a:hlinkClick r:id="rId4"/>
              </a:rPr>
              <a:t>https://www.mcdonalds.com/us/en-us/careers/training-and-education.html</a:t>
            </a:r>
            <a:endParaRPr lang="en-GB" dirty="0"/>
          </a:p>
          <a:p>
            <a:r>
              <a:rPr lang="en-GB" dirty="0">
                <a:hlinkClick r:id="rId5"/>
              </a:rPr>
              <a:t>http://news.mcdonalds.com/Corporate/news-stories/2013/McDonald-s-Announces-Initial-Steps-In-Turnaround-P</a:t>
            </a:r>
            <a:endParaRPr lang="en-GB" dirty="0"/>
          </a:p>
          <a:p>
            <a:endParaRPr lang="en-GB" dirty="0"/>
          </a:p>
          <a:p>
            <a:endParaRPr lang="en-GB" dirty="0"/>
          </a:p>
        </p:txBody>
      </p:sp>
    </p:spTree>
    <p:extLst>
      <p:ext uri="{BB962C8B-B14F-4D97-AF65-F5344CB8AC3E}">
        <p14:creationId xmlns:p14="http://schemas.microsoft.com/office/powerpoint/2010/main" val="2834125496"/>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73A93E8F4DE75F47A7610BA2082C5FAF" ma:contentTypeVersion="5" ma:contentTypeDescription="Create a new PowerPoint document" ma:contentTypeScope="" ma:versionID="5712bc9fe64d84d9a7f9a1c0512253f9">
  <xsd:schema xmlns:xsd="http://www.w3.org/2001/XMLSchema" xmlns:xs="http://www.w3.org/2001/XMLSchema" xmlns:p="http://schemas.microsoft.com/office/2006/metadata/properties" xmlns:ns2="5064729a-6e59-49a6-8c0d-c64baa7a262e" xmlns:ns3="332b4832-fe63-48a7-8b93-807f3b6e9f20" targetNamespace="http://schemas.microsoft.com/office/2006/metadata/properties" ma:root="true" ma:fieldsID="b0b8507a8360459c4be84c7a259aff49" ns2:_="" ns3:_="">
    <xsd:import namespace="5064729a-6e59-49a6-8c0d-c64baa7a262e"/>
    <xsd:import namespace="332b4832-fe63-48a7-8b93-807f3b6e9f20"/>
    <xsd:element name="properties">
      <xsd:complexType>
        <xsd:sequence>
          <xsd:element name="documentManagement">
            <xsd:complexType>
              <xsd:all>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lcf76f155ced4ddcb4097134ff3c332f" ma:index="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xsi:nil="true"/>
    <TaxCatchAll xmlns="5064729a-6e59-49a6-8c0d-c64baa7a262e" xsi:nil="true"/>
  </documentManagement>
</p:properties>
</file>

<file path=customXml/itemProps1.xml><?xml version="1.0" encoding="utf-8"?>
<ds:datastoreItem xmlns:ds="http://schemas.openxmlformats.org/officeDocument/2006/customXml" ds:itemID="{4644DD64-4E80-499A-A3CD-9320E6FFBF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4729a-6e59-49a6-8c0d-c64baa7a262e"/>
    <ds:schemaRef ds:uri="332b4832-fe63-48a7-8b93-807f3b6e9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CE3403-4E05-4AFF-B407-CE026DAC9C51}">
  <ds:schemaRefs>
    <ds:schemaRef ds:uri="http://schemas.microsoft.com/sharepoint/v3/contenttype/forms"/>
  </ds:schemaRefs>
</ds:datastoreItem>
</file>

<file path=customXml/itemProps3.xml><?xml version="1.0" encoding="utf-8"?>
<ds:datastoreItem xmlns:ds="http://schemas.openxmlformats.org/officeDocument/2006/customXml" ds:itemID="{52E1A2E6-528A-44AD-8EC2-7BEB486F2FF6}">
  <ds:schemaRefs>
    <ds:schemaRef ds:uri="332b4832-fe63-48a7-8b93-807f3b6e9f20"/>
    <ds:schemaRef ds:uri="http://purl.org/dc/elements/1.1/"/>
    <ds:schemaRef ds:uri="http://www.w3.org/XML/1998/namespace"/>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5064729a-6e59-49a6-8c0d-c64baa7a262e"/>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Retrospect</Template>
  <TotalTime>713</TotalTime>
  <Words>358</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Retrospect</vt:lpstr>
      <vt:lpstr>International Business</vt:lpstr>
      <vt:lpstr>Analyse the STRATEGIES used by McDonalds:</vt:lpstr>
      <vt:lpstr>Analyse the RESOURCES used by McDonalds:</vt:lpstr>
      <vt:lpstr>Useful websites: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dc:title>
  <dc:creator>Anne E Lomas</dc:creator>
  <cp:lastModifiedBy>Anne E Lomas</cp:lastModifiedBy>
  <cp:revision>71</cp:revision>
  <dcterms:created xsi:type="dcterms:W3CDTF">2017-06-29T14:01:53Z</dcterms:created>
  <dcterms:modified xsi:type="dcterms:W3CDTF">2023-05-16T13:41:52Z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0x010100EA90949D6391244A906844C304818D4E0073A93E8F4DE75F47A7610BA2082C5FAF</vt:lpwstr>
  </property>
  <property fmtid="{D5CDD505-2E9C-101B-9397-08002B2CF9AE}" pid="3" name="Order">
    <vt:r8>1603200</vt:r8>
  </property>
  <property fmtid="{D5CDD505-2E9C-101B-9397-08002B2CF9AE}" pid="4" name="MediaServiceImageTags">
    <vt:lpwstr/>
  </property>
</Properties>
</file>