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4"/>
  </p:sldMasterIdLst>
  <p:notesMasterIdLst>
    <p:notesMasterId r:id="rId12"/>
  </p:notesMasterIdLst>
  <p:sldIdLst>
    <p:sldId id="256" r:id="rId5"/>
    <p:sldId id="257" r:id="rId6"/>
    <p:sldId id="259" r:id="rId7"/>
    <p:sldId id="258" r:id="rId8"/>
    <p:sldId id="260" r:id="rId9"/>
    <p:sldId id="262" r:id="rId10"/>
    <p:sldId id="261"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C8D8"/>
    <a:srgbClr val="FFCDCD"/>
    <a:srgbClr val="FFA7A7"/>
    <a:srgbClr val="FEDADD"/>
    <a:srgbClr val="C5D3ED"/>
    <a:srgbClr val="A7BCE3"/>
    <a:srgbClr val="E0B2CC"/>
    <a:srgbClr val="F8CAAA"/>
    <a:srgbClr val="F4AF80"/>
    <a:srgbClr val="D5B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1" d="100"/>
          <a:sy n="71" d="100"/>
        </p:scale>
        <p:origin x="-300" y="8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83B92A9-F10A-4D3E-8A79-FE696A04EABE}" type="datetimeFigureOut">
              <a:rPr lang="en-GB" smtClean="0"/>
              <a:t>19/11/2019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2890B05-0A68-41BD-99EB-7DDF3FEBEDA7}" type="slidenum">
              <a:rPr lang="en-GB" smtClean="0"/>
              <a:t>‹#›</a:t>
            </a:fld>
            <a:endParaRPr lang="en-GB"/>
          </a:p>
        </p:txBody>
      </p:sp>
    </p:spTree>
    <p:extLst>
      <p:ext uri="{BB962C8B-B14F-4D97-AF65-F5344CB8AC3E}">
        <p14:creationId xmlns:p14="http://schemas.microsoft.com/office/powerpoint/2010/main" val="1531077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The Four Levels</a:t>
            </a:r>
          </a:p>
          <a:p>
            <a:r>
              <a:rPr lang="en-GB" dirty="0" smtClean="0">
                <a:effectLst/>
              </a:rPr>
              <a:t>Donald Kirkpatrick, Professor Emeritus at the University of Wisconsin and past president of the American Society for Training and Development (ASTD), first published his Four-Level Training Evaluation Model in 1959, in the US Training and Development Journal.</a:t>
            </a:r>
          </a:p>
          <a:p>
            <a:r>
              <a:rPr lang="en-GB" dirty="0" smtClean="0">
                <a:effectLst/>
              </a:rPr>
              <a:t>The model was then updated in 1975, and again in 1994, when he published his best-known work, "Evaluating Training Programs."</a:t>
            </a:r>
          </a:p>
          <a:p>
            <a:r>
              <a:rPr lang="en-GB" dirty="0" smtClean="0">
                <a:effectLst/>
              </a:rPr>
              <a:t>The four levels are:</a:t>
            </a:r>
          </a:p>
          <a:p>
            <a:r>
              <a:rPr lang="en-GB" dirty="0" smtClean="0">
                <a:effectLst/>
              </a:rPr>
              <a:t>Reaction.</a:t>
            </a:r>
          </a:p>
          <a:p>
            <a:r>
              <a:rPr lang="en-GB" dirty="0" smtClean="0">
                <a:effectLst/>
              </a:rPr>
              <a:t>Learning.</a:t>
            </a:r>
          </a:p>
          <a:p>
            <a:r>
              <a:rPr lang="en-GB" dirty="0" err="1" smtClean="0">
                <a:effectLst/>
              </a:rPr>
              <a:t>Behavior</a:t>
            </a:r>
            <a:r>
              <a:rPr lang="en-GB" dirty="0" smtClean="0">
                <a:effectLst/>
              </a:rPr>
              <a:t>.</a:t>
            </a:r>
          </a:p>
          <a:p>
            <a:r>
              <a:rPr lang="en-GB" dirty="0" smtClean="0">
                <a:effectLst/>
              </a:rPr>
              <a:t>Results.</a:t>
            </a:r>
          </a:p>
          <a:p>
            <a:r>
              <a:rPr lang="en-GB" dirty="0" smtClean="0">
                <a:effectLst/>
              </a:rPr>
              <a:t>Let's look at each level in greater detail.</a:t>
            </a:r>
          </a:p>
          <a:p>
            <a:r>
              <a:rPr lang="en-GB" sz="1200" b="1" kern="1200" dirty="0" smtClean="0">
                <a:solidFill>
                  <a:schemeClr val="tx1"/>
                </a:solidFill>
                <a:effectLst/>
                <a:latin typeface="+mn-lt"/>
                <a:ea typeface="+mn-ea"/>
                <a:cs typeface="+mn-cs"/>
              </a:rPr>
              <a:t>Level 1: Reaction</a:t>
            </a:r>
          </a:p>
          <a:p>
            <a:r>
              <a:rPr lang="en-GB" dirty="0" smtClean="0">
                <a:effectLst/>
              </a:rPr>
              <a:t>This level measures how your trainees (the people being trained), reacted to the training. Obviously, you want them to feel that the training was a valuable experience, and you want them to feel good about the instructor, the topic, the material, its presentation, and the venue.</a:t>
            </a:r>
          </a:p>
          <a:p>
            <a:r>
              <a:rPr lang="en-GB" dirty="0" smtClean="0">
                <a:effectLst/>
              </a:rPr>
              <a:t>It's important to measure reaction, because it helps you understand how well the training was received by your audience. It also helps you improve the training for future trainees, including identifying important areas or topics that are missing from the training.</a:t>
            </a:r>
          </a:p>
          <a:p>
            <a:r>
              <a:rPr lang="en-GB" sz="1200" b="1" kern="1200" dirty="0" smtClean="0">
                <a:solidFill>
                  <a:schemeClr val="tx1"/>
                </a:solidFill>
                <a:effectLst/>
                <a:latin typeface="+mn-lt"/>
                <a:ea typeface="+mn-ea"/>
                <a:cs typeface="+mn-cs"/>
              </a:rPr>
              <a:t>Level 2: Learning</a:t>
            </a:r>
          </a:p>
          <a:p>
            <a:r>
              <a:rPr lang="en-GB" dirty="0" smtClean="0">
                <a:effectLst/>
              </a:rPr>
              <a:t>At level 2, you measure what your trainees have learned. How much has their knowledge increased as a result of the training?</a:t>
            </a:r>
          </a:p>
          <a:p>
            <a:r>
              <a:rPr lang="en-GB" dirty="0" smtClean="0">
                <a:effectLst/>
              </a:rPr>
              <a:t>When you planned the training session, you hopefully started with a list of specific learning objectives: these should be the starting point for your measurement. Keep in mind that you can measure learning in different ways depending on these objectives, and depending on whether you're interested in changes to knowledge, skills, or attitude.</a:t>
            </a:r>
          </a:p>
          <a:p>
            <a:r>
              <a:rPr lang="en-GB" dirty="0" smtClean="0">
                <a:effectLst/>
              </a:rPr>
              <a:t>It's important to measure this, because knowing what your trainees are learning and what they aren't will help you improve future training.</a:t>
            </a:r>
          </a:p>
          <a:p>
            <a:r>
              <a:rPr lang="en-GB" sz="1200" b="1" kern="1200" dirty="0" smtClean="0">
                <a:solidFill>
                  <a:schemeClr val="tx1"/>
                </a:solidFill>
                <a:effectLst/>
                <a:latin typeface="+mn-lt"/>
                <a:ea typeface="+mn-ea"/>
                <a:cs typeface="+mn-cs"/>
              </a:rPr>
              <a:t>Level 3: </a:t>
            </a:r>
            <a:r>
              <a:rPr lang="en-GB" sz="1200" b="1" kern="1200" dirty="0" err="1" smtClean="0">
                <a:solidFill>
                  <a:schemeClr val="tx1"/>
                </a:solidFill>
                <a:effectLst/>
                <a:latin typeface="+mn-lt"/>
                <a:ea typeface="+mn-ea"/>
                <a:cs typeface="+mn-cs"/>
              </a:rPr>
              <a:t>Behavior</a:t>
            </a:r>
            <a:endParaRPr lang="en-GB"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Donald Kirkpatrick (1959 and then revisited</a:t>
            </a:r>
            <a:r>
              <a:rPr lang="en-GB" b="1" baseline="0" dirty="0" smtClean="0"/>
              <a:t> in 1994)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https://www.mindtools.com/pages/article/kirkpatrick.htm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effectLst/>
              </a:rPr>
              <a:t>At this level, you evaluate how far your trainees have changed their </a:t>
            </a:r>
            <a:r>
              <a:rPr lang="en-GB" dirty="0" err="1" smtClean="0">
                <a:effectLst/>
              </a:rPr>
              <a:t>behavior</a:t>
            </a:r>
            <a:r>
              <a:rPr lang="en-GB" dirty="0" smtClean="0">
                <a:effectLst/>
              </a:rPr>
              <a:t>, based on the training they received. Specifically, this looks at how trainees </a:t>
            </a:r>
            <a:r>
              <a:rPr lang="en-GB" b="1" dirty="0" smtClean="0">
                <a:effectLst/>
              </a:rPr>
              <a:t>apply</a:t>
            </a:r>
            <a:r>
              <a:rPr lang="en-GB" dirty="0" smtClean="0">
                <a:effectLst/>
              </a:rPr>
              <a:t> the information.</a:t>
            </a:r>
          </a:p>
          <a:p>
            <a:r>
              <a:rPr lang="en-GB" dirty="0" smtClean="0">
                <a:effectLst/>
              </a:rPr>
              <a:t>It's important to realize that </a:t>
            </a:r>
            <a:r>
              <a:rPr lang="en-GB" dirty="0" err="1" smtClean="0">
                <a:effectLst/>
              </a:rPr>
              <a:t>behavior</a:t>
            </a:r>
            <a:r>
              <a:rPr lang="en-GB" dirty="0" smtClean="0">
                <a:effectLst/>
              </a:rPr>
              <a:t> can only change if conditions are </a:t>
            </a:r>
            <a:r>
              <a:rPr lang="en-GB" dirty="0" err="1" smtClean="0">
                <a:effectLst/>
              </a:rPr>
              <a:t>favorable</a:t>
            </a:r>
            <a:r>
              <a:rPr lang="en-GB" dirty="0" smtClean="0">
                <a:effectLst/>
              </a:rPr>
              <a:t>. For instance, imagine you've skipped measurement at the first two Kirkpatrick levels and, when looking at your group's </a:t>
            </a:r>
            <a:r>
              <a:rPr lang="en-GB" dirty="0" err="1" smtClean="0">
                <a:effectLst/>
              </a:rPr>
              <a:t>behavior</a:t>
            </a:r>
            <a:r>
              <a:rPr lang="en-GB" dirty="0" smtClean="0">
                <a:effectLst/>
              </a:rPr>
              <a:t>, you determine that no </a:t>
            </a:r>
            <a:r>
              <a:rPr lang="en-GB" dirty="0" err="1" smtClean="0">
                <a:effectLst/>
              </a:rPr>
              <a:t>behavior</a:t>
            </a:r>
            <a:r>
              <a:rPr lang="en-GB" dirty="0" smtClean="0">
                <a:effectLst/>
              </a:rPr>
              <a:t> change has taken place. Therefore, you assume that your trainees haven't learned anything and that the training was ineffective.</a:t>
            </a:r>
          </a:p>
          <a:p>
            <a:r>
              <a:rPr lang="en-GB" dirty="0" smtClean="0">
                <a:effectLst/>
              </a:rPr>
              <a:t>However, just because </a:t>
            </a:r>
            <a:r>
              <a:rPr lang="en-GB" dirty="0" err="1" smtClean="0">
                <a:effectLst/>
              </a:rPr>
              <a:t>behavior</a:t>
            </a:r>
            <a:r>
              <a:rPr lang="en-GB" dirty="0" smtClean="0">
                <a:effectLst/>
              </a:rPr>
              <a:t> hasn't changed, it doesn't mean that trainees haven't learned anything. Perhaps their boss won't let them apply new knowledge. Or, maybe they've learned everything you taught, but they have no desire to apply the knowledge themselves.</a:t>
            </a:r>
          </a:p>
          <a:p>
            <a:r>
              <a:rPr lang="en-GB" sz="1200" b="1" kern="1200" dirty="0" smtClean="0">
                <a:solidFill>
                  <a:schemeClr val="tx1"/>
                </a:solidFill>
                <a:effectLst/>
                <a:latin typeface="+mn-lt"/>
                <a:ea typeface="+mn-ea"/>
                <a:cs typeface="+mn-cs"/>
              </a:rPr>
              <a:t>Level 4: Results</a:t>
            </a:r>
          </a:p>
          <a:p>
            <a:r>
              <a:rPr lang="en-GB" dirty="0" smtClean="0">
                <a:effectLst/>
              </a:rPr>
              <a:t>At this level, you </a:t>
            </a:r>
            <a:r>
              <a:rPr lang="en-GB" dirty="0" err="1" smtClean="0">
                <a:effectLst/>
              </a:rPr>
              <a:t>analyze</a:t>
            </a:r>
            <a:r>
              <a:rPr lang="en-GB" dirty="0" smtClean="0">
                <a:effectLst/>
              </a:rPr>
              <a:t> the final results of your training. This includes outcomes that you or your organization have determined to be good for business, good for the employees, or good for the bottom line</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7</a:t>
            </a:fld>
            <a:endParaRPr lang="en-GB"/>
          </a:p>
        </p:txBody>
      </p:sp>
    </p:spTree>
    <p:extLst>
      <p:ext uri="{BB962C8B-B14F-4D97-AF65-F5344CB8AC3E}">
        <p14:creationId xmlns:p14="http://schemas.microsoft.com/office/powerpoint/2010/main" val="149356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598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7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3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377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62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517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713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45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472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01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2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F1133-3259-4C45-BABA-5B62D9C6F78D}" type="datetimeFigureOut">
              <a:rPr lang="en-US" smtClean="0"/>
              <a:t>11/19/2019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468051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fmb.co.uk/" TargetMode="External"/><Relationship Id="rId5" Type="http://schemas.openxmlformats.org/officeDocument/2006/relationships/hyperlink" Target="http://www.citb.co.uk/" TargetMode="External"/><Relationship Id="rId4" Type="http://schemas.openxmlformats.org/officeDocument/2006/relationships/hyperlink" Target="https://www.goconstruct.org/routes-into-construction/useful-qualifications-to-get-into-constru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9133" y="2604799"/>
            <a:ext cx="10628767" cy="2387600"/>
          </a:xfrm>
        </p:spPr>
        <p:txBody>
          <a:bodyPr>
            <a:normAutofit fontScale="90000"/>
          </a:bodyPr>
          <a:lstStyle/>
          <a:p>
            <a:r>
              <a:rPr lang="en-GB" b="1" dirty="0" smtClean="0"/>
              <a:t>Nugent &amp; Barton Construction Company case study</a:t>
            </a:r>
            <a:r>
              <a:rPr lang="en-GB" b="1" dirty="0"/>
              <a:t/>
            </a:r>
            <a:br>
              <a:rPr lang="en-GB" b="1" dirty="0"/>
            </a:br>
            <a:r>
              <a:rPr lang="en-GB" dirty="0"/>
              <a:t>(</a:t>
            </a:r>
            <a:r>
              <a:rPr lang="en-GB" dirty="0" smtClean="0"/>
              <a:t>January 18)</a:t>
            </a:r>
            <a:br>
              <a:rPr lang="en-GB" dirty="0" smtClean="0"/>
            </a:br>
            <a:r>
              <a:rPr lang="en-GB" b="1" dirty="0" smtClean="0"/>
              <a:t/>
            </a:r>
            <a:br>
              <a:rPr lang="en-GB" b="1" dirty="0" smtClean="0"/>
            </a:br>
            <a:r>
              <a:rPr lang="en-GB" b="1" dirty="0" smtClean="0">
                <a:solidFill>
                  <a:srgbClr val="0070C0"/>
                </a:solidFill>
              </a:rPr>
              <a:t>How to plan your answers</a:t>
            </a:r>
            <a:endParaRPr lang="en-GB" b="1" dirty="0">
              <a:solidFill>
                <a:srgbClr val="0070C0"/>
              </a:solidFill>
            </a:endParaRPr>
          </a:p>
        </p:txBody>
      </p:sp>
      <p:sp>
        <p:nvSpPr>
          <p:cNvPr id="4" name="Subtitle 3"/>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288757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09981"/>
            <a:ext cx="4018984" cy="884254"/>
          </a:xfrm>
          <a:solidFill>
            <a:srgbClr val="C00000"/>
          </a:solidFill>
        </p:spPr>
        <p:txBody>
          <a:bodyPr>
            <a:normAutofit/>
          </a:bodyPr>
          <a:lstStyle/>
          <a:p>
            <a:r>
              <a:rPr lang="en-GB" b="1" dirty="0" smtClean="0">
                <a:solidFill>
                  <a:schemeClr val="bg1"/>
                </a:solidFill>
              </a:rPr>
              <a:t> Activity 1 PLAN</a:t>
            </a:r>
            <a:endParaRPr lang="en-GB" sz="2200" dirty="0">
              <a:solidFill>
                <a:schemeClr val="bg1"/>
              </a:solidFill>
            </a:endParaRPr>
          </a:p>
        </p:txBody>
      </p:sp>
      <p:sp>
        <p:nvSpPr>
          <p:cNvPr id="3" name="Content Placeholder 2"/>
          <p:cNvSpPr>
            <a:spLocks noGrp="1"/>
          </p:cNvSpPr>
          <p:nvPr>
            <p:ph idx="1"/>
          </p:nvPr>
        </p:nvSpPr>
        <p:spPr>
          <a:xfrm>
            <a:off x="381000" y="1690688"/>
            <a:ext cx="4939145" cy="4599276"/>
          </a:xfrm>
        </p:spPr>
        <p:txBody>
          <a:bodyPr>
            <a:normAutofit/>
          </a:bodyPr>
          <a:lstStyle/>
          <a:p>
            <a:pPr marL="0" indent="0">
              <a:buNone/>
            </a:pPr>
            <a:r>
              <a:rPr lang="en-GB" b="1" dirty="0" smtClean="0"/>
              <a:t>What does HR Planning involve?</a:t>
            </a:r>
          </a:p>
          <a:p>
            <a:pPr marL="0" indent="0">
              <a:buNone/>
            </a:pPr>
            <a:endParaRPr lang="en-GB" b="1" dirty="0" smtClean="0"/>
          </a:p>
          <a:p>
            <a:pPr marL="0" indent="0">
              <a:buNone/>
            </a:pPr>
            <a:r>
              <a:rPr lang="en-GB" b="1" dirty="0" smtClean="0"/>
              <a:t>Why is HR </a:t>
            </a:r>
            <a:r>
              <a:rPr lang="en-GB" b="1" dirty="0"/>
              <a:t>Planning </a:t>
            </a:r>
            <a:r>
              <a:rPr lang="en-GB" b="1" dirty="0" smtClean="0"/>
              <a:t>important to NBCC</a:t>
            </a:r>
            <a:r>
              <a:rPr lang="en-GB" b="1" dirty="0"/>
              <a:t>?</a:t>
            </a:r>
            <a:endParaRPr lang="en-GB" dirty="0"/>
          </a:p>
          <a:p>
            <a:pPr marL="0" lvl="0" indent="0">
              <a:buNone/>
            </a:pPr>
            <a:endParaRPr lang="en-GB" b="1" dirty="0"/>
          </a:p>
          <a:p>
            <a:pPr marL="0" lvl="0" indent="0">
              <a:buNone/>
            </a:pPr>
            <a:r>
              <a:rPr lang="en-GB" b="1" dirty="0" smtClean="0"/>
              <a:t>What </a:t>
            </a:r>
            <a:r>
              <a:rPr lang="en-GB" b="1" dirty="0"/>
              <a:t>actions could be taken to improve </a:t>
            </a:r>
            <a:r>
              <a:rPr lang="en-GB" b="1" dirty="0" smtClean="0"/>
              <a:t>competitiveness?</a:t>
            </a:r>
            <a:endParaRPr lang="en-GB" dirty="0"/>
          </a:p>
        </p:txBody>
      </p:sp>
      <p:sp>
        <p:nvSpPr>
          <p:cNvPr id="4" name="Content Placeholder 2"/>
          <p:cNvSpPr txBox="1">
            <a:spLocks/>
          </p:cNvSpPr>
          <p:nvPr/>
        </p:nvSpPr>
        <p:spPr>
          <a:xfrm>
            <a:off x="5507523" y="307818"/>
            <a:ext cx="6325356" cy="6129196"/>
          </a:xfrm>
          <a:prstGeom prst="rect">
            <a:avLst/>
          </a:prstGeom>
          <a:solidFill>
            <a:srgbClr val="F4C8D8"/>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Marks Scheme – use throughout:</a:t>
            </a:r>
          </a:p>
          <a:p>
            <a:pPr marL="0" indent="0">
              <a:buFont typeface="Arial" panose="020B0604020202020204" pitchFamily="34" charset="0"/>
              <a:buNone/>
            </a:pPr>
            <a:endParaRPr lang="en-GB" dirty="0" smtClean="0"/>
          </a:p>
          <a:p>
            <a:pPr marL="0" indent="0">
              <a:buFont typeface="Arial" panose="020B0604020202020204" pitchFamily="34" charset="0"/>
              <a:buNone/>
            </a:pPr>
            <a:r>
              <a:rPr lang="en-GB" b="1" dirty="0" smtClean="0"/>
              <a:t>Data Analysis </a:t>
            </a:r>
            <a:r>
              <a:rPr lang="en-GB" dirty="0" smtClean="0"/>
              <a:t>(12 marks)</a:t>
            </a:r>
          </a:p>
          <a:p>
            <a:pPr marL="0" indent="0">
              <a:buFont typeface="Arial" panose="020B0604020202020204" pitchFamily="34" charset="0"/>
              <a:buNone/>
            </a:pPr>
            <a:r>
              <a:rPr lang="en-GB" dirty="0" smtClean="0"/>
              <a:t>Use figures, statistics, ratios</a:t>
            </a:r>
          </a:p>
          <a:p>
            <a:pPr marL="0" indent="0">
              <a:buFont typeface="Arial" panose="020B0604020202020204" pitchFamily="34" charset="0"/>
              <a:buNone/>
            </a:pPr>
            <a:endParaRPr lang="en-GB" dirty="0"/>
          </a:p>
          <a:p>
            <a:pPr marL="0" indent="0">
              <a:buNone/>
            </a:pPr>
            <a:r>
              <a:rPr lang="en-GB" b="1" dirty="0" smtClean="0"/>
              <a:t>Key principles of management</a:t>
            </a:r>
            <a:r>
              <a:rPr lang="en-GB" dirty="0" smtClean="0"/>
              <a:t> </a:t>
            </a:r>
            <a:r>
              <a:rPr lang="en-GB" dirty="0"/>
              <a:t>(12 marks</a:t>
            </a:r>
            <a:r>
              <a:rPr lang="en-GB" dirty="0" smtClean="0"/>
              <a:t>)</a:t>
            </a:r>
            <a:endParaRPr lang="en-GB" dirty="0"/>
          </a:p>
          <a:p>
            <a:pPr marL="0" indent="0">
              <a:buNone/>
            </a:pPr>
            <a:r>
              <a:rPr lang="en-GB" dirty="0" smtClean="0"/>
              <a:t>Theories, types, skills</a:t>
            </a:r>
          </a:p>
          <a:p>
            <a:pPr marL="0" indent="0">
              <a:buNone/>
            </a:pPr>
            <a:endParaRPr lang="en-GB" dirty="0"/>
          </a:p>
          <a:p>
            <a:pPr marL="0" indent="0">
              <a:buNone/>
            </a:pPr>
            <a:r>
              <a:rPr lang="en-GB" b="1" dirty="0" smtClean="0"/>
              <a:t>Suggest ALTERNATIVE approaches </a:t>
            </a:r>
            <a:r>
              <a:rPr lang="en-GB" dirty="0"/>
              <a:t>(12 marks)</a:t>
            </a:r>
          </a:p>
          <a:p>
            <a:pPr marL="0" indent="0">
              <a:buNone/>
            </a:pPr>
            <a:r>
              <a:rPr lang="en-GB" dirty="0" smtClean="0"/>
              <a:t>For every decision you make, what alternatives did you discount and why?</a:t>
            </a:r>
          </a:p>
          <a:p>
            <a:pPr marL="0" indent="0">
              <a:buNone/>
            </a:pPr>
            <a:endParaRPr lang="en-GB" dirty="0"/>
          </a:p>
          <a:p>
            <a:pPr marL="0" indent="0">
              <a:buNone/>
            </a:pPr>
            <a:r>
              <a:rPr lang="en-GB" b="1" dirty="0" smtClean="0"/>
              <a:t>Structure and Presentation </a:t>
            </a:r>
            <a:r>
              <a:rPr lang="en-GB" dirty="0" smtClean="0"/>
              <a:t>(8 </a:t>
            </a:r>
            <a:r>
              <a:rPr lang="en-GB" dirty="0"/>
              <a:t>marks)</a:t>
            </a:r>
          </a:p>
          <a:p>
            <a:pPr marL="0" indent="0">
              <a:buNone/>
            </a:pPr>
            <a:r>
              <a:rPr lang="en-GB" dirty="0" smtClean="0"/>
              <a:t>Logical structure, business terminology, relevant principles and concepts </a:t>
            </a:r>
            <a:endParaRPr lang="en-GB" dirty="0"/>
          </a:p>
        </p:txBody>
      </p:sp>
    </p:spTree>
    <p:extLst>
      <p:ext uri="{BB962C8B-B14F-4D97-AF65-F5344CB8AC3E}">
        <p14:creationId xmlns:p14="http://schemas.microsoft.com/office/powerpoint/2010/main" val="2367815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687" y="427153"/>
            <a:ext cx="11448011" cy="6256279"/>
          </a:xfrm>
        </p:spPr>
        <p:txBody>
          <a:bodyPr>
            <a:normAutofit fontScale="70000" lnSpcReduction="20000"/>
          </a:bodyPr>
          <a:lstStyle/>
          <a:p>
            <a:pPr marL="0" indent="0">
              <a:buNone/>
            </a:pPr>
            <a:r>
              <a:rPr lang="en-GB" sz="2600" b="1" dirty="0" smtClean="0"/>
              <a:t>What does HR Planning involve?</a:t>
            </a:r>
          </a:p>
          <a:p>
            <a:pPr marL="0" indent="0">
              <a:buNone/>
            </a:pPr>
            <a:r>
              <a:rPr lang="en-GB" sz="2600" dirty="0" smtClean="0"/>
              <a:t>Matching the workforce to the needs of the business. They need to know in advance if they have enough workers for every job. If they don’t they need to recruit and select new staff or train (reskill/upskill) existing staff.</a:t>
            </a:r>
          </a:p>
          <a:p>
            <a:pPr marL="0" indent="0">
              <a:buNone/>
            </a:pPr>
            <a:endParaRPr lang="en-GB" sz="2600" b="1" dirty="0" smtClean="0"/>
          </a:p>
          <a:p>
            <a:pPr marL="0" indent="0">
              <a:buNone/>
            </a:pPr>
            <a:r>
              <a:rPr lang="en-GB" sz="2600" b="1" dirty="0"/>
              <a:t>Why is HR Planning important to NBCC?</a:t>
            </a:r>
            <a:endParaRPr lang="en-GB" sz="2600" dirty="0"/>
          </a:p>
          <a:p>
            <a:pPr marL="0" lvl="0" indent="0">
              <a:buNone/>
            </a:pPr>
            <a:r>
              <a:rPr lang="en-GB" sz="2600" dirty="0" smtClean="0"/>
              <a:t>Application to the case study – the building industry is complex and building a housing estate requires many different trades and skills and they all have to be scheduled to come to site at the right time and in the right order. (Groundworks, diggers, bricklayers, plumbers, electricians, roofers etc). Managers also needed – project management, site management, surveyors)</a:t>
            </a:r>
          </a:p>
          <a:p>
            <a:pPr marL="0" lvl="0" indent="0">
              <a:buNone/>
            </a:pPr>
            <a:r>
              <a:rPr lang="en-GB" sz="2600" dirty="0" smtClean="0"/>
              <a:t>Planning and scheduling every task and matching a worker to the job is critical to ensure success.</a:t>
            </a:r>
            <a:endParaRPr lang="en-GB" sz="2600" dirty="0"/>
          </a:p>
          <a:p>
            <a:pPr marL="0" lvl="0" indent="0">
              <a:buNone/>
            </a:pPr>
            <a:endParaRPr lang="en-GB" sz="2600" b="1" dirty="0"/>
          </a:p>
          <a:p>
            <a:pPr marL="0" lvl="0" indent="0">
              <a:buNone/>
            </a:pPr>
            <a:r>
              <a:rPr lang="en-GB" sz="2600" b="1" dirty="0" smtClean="0"/>
              <a:t>What </a:t>
            </a:r>
            <a:r>
              <a:rPr lang="en-GB" sz="2600" b="1" dirty="0"/>
              <a:t>actions could be taken to </a:t>
            </a:r>
            <a:r>
              <a:rPr lang="en-GB" sz="2600" b="1" dirty="0" smtClean="0"/>
              <a:t>maintain competitiveness and success?</a:t>
            </a:r>
          </a:p>
          <a:p>
            <a:pPr marL="0" lvl="0" indent="0">
              <a:buNone/>
            </a:pPr>
            <a:r>
              <a:rPr lang="en-GB" sz="2600" dirty="0" smtClean="0"/>
              <a:t>3 x recommendations? Some ideas</a:t>
            </a:r>
          </a:p>
          <a:p>
            <a:pPr marL="0" lvl="0" indent="0">
              <a:buNone/>
            </a:pPr>
            <a:r>
              <a:rPr lang="en-GB" sz="2600" dirty="0" smtClean="0"/>
              <a:t>They could reduce their training budget and refocus it so that training offered was relevant training only and linked to the job in hand</a:t>
            </a:r>
          </a:p>
          <a:p>
            <a:pPr marL="0" lvl="0" indent="0">
              <a:buNone/>
            </a:pPr>
            <a:r>
              <a:rPr lang="en-GB" sz="2600" dirty="0" smtClean="0"/>
              <a:t>They could plan for more environmental aware projects and start training staff on this</a:t>
            </a:r>
          </a:p>
          <a:p>
            <a:pPr marL="0" lvl="0" indent="0">
              <a:buNone/>
            </a:pPr>
            <a:r>
              <a:rPr lang="en-GB" sz="2600" dirty="0" smtClean="0"/>
              <a:t>They could reinstate the apprenticeship scheme and keep the best ones to reduce the number of self employed workers</a:t>
            </a:r>
          </a:p>
          <a:p>
            <a:pPr marL="0" lvl="0" indent="0">
              <a:buNone/>
            </a:pPr>
            <a:r>
              <a:rPr lang="en-GB" sz="2600" dirty="0" smtClean="0"/>
              <a:t>They could do a skills audit of their self employed staff so that future selection was dependent on being appropriately qualified</a:t>
            </a:r>
          </a:p>
          <a:p>
            <a:pPr marL="0" lvl="0" indent="0">
              <a:buNone/>
            </a:pPr>
            <a:r>
              <a:rPr lang="en-GB" sz="2600" dirty="0" smtClean="0"/>
              <a:t>They could apply for accreditation for a Quality Award based on the level of investment that they currently make</a:t>
            </a:r>
          </a:p>
          <a:p>
            <a:pPr marL="0" lvl="0" indent="0">
              <a:buNone/>
            </a:pPr>
            <a:endParaRPr lang="en-GB" dirty="0"/>
          </a:p>
        </p:txBody>
      </p:sp>
    </p:spTree>
    <p:extLst>
      <p:ext uri="{BB962C8B-B14F-4D97-AF65-F5344CB8AC3E}">
        <p14:creationId xmlns:p14="http://schemas.microsoft.com/office/powerpoint/2010/main" val="1342737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90688"/>
            <a:ext cx="4939145" cy="4599276"/>
          </a:xfrm>
        </p:spPr>
        <p:txBody>
          <a:bodyPr>
            <a:normAutofit/>
          </a:bodyPr>
          <a:lstStyle/>
          <a:p>
            <a:pPr marL="0" indent="0">
              <a:buNone/>
            </a:pPr>
            <a:r>
              <a:rPr lang="en-GB" b="1" dirty="0" smtClean="0"/>
              <a:t>6 slides with speaker notes</a:t>
            </a:r>
          </a:p>
          <a:p>
            <a:pPr marL="0" lvl="0" indent="0">
              <a:buNone/>
            </a:pPr>
            <a:endParaRPr lang="en-GB" b="1" dirty="0" smtClean="0"/>
          </a:p>
          <a:p>
            <a:pPr marL="0" lvl="0" indent="0">
              <a:buNone/>
            </a:pPr>
            <a:r>
              <a:rPr lang="en-GB" dirty="0" smtClean="0"/>
              <a:t>Explain the training and development approaches that NBCC could use</a:t>
            </a:r>
          </a:p>
          <a:p>
            <a:pPr marL="0" lvl="0" indent="0">
              <a:buNone/>
            </a:pPr>
            <a:endParaRPr lang="en-GB" dirty="0" smtClean="0"/>
          </a:p>
          <a:p>
            <a:pPr marL="0" lvl="0" indent="0">
              <a:buNone/>
            </a:pPr>
            <a:r>
              <a:rPr lang="en-GB" dirty="0" smtClean="0"/>
              <a:t>Recommend methods that NBCC could use to </a:t>
            </a:r>
            <a:r>
              <a:rPr lang="en-GB" b="1" dirty="0" smtClean="0"/>
              <a:t>measure the effectiveness </a:t>
            </a:r>
            <a:r>
              <a:rPr lang="en-GB" dirty="0" smtClean="0"/>
              <a:t>of training and development initiatives</a:t>
            </a:r>
            <a:endParaRPr lang="en-GB" dirty="0"/>
          </a:p>
        </p:txBody>
      </p:sp>
      <p:sp>
        <p:nvSpPr>
          <p:cNvPr id="4" name="Content Placeholder 2"/>
          <p:cNvSpPr txBox="1">
            <a:spLocks/>
          </p:cNvSpPr>
          <p:nvPr/>
        </p:nvSpPr>
        <p:spPr>
          <a:xfrm>
            <a:off x="5507523" y="307818"/>
            <a:ext cx="6325356" cy="6129196"/>
          </a:xfrm>
          <a:prstGeom prst="rect">
            <a:avLst/>
          </a:prstGeom>
          <a:solidFill>
            <a:srgbClr val="C5D3ED"/>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Marks Scheme – use throughout:</a:t>
            </a:r>
          </a:p>
          <a:p>
            <a:pPr marL="0" indent="0">
              <a:buFont typeface="Arial" panose="020B0604020202020204" pitchFamily="34" charset="0"/>
              <a:buNone/>
            </a:pPr>
            <a:endParaRPr lang="en-GB" dirty="0" smtClean="0"/>
          </a:p>
          <a:p>
            <a:pPr marL="0" indent="0">
              <a:buFont typeface="Arial" panose="020B0604020202020204" pitchFamily="34" charset="0"/>
              <a:buNone/>
            </a:pPr>
            <a:r>
              <a:rPr lang="en-GB" b="1" dirty="0" smtClean="0"/>
              <a:t>Data Analysis </a:t>
            </a:r>
            <a:r>
              <a:rPr lang="en-GB" dirty="0" smtClean="0"/>
              <a:t>(12 marks)</a:t>
            </a:r>
          </a:p>
          <a:p>
            <a:pPr marL="0" indent="0">
              <a:buFont typeface="Arial" panose="020B0604020202020204" pitchFamily="34" charset="0"/>
              <a:buNone/>
            </a:pPr>
            <a:r>
              <a:rPr lang="en-GB" dirty="0" smtClean="0"/>
              <a:t>Use figures, statistics, ratios</a:t>
            </a:r>
          </a:p>
          <a:p>
            <a:pPr marL="0" indent="0">
              <a:buFont typeface="Arial" panose="020B0604020202020204" pitchFamily="34" charset="0"/>
              <a:buNone/>
            </a:pPr>
            <a:endParaRPr lang="en-GB" dirty="0"/>
          </a:p>
          <a:p>
            <a:pPr marL="0" indent="0">
              <a:buNone/>
            </a:pPr>
            <a:r>
              <a:rPr lang="en-GB" b="1" dirty="0" smtClean="0"/>
              <a:t>Key principles of management</a:t>
            </a:r>
            <a:r>
              <a:rPr lang="en-GB" dirty="0" smtClean="0"/>
              <a:t> </a:t>
            </a:r>
            <a:r>
              <a:rPr lang="en-GB" dirty="0"/>
              <a:t>(12 marks</a:t>
            </a:r>
            <a:r>
              <a:rPr lang="en-GB" dirty="0" smtClean="0"/>
              <a:t>)</a:t>
            </a:r>
            <a:endParaRPr lang="en-GB" dirty="0"/>
          </a:p>
          <a:p>
            <a:pPr marL="0" indent="0">
              <a:buNone/>
            </a:pPr>
            <a:r>
              <a:rPr lang="en-GB" dirty="0" smtClean="0"/>
              <a:t>Theories, types, skills</a:t>
            </a:r>
          </a:p>
          <a:p>
            <a:pPr marL="0" indent="0">
              <a:buNone/>
            </a:pPr>
            <a:endParaRPr lang="en-GB" dirty="0"/>
          </a:p>
          <a:p>
            <a:pPr marL="0" indent="0">
              <a:buNone/>
            </a:pPr>
            <a:r>
              <a:rPr lang="en-GB" b="1" dirty="0" smtClean="0"/>
              <a:t>Suggest ALTERNATIVE approaches </a:t>
            </a:r>
            <a:r>
              <a:rPr lang="en-GB" dirty="0"/>
              <a:t>(12 marks)</a:t>
            </a:r>
          </a:p>
          <a:p>
            <a:pPr marL="0" indent="0">
              <a:buNone/>
            </a:pPr>
            <a:r>
              <a:rPr lang="en-GB" dirty="0" smtClean="0"/>
              <a:t>For every decision you make, what alternatives did you discount and why?</a:t>
            </a:r>
          </a:p>
          <a:p>
            <a:pPr marL="0" indent="0">
              <a:buNone/>
            </a:pPr>
            <a:endParaRPr lang="en-GB" dirty="0"/>
          </a:p>
          <a:p>
            <a:pPr marL="0" indent="0">
              <a:buNone/>
            </a:pPr>
            <a:r>
              <a:rPr lang="en-GB" b="1" dirty="0" smtClean="0"/>
              <a:t>Structure and Presentation </a:t>
            </a:r>
            <a:r>
              <a:rPr lang="en-GB" dirty="0" smtClean="0"/>
              <a:t>(8 </a:t>
            </a:r>
            <a:r>
              <a:rPr lang="en-GB" dirty="0"/>
              <a:t>marks)</a:t>
            </a:r>
          </a:p>
          <a:p>
            <a:pPr marL="0" indent="0">
              <a:buNone/>
            </a:pPr>
            <a:r>
              <a:rPr lang="en-GB" dirty="0" smtClean="0"/>
              <a:t>Logical structure, business terminology, relevant principles and concepts </a:t>
            </a:r>
            <a:endParaRPr lang="en-GB" dirty="0"/>
          </a:p>
        </p:txBody>
      </p:sp>
      <p:sp>
        <p:nvSpPr>
          <p:cNvPr id="7" name="Title 1"/>
          <p:cNvSpPr>
            <a:spLocks noGrp="1"/>
          </p:cNvSpPr>
          <p:nvPr>
            <p:ph type="title"/>
          </p:nvPr>
        </p:nvSpPr>
        <p:spPr>
          <a:xfrm>
            <a:off x="381000" y="509981"/>
            <a:ext cx="3919396" cy="884254"/>
          </a:xfrm>
          <a:solidFill>
            <a:schemeClr val="accent5">
              <a:lumMod val="75000"/>
            </a:schemeClr>
          </a:solidFill>
        </p:spPr>
        <p:txBody>
          <a:bodyPr>
            <a:normAutofit/>
          </a:bodyPr>
          <a:lstStyle/>
          <a:p>
            <a:r>
              <a:rPr lang="en-GB" b="1" dirty="0" smtClean="0">
                <a:solidFill>
                  <a:schemeClr val="bg1"/>
                </a:solidFill>
              </a:rPr>
              <a:t>Activity 2 PLAN</a:t>
            </a:r>
            <a:endParaRPr lang="en-GB" sz="2200" dirty="0">
              <a:solidFill>
                <a:schemeClr val="bg1"/>
              </a:solidFill>
            </a:endParaRPr>
          </a:p>
        </p:txBody>
      </p:sp>
    </p:spTree>
    <p:extLst>
      <p:ext uri="{BB962C8B-B14F-4D97-AF65-F5344CB8AC3E}">
        <p14:creationId xmlns:p14="http://schemas.microsoft.com/office/powerpoint/2010/main" val="378730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687" y="427153"/>
            <a:ext cx="11448011" cy="6256279"/>
          </a:xfrm>
        </p:spPr>
        <p:txBody>
          <a:bodyPr>
            <a:normAutofit/>
          </a:bodyPr>
          <a:lstStyle/>
          <a:p>
            <a:pPr marL="0" lvl="0" indent="0">
              <a:buNone/>
            </a:pPr>
            <a:r>
              <a:rPr lang="en-GB" b="1" dirty="0" smtClean="0">
                <a:solidFill>
                  <a:schemeClr val="accent1">
                    <a:lumMod val="50000"/>
                  </a:schemeClr>
                </a:solidFill>
              </a:rPr>
              <a:t>Explain </a:t>
            </a:r>
            <a:r>
              <a:rPr lang="en-GB" b="1" dirty="0">
                <a:solidFill>
                  <a:schemeClr val="accent1">
                    <a:lumMod val="50000"/>
                  </a:schemeClr>
                </a:solidFill>
              </a:rPr>
              <a:t>the training and development approaches that NBCC could use</a:t>
            </a:r>
          </a:p>
          <a:p>
            <a:r>
              <a:rPr lang="en-GB" sz="2400" b="1" dirty="0" smtClean="0"/>
              <a:t>Internal On-the-job training </a:t>
            </a:r>
            <a:r>
              <a:rPr lang="en-GB" sz="2400" dirty="0" smtClean="0"/>
              <a:t>really </a:t>
            </a:r>
            <a:r>
              <a:rPr lang="en-GB" sz="2400" dirty="0"/>
              <a:t>appropriate for practical </a:t>
            </a:r>
            <a:r>
              <a:rPr lang="en-GB" sz="2400" dirty="0" smtClean="0"/>
              <a:t>trades such as bricklaying. </a:t>
            </a:r>
            <a:r>
              <a:rPr lang="en-GB" sz="2400" dirty="0"/>
              <a:t>Learning by doing</a:t>
            </a:r>
            <a:r>
              <a:rPr lang="en-GB" sz="2400" dirty="0" smtClean="0"/>
              <a:t>. Cost effective as it is in house training although it does require a good trainer and more experienced builders may require training to make the best of them as mentors</a:t>
            </a:r>
            <a:endParaRPr lang="en-GB" sz="2400" b="1" dirty="0"/>
          </a:p>
          <a:p>
            <a:r>
              <a:rPr lang="en-GB" sz="2400" b="1" dirty="0" smtClean="0"/>
              <a:t>Apprenticeships </a:t>
            </a:r>
            <a:r>
              <a:rPr lang="en-GB" sz="2400" dirty="0" smtClean="0"/>
              <a:t>they could reinstate this system as although it is costly in terms of meeting specific criteria and a mentor and supervisor are needed, the benefits are that the apprentice learns the trade and how the company works and would be in a good position to continue as a permanent employee. They could become </a:t>
            </a:r>
            <a:r>
              <a:rPr lang="en-GB" sz="2400" dirty="0"/>
              <a:t>a registered Apprenticeship Training </a:t>
            </a:r>
            <a:r>
              <a:rPr lang="en-GB" sz="2400" dirty="0" smtClean="0"/>
              <a:t>Agency</a:t>
            </a:r>
          </a:p>
          <a:p>
            <a:r>
              <a:rPr lang="en-GB" sz="2400" b="1" dirty="0" smtClean="0"/>
              <a:t>External Off-the-job Training </a:t>
            </a:r>
            <a:r>
              <a:rPr lang="en-GB" sz="2400" dirty="0" smtClean="0"/>
              <a:t>NVQs for specific skills to fill the skills gaps identified by a skills audit and make sure that the company has the right skills for the jobs that they have taken on.</a:t>
            </a:r>
          </a:p>
          <a:p>
            <a:r>
              <a:rPr lang="en-GB" sz="2400" b="1" dirty="0" smtClean="0"/>
              <a:t>External </a:t>
            </a:r>
            <a:r>
              <a:rPr lang="en-GB" sz="2400" b="1" dirty="0"/>
              <a:t>Off-the-job </a:t>
            </a:r>
            <a:r>
              <a:rPr lang="en-GB" sz="2400" b="1" dirty="0" smtClean="0"/>
              <a:t>Training </a:t>
            </a:r>
            <a:r>
              <a:rPr lang="en-GB" sz="2400" dirty="0" smtClean="0"/>
              <a:t>managers could attend courses on sustainable construction so that they are ready for future development of the company and that they understand the standards that they will have to meet in the future and can make sure that the workforce have the appropriate skills and knowledge.</a:t>
            </a:r>
            <a:endParaRPr lang="en-GB" sz="2400" b="1" dirty="0"/>
          </a:p>
          <a:p>
            <a:endParaRPr lang="en-GB" dirty="0"/>
          </a:p>
        </p:txBody>
      </p:sp>
    </p:spTree>
    <p:extLst>
      <p:ext uri="{BB962C8B-B14F-4D97-AF65-F5344CB8AC3E}">
        <p14:creationId xmlns:p14="http://schemas.microsoft.com/office/powerpoint/2010/main" val="2071423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687" y="427153"/>
            <a:ext cx="11448011" cy="6256279"/>
          </a:xfrm>
        </p:spPr>
        <p:txBody>
          <a:bodyPr>
            <a:normAutofit fontScale="92500"/>
          </a:bodyPr>
          <a:lstStyle/>
          <a:p>
            <a:pPr marL="0" lvl="0" indent="0">
              <a:buNone/>
            </a:pPr>
            <a:r>
              <a:rPr lang="en-GB" sz="3000" b="1" dirty="0" smtClean="0">
                <a:solidFill>
                  <a:schemeClr val="accent1">
                    <a:lumMod val="50000"/>
                  </a:schemeClr>
                </a:solidFill>
              </a:rPr>
              <a:t>Recommend methods that NBCC could use to measure the effectiveness of training and development initiatives</a:t>
            </a:r>
            <a:endParaRPr lang="en-GB" sz="3000" dirty="0" smtClean="0">
              <a:solidFill>
                <a:schemeClr val="accent1">
                  <a:lumMod val="50000"/>
                </a:schemeClr>
              </a:solidFill>
            </a:endParaRPr>
          </a:p>
          <a:p>
            <a:pPr lvl="0"/>
            <a:r>
              <a:rPr lang="en-GB" b="1" dirty="0" smtClean="0"/>
              <a:t>Appraisal</a:t>
            </a:r>
            <a:r>
              <a:rPr lang="en-GB" dirty="0" smtClean="0"/>
              <a:t> – based on the IIP model of Plan, Do, Review, the effectiveness of training matched to target setting should be SMART and therefore measurable. </a:t>
            </a:r>
            <a:r>
              <a:rPr lang="en-GB" dirty="0"/>
              <a:t>Training costs money – so a business will want to know if the training was effective, was it money well </a:t>
            </a:r>
            <a:r>
              <a:rPr lang="en-GB" dirty="0" smtClean="0"/>
              <a:t>spent? Donald </a:t>
            </a:r>
            <a:r>
              <a:rPr lang="en-GB" dirty="0"/>
              <a:t>Kirkpatrick </a:t>
            </a:r>
            <a:r>
              <a:rPr lang="en-GB" dirty="0" smtClean="0"/>
              <a:t>1959 identified 4 aspects to measure the effectiveness of training (reaction, learning, behaviour, results)</a:t>
            </a:r>
            <a:endParaRPr lang="en-GB" dirty="0"/>
          </a:p>
          <a:p>
            <a:r>
              <a:rPr lang="en-GB" b="1" dirty="0" smtClean="0"/>
              <a:t>Staff retention figures </a:t>
            </a:r>
            <a:r>
              <a:rPr lang="en-GB" dirty="0" smtClean="0"/>
              <a:t>– these are better than industry norms but may improve further as the flexibility of the workforce improves with targeted training</a:t>
            </a:r>
          </a:p>
          <a:p>
            <a:r>
              <a:rPr lang="en-GB" b="1" dirty="0" smtClean="0"/>
              <a:t>Absenteeism data </a:t>
            </a:r>
            <a:r>
              <a:rPr lang="en-GB" dirty="0" smtClean="0"/>
              <a:t>– common causes of absenteeism are poor motivation and not feeling happy with the work – targeted training should improve this and investment in staff can be a form of motivation (Herzberg) as can training to take on further responsibility</a:t>
            </a:r>
          </a:p>
          <a:p>
            <a:r>
              <a:rPr lang="en-GB" b="1" dirty="0" smtClean="0"/>
              <a:t>Skills audit </a:t>
            </a:r>
            <a:r>
              <a:rPr lang="en-GB" dirty="0" smtClean="0"/>
              <a:t>– identify missing skills which should reduce year on year following appraisal and training cycles</a:t>
            </a:r>
            <a:endParaRPr lang="en-GB" dirty="0"/>
          </a:p>
          <a:p>
            <a:endParaRPr lang="en-GB" dirty="0"/>
          </a:p>
        </p:txBody>
      </p:sp>
    </p:spTree>
    <p:extLst>
      <p:ext uri="{BB962C8B-B14F-4D97-AF65-F5344CB8AC3E}">
        <p14:creationId xmlns:p14="http://schemas.microsoft.com/office/powerpoint/2010/main" val="1908421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2153"/>
            <a:ext cx="5468007" cy="864585"/>
          </a:xfrm>
        </p:spPr>
        <p:txBody>
          <a:bodyPr>
            <a:normAutofit/>
          </a:bodyPr>
          <a:lstStyle/>
          <a:p>
            <a:r>
              <a:rPr lang="en-GB" sz="3200" b="1" dirty="0" smtClean="0">
                <a:solidFill>
                  <a:schemeClr val="accent1">
                    <a:lumMod val="75000"/>
                  </a:schemeClr>
                </a:solidFill>
                <a:latin typeface="+mn-lt"/>
              </a:rPr>
              <a:t>Useful links</a:t>
            </a:r>
            <a:endParaRPr lang="en-GB" sz="3200" b="1" dirty="0">
              <a:solidFill>
                <a:schemeClr val="accent1">
                  <a:lumMod val="75000"/>
                </a:schemeClr>
              </a:solidFill>
              <a:latin typeface="+mn-lt"/>
            </a:endParaRPr>
          </a:p>
        </p:txBody>
      </p:sp>
      <p:pic>
        <p:nvPicPr>
          <p:cNvPr id="4" name="Picture 2" descr="http://www.qualtech.co.uk/images/TheStandardgif.gif"/>
          <p:cNvPicPr>
            <a:picLocks noChangeAspect="1" noChangeArrowheads="1"/>
          </p:cNvPicPr>
          <p:nvPr/>
        </p:nvPicPr>
        <p:blipFill>
          <a:blip r:embed="rId3" cstate="print"/>
          <a:srcRect/>
          <a:stretch>
            <a:fillRect/>
          </a:stretch>
        </p:blipFill>
        <p:spPr bwMode="auto">
          <a:xfrm>
            <a:off x="7076081" y="1347953"/>
            <a:ext cx="4166124" cy="4166124"/>
          </a:xfrm>
          <a:prstGeom prst="rect">
            <a:avLst/>
          </a:prstGeom>
          <a:noFill/>
        </p:spPr>
      </p:pic>
      <p:sp>
        <p:nvSpPr>
          <p:cNvPr id="5" name="Rectangle 4"/>
          <p:cNvSpPr/>
          <p:nvPr/>
        </p:nvSpPr>
        <p:spPr>
          <a:xfrm>
            <a:off x="838200" y="1844594"/>
            <a:ext cx="6096000" cy="2616101"/>
          </a:xfrm>
          <a:prstGeom prst="rect">
            <a:avLst/>
          </a:prstGeom>
        </p:spPr>
        <p:txBody>
          <a:bodyPr>
            <a:spAutoFit/>
          </a:bodyPr>
          <a:lstStyle/>
          <a:p>
            <a:pPr>
              <a:spcAft>
                <a:spcPts val="0"/>
              </a:spcAft>
            </a:pPr>
            <a:r>
              <a:rPr lang="en-GB" u="sng" dirty="0">
                <a:solidFill>
                  <a:srgbClr val="000000"/>
                </a:solidFill>
                <a:latin typeface="Calibri" panose="020F0502020204030204" pitchFamily="34" charset="0"/>
                <a:ea typeface="Times New Roman" panose="02020603050405020304" pitchFamily="18" charset="0"/>
                <a:hlinkClick r:id="rId4"/>
              </a:rPr>
              <a:t>https://www.goconstruct.org/routes-into-construction/useful-qualifications-to-get-into-construction</a:t>
            </a:r>
            <a:r>
              <a:rPr lang="en-GB" u="sng" dirty="0" smtClean="0">
                <a:solidFill>
                  <a:srgbClr val="000000"/>
                </a:solidFill>
                <a:latin typeface="Calibri" panose="020F0502020204030204" pitchFamily="34" charset="0"/>
                <a:ea typeface="Times New Roman" panose="02020603050405020304" pitchFamily="18" charset="0"/>
                <a:hlinkClick r:id="rId4"/>
              </a:rPr>
              <a:t>/</a:t>
            </a:r>
            <a:endParaRPr lang="en-GB" u="sng" dirty="0" smtClean="0">
              <a:solidFill>
                <a:srgbClr val="000000"/>
              </a:solidFill>
              <a:latin typeface="Calibri" panose="020F0502020204030204" pitchFamily="34" charset="0"/>
              <a:ea typeface="Times New Roman" panose="02020603050405020304" pitchFamily="18" charset="0"/>
            </a:endParaRPr>
          </a:p>
          <a:p>
            <a:pPr>
              <a:spcAft>
                <a:spcPts val="0"/>
              </a:spcAft>
            </a:pPr>
            <a:endParaRPr lang="en-GB" sz="1600" u="sng" dirty="0">
              <a:solidFill>
                <a:srgbClr val="000000"/>
              </a:solidFill>
              <a:effectLst/>
              <a:latin typeface="Calibri" panose="020F0502020204030204" pitchFamily="34" charset="0"/>
              <a:ea typeface="Calibri" panose="020F0502020204030204" pitchFamily="34" charset="0"/>
            </a:endParaRPr>
          </a:p>
          <a:p>
            <a:pPr>
              <a:spcAft>
                <a:spcPts val="0"/>
              </a:spcAft>
            </a:pPr>
            <a:r>
              <a:rPr lang="en-GB" sz="1600" u="sng" dirty="0" smtClean="0">
                <a:solidFill>
                  <a:srgbClr val="000000"/>
                </a:solidFill>
                <a:latin typeface="Calibri" panose="020F0502020204030204" pitchFamily="34" charset="0"/>
                <a:ea typeface="Calibri" panose="020F0502020204030204" pitchFamily="34" charset="0"/>
                <a:hlinkClick r:id="rId5"/>
              </a:rPr>
              <a:t>www.citb.co.uk</a:t>
            </a:r>
            <a:endParaRPr lang="en-GB" sz="1600" u="sng" dirty="0" smtClean="0">
              <a:solidFill>
                <a:srgbClr val="000000"/>
              </a:solidFill>
              <a:latin typeface="Calibri" panose="020F0502020204030204" pitchFamily="34" charset="0"/>
              <a:ea typeface="Calibri" panose="020F0502020204030204" pitchFamily="34" charset="0"/>
            </a:endParaRPr>
          </a:p>
          <a:p>
            <a:pPr>
              <a:spcAft>
                <a:spcPts val="0"/>
              </a:spcAft>
            </a:pPr>
            <a:endParaRPr lang="en-GB" sz="1600" u="sng" dirty="0">
              <a:solidFill>
                <a:srgbClr val="000000"/>
              </a:solidFill>
              <a:latin typeface="Calibri" panose="020F0502020204030204" pitchFamily="34" charset="0"/>
              <a:ea typeface="Calibri" panose="020F0502020204030204" pitchFamily="34" charset="0"/>
            </a:endParaRPr>
          </a:p>
          <a:p>
            <a:pPr>
              <a:spcAft>
                <a:spcPts val="0"/>
              </a:spcAft>
            </a:pPr>
            <a:r>
              <a:rPr lang="en-GB" sz="1600" u="sng" dirty="0" smtClean="0">
                <a:solidFill>
                  <a:srgbClr val="000000"/>
                </a:solidFill>
                <a:latin typeface="Calibri" panose="020F0502020204030204" pitchFamily="34" charset="0"/>
                <a:ea typeface="Calibri" panose="020F0502020204030204" pitchFamily="34" charset="0"/>
                <a:hlinkClick r:id="rId6"/>
              </a:rPr>
              <a:t>www.fmb.co.uk</a:t>
            </a:r>
            <a:endParaRPr lang="en-GB" sz="1600" u="sng" dirty="0" smtClean="0">
              <a:solidFill>
                <a:srgbClr val="000000"/>
              </a:solidFill>
              <a:latin typeface="Calibri" panose="020F0502020204030204" pitchFamily="34" charset="0"/>
              <a:ea typeface="Calibri" panose="020F0502020204030204" pitchFamily="34" charset="0"/>
            </a:endParaRPr>
          </a:p>
          <a:p>
            <a:pPr>
              <a:spcAft>
                <a:spcPts val="0"/>
              </a:spcAft>
            </a:pPr>
            <a:endParaRPr lang="en-GB" sz="1600" u="sng" dirty="0">
              <a:solidFill>
                <a:srgbClr val="000000"/>
              </a:solidFill>
              <a:latin typeface="Calibri" panose="020F0502020204030204" pitchFamily="34" charset="0"/>
              <a:ea typeface="Calibri" panose="020F0502020204030204" pitchFamily="34" charset="0"/>
            </a:endParaRPr>
          </a:p>
          <a:p>
            <a:pPr>
              <a:spcAft>
                <a:spcPts val="0"/>
              </a:spcAft>
            </a:pPr>
            <a:r>
              <a:rPr lang="en-GB" sz="1600" u="sng" dirty="0" smtClean="0">
                <a:solidFill>
                  <a:srgbClr val="000000"/>
                </a:solidFill>
                <a:latin typeface="Calibri" panose="020F0502020204030204" pitchFamily="34" charset="0"/>
                <a:ea typeface="Calibri" panose="020F0502020204030204" pitchFamily="34" charset="0"/>
              </a:rPr>
              <a:t>Investors in People award (IIP)</a:t>
            </a:r>
          </a:p>
          <a:p>
            <a:pPr>
              <a:spcAft>
                <a:spcPts val="0"/>
              </a:spcAft>
            </a:pPr>
            <a:endParaRPr lang="en-GB" sz="1600" u="sng" dirty="0" smtClean="0">
              <a:solidFill>
                <a:srgbClr val="000000"/>
              </a:solidFill>
              <a:latin typeface="Calibri" panose="020F0502020204030204" pitchFamily="34" charset="0"/>
              <a:ea typeface="Calibri" panose="020F0502020204030204" pitchFamily="34" charset="0"/>
            </a:endParaRPr>
          </a:p>
          <a:p>
            <a:pPr>
              <a:spcAft>
                <a:spcPts val="0"/>
              </a:spcAft>
            </a:pPr>
            <a:endParaRPr lang="en-GB"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54104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E2F66A0-0D75-45E7-BF4F-0C75C75B1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FE28B9-08AB-416A-A78C-9B3BDCC96E7C}">
  <ds:schemaRefs>
    <ds:schemaRef ds:uri="http://schemas.microsoft.com/sharepoint/v3/contenttype/forms"/>
  </ds:schemaRefs>
</ds:datastoreItem>
</file>

<file path=customXml/itemProps3.xml><?xml version="1.0" encoding="utf-8"?>
<ds:datastoreItem xmlns:ds="http://schemas.openxmlformats.org/officeDocument/2006/customXml" ds:itemID="{FDBCA861-BDCB-4831-87E8-729A950C9F60}">
  <ds:schemaRefs>
    <ds:schemaRef ds:uri="http://www.w3.org/XML/1998/namespace"/>
    <ds:schemaRef ds:uri="http://schemas.microsoft.com/office/2006/metadata/properties"/>
    <ds:schemaRef ds:uri="http://schemas.openxmlformats.org/package/2006/metadata/core-properties"/>
    <ds:schemaRef ds:uri="http://purl.org/dc/elements/1.1/"/>
    <ds:schemaRef ds:uri="http://purl.org/dc/dcmitype/"/>
    <ds:schemaRef ds:uri="http://schemas.microsoft.com/office/2006/documentManagement/types"/>
    <ds:schemaRef ds:uri="http://schemas.microsoft.com/office/infopath/2007/PartnerControl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262</TotalTime>
  <Words>1370</Words>
  <Application>Microsoft Office PowerPoint</Application>
  <PresentationFormat>Widescreen</PresentationFormat>
  <Paragraphs>98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Nugent &amp; Barton Construction Company case study (January 18)  How to plan your answers</vt:lpstr>
      <vt:lpstr> Activity 1 PLAN</vt:lpstr>
      <vt:lpstr>PowerPoint Presentation</vt:lpstr>
      <vt:lpstr>Activity 2 PLAN</vt:lpstr>
      <vt:lpstr>PowerPoint Presentation</vt:lpstr>
      <vt:lpstr>PowerPoint Presentation</vt:lpstr>
      <vt:lpstr>Useful links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Marketing</dc:title>
  <dc:creator>Ailsa W Waters</dc:creator>
  <cp:lastModifiedBy>Ailsa W Waters</cp:lastModifiedBy>
  <cp:revision>28</cp:revision>
  <cp:lastPrinted>2018-02-26T15:23:27Z</cp:lastPrinted>
  <dcterms:created xsi:type="dcterms:W3CDTF">2017-04-04T08:52:32Z</dcterms:created>
  <dcterms:modified xsi:type="dcterms:W3CDTF">2019-11-19T14:53:28Z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