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23"/>
  </p:notesMasterIdLst>
  <p:sldIdLst>
    <p:sldId id="256" r:id="rId5"/>
    <p:sldId id="264" r:id="rId6"/>
    <p:sldId id="272" r:id="rId7"/>
    <p:sldId id="271" r:id="rId8"/>
    <p:sldId id="275" r:id="rId9"/>
    <p:sldId id="276" r:id="rId10"/>
    <p:sldId id="277" r:id="rId11"/>
    <p:sldId id="297" r:id="rId12"/>
    <p:sldId id="295" r:id="rId13"/>
    <p:sldId id="300" r:id="rId14"/>
    <p:sldId id="293" r:id="rId15"/>
    <p:sldId id="298" r:id="rId16"/>
    <p:sldId id="292" r:id="rId17"/>
    <p:sldId id="299" r:id="rId18"/>
    <p:sldId id="291" r:id="rId19"/>
    <p:sldId id="294" r:id="rId20"/>
    <p:sldId id="296" r:id="rId21"/>
    <p:sldId id="27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66" autoAdjust="0"/>
    <p:restoredTop sz="94660"/>
  </p:normalViewPr>
  <p:slideViewPr>
    <p:cSldViewPr snapToGrid="0">
      <p:cViewPr varScale="1">
        <p:scale>
          <a:sx n="53" d="100"/>
          <a:sy n="53" d="100"/>
        </p:scale>
        <p:origin x="16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2C63D1-A232-431E-ADA9-6E5763E2D876}"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en-GB"/>
        </a:p>
      </dgm:t>
    </dgm:pt>
    <dgm:pt modelId="{650160A6-DD53-4C51-96EC-51B36DB7DD15}">
      <dgm:prSet/>
      <dgm:spPr/>
      <dgm:t>
        <a:bodyPr/>
        <a:lstStyle/>
        <a:p>
          <a:pPr rtl="0"/>
          <a:r>
            <a:rPr lang="en-GB" dirty="0" smtClean="0"/>
            <a:t>Total Imposed Package</a:t>
          </a:r>
          <a:endParaRPr lang="en-GB" dirty="0"/>
        </a:p>
      </dgm:t>
    </dgm:pt>
    <dgm:pt modelId="{0958E22C-9D70-48BE-AE2A-56A55E4ECE85}" type="parTrans" cxnId="{91D244B3-09CE-4A52-85DA-C33A36D5BFC1}">
      <dgm:prSet/>
      <dgm:spPr/>
      <dgm:t>
        <a:bodyPr/>
        <a:lstStyle/>
        <a:p>
          <a:endParaRPr lang="en-GB"/>
        </a:p>
      </dgm:t>
    </dgm:pt>
    <dgm:pt modelId="{D832A0E3-95C9-46E8-8D4B-E2F37DC2F91E}" type="sibTrans" cxnId="{91D244B3-09CE-4A52-85DA-C33A36D5BFC1}">
      <dgm:prSet/>
      <dgm:spPr/>
      <dgm:t>
        <a:bodyPr/>
        <a:lstStyle/>
        <a:p>
          <a:endParaRPr lang="en-GB"/>
        </a:p>
      </dgm:t>
    </dgm:pt>
    <dgm:pt modelId="{93EF0CBD-FCB3-43C2-B3C1-08D20106A453}">
      <dgm:prSet/>
      <dgm:spPr/>
      <dgm:t>
        <a:bodyPr/>
        <a:lstStyle/>
        <a:p>
          <a:pPr rtl="0"/>
          <a:r>
            <a:rPr lang="en-GB" dirty="0" smtClean="0"/>
            <a:t>Imposed Piecemeal Initiatives</a:t>
          </a:r>
          <a:endParaRPr lang="en-GB" dirty="0"/>
        </a:p>
      </dgm:t>
    </dgm:pt>
    <dgm:pt modelId="{FA58DF05-3D2F-4F96-939A-74D7CC100CBD}" type="parTrans" cxnId="{1B042155-3635-4025-9CD9-285057D5525C}">
      <dgm:prSet/>
      <dgm:spPr/>
      <dgm:t>
        <a:bodyPr/>
        <a:lstStyle/>
        <a:p>
          <a:endParaRPr lang="en-GB"/>
        </a:p>
      </dgm:t>
    </dgm:pt>
    <dgm:pt modelId="{4A127C49-0ACE-4712-8FE9-E09AB7CECBAE}" type="sibTrans" cxnId="{1B042155-3635-4025-9CD9-285057D5525C}">
      <dgm:prSet/>
      <dgm:spPr/>
      <dgm:t>
        <a:bodyPr/>
        <a:lstStyle/>
        <a:p>
          <a:endParaRPr lang="en-GB"/>
        </a:p>
      </dgm:t>
    </dgm:pt>
    <dgm:pt modelId="{96CD11FD-5762-467E-A6E1-BC95ABFBD942}">
      <dgm:prSet/>
      <dgm:spPr/>
      <dgm:t>
        <a:bodyPr/>
        <a:lstStyle/>
        <a:p>
          <a:pPr rtl="0"/>
          <a:r>
            <a:rPr lang="en-GB" dirty="0" smtClean="0"/>
            <a:t>Negotiated Piecemeal initiatives</a:t>
          </a:r>
          <a:endParaRPr lang="en-GB" dirty="0"/>
        </a:p>
      </dgm:t>
    </dgm:pt>
    <dgm:pt modelId="{1FF8F8F7-60D1-472C-B216-AAB421E5F601}" type="parTrans" cxnId="{B8585C24-C77A-4555-A138-064EB8819F6C}">
      <dgm:prSet/>
      <dgm:spPr/>
      <dgm:t>
        <a:bodyPr/>
        <a:lstStyle/>
        <a:p>
          <a:endParaRPr lang="en-GB"/>
        </a:p>
      </dgm:t>
    </dgm:pt>
    <dgm:pt modelId="{163A4C24-44A4-4316-B2F5-7DD5648FA33D}" type="sibTrans" cxnId="{B8585C24-C77A-4555-A138-064EB8819F6C}">
      <dgm:prSet/>
      <dgm:spPr/>
      <dgm:t>
        <a:bodyPr/>
        <a:lstStyle/>
        <a:p>
          <a:endParaRPr lang="en-GB"/>
        </a:p>
      </dgm:t>
    </dgm:pt>
    <dgm:pt modelId="{6BC961DB-9FC5-4A9C-8283-ADA809874E73}">
      <dgm:prSet/>
      <dgm:spPr/>
      <dgm:t>
        <a:bodyPr/>
        <a:lstStyle/>
        <a:p>
          <a:pPr rtl="0"/>
          <a:r>
            <a:rPr lang="en-GB" dirty="0" smtClean="0"/>
            <a:t>Negotiated Total Packages</a:t>
          </a:r>
          <a:endParaRPr lang="en-GB" dirty="0"/>
        </a:p>
      </dgm:t>
    </dgm:pt>
    <dgm:pt modelId="{0011AA73-9009-4418-B1BD-61E1FEDEA8FF}" type="parTrans" cxnId="{D02515BE-73DB-4534-A50E-9365530F50B5}">
      <dgm:prSet/>
      <dgm:spPr/>
      <dgm:t>
        <a:bodyPr/>
        <a:lstStyle/>
        <a:p>
          <a:endParaRPr lang="en-GB"/>
        </a:p>
      </dgm:t>
    </dgm:pt>
    <dgm:pt modelId="{DDDC5D36-1F9A-4F5B-AE85-AACE37AC0793}" type="sibTrans" cxnId="{D02515BE-73DB-4534-A50E-9365530F50B5}">
      <dgm:prSet/>
      <dgm:spPr/>
      <dgm:t>
        <a:bodyPr/>
        <a:lstStyle/>
        <a:p>
          <a:endParaRPr lang="en-GB"/>
        </a:p>
      </dgm:t>
    </dgm:pt>
    <dgm:pt modelId="{93AB34AC-C8A3-44CB-8536-F9A0B0C2D27E}" type="pres">
      <dgm:prSet presAssocID="{1B2C63D1-A232-431E-ADA9-6E5763E2D876}" presName="CompostProcess" presStyleCnt="0">
        <dgm:presLayoutVars>
          <dgm:dir/>
          <dgm:resizeHandles val="exact"/>
        </dgm:presLayoutVars>
      </dgm:prSet>
      <dgm:spPr/>
      <dgm:t>
        <a:bodyPr/>
        <a:lstStyle/>
        <a:p>
          <a:endParaRPr lang="en-GB"/>
        </a:p>
      </dgm:t>
    </dgm:pt>
    <dgm:pt modelId="{9B32B42D-E5F7-4A88-8B09-FF8E9A505040}" type="pres">
      <dgm:prSet presAssocID="{1B2C63D1-A232-431E-ADA9-6E5763E2D876}" presName="arrow" presStyleLbl="bgShp" presStyleIdx="0" presStyleCnt="1"/>
      <dgm:spPr/>
    </dgm:pt>
    <dgm:pt modelId="{9CFC7642-0070-4C7B-A0A5-4C55084D0A6C}" type="pres">
      <dgm:prSet presAssocID="{1B2C63D1-A232-431E-ADA9-6E5763E2D876}" presName="linearProcess" presStyleCnt="0"/>
      <dgm:spPr/>
    </dgm:pt>
    <dgm:pt modelId="{0DCA1C7C-F2EF-4962-9C4E-28541A0FEB43}" type="pres">
      <dgm:prSet presAssocID="{650160A6-DD53-4C51-96EC-51B36DB7DD15}" presName="textNode" presStyleLbl="node1" presStyleIdx="0" presStyleCnt="4">
        <dgm:presLayoutVars>
          <dgm:bulletEnabled val="1"/>
        </dgm:presLayoutVars>
      </dgm:prSet>
      <dgm:spPr/>
      <dgm:t>
        <a:bodyPr/>
        <a:lstStyle/>
        <a:p>
          <a:endParaRPr lang="en-GB"/>
        </a:p>
      </dgm:t>
    </dgm:pt>
    <dgm:pt modelId="{A186619E-03BE-4229-A8DD-4EB12BF08082}" type="pres">
      <dgm:prSet presAssocID="{D832A0E3-95C9-46E8-8D4B-E2F37DC2F91E}" presName="sibTrans" presStyleCnt="0"/>
      <dgm:spPr/>
    </dgm:pt>
    <dgm:pt modelId="{A2ED02B4-C7B8-4B05-815B-009A681E07C9}" type="pres">
      <dgm:prSet presAssocID="{93EF0CBD-FCB3-43C2-B3C1-08D20106A453}" presName="textNode" presStyleLbl="node1" presStyleIdx="1" presStyleCnt="4">
        <dgm:presLayoutVars>
          <dgm:bulletEnabled val="1"/>
        </dgm:presLayoutVars>
      </dgm:prSet>
      <dgm:spPr/>
      <dgm:t>
        <a:bodyPr/>
        <a:lstStyle/>
        <a:p>
          <a:endParaRPr lang="en-GB"/>
        </a:p>
      </dgm:t>
    </dgm:pt>
    <dgm:pt modelId="{D8234333-E7E9-4669-9477-91CF30A906F2}" type="pres">
      <dgm:prSet presAssocID="{4A127C49-0ACE-4712-8FE9-E09AB7CECBAE}" presName="sibTrans" presStyleCnt="0"/>
      <dgm:spPr/>
    </dgm:pt>
    <dgm:pt modelId="{32249FCD-B3F5-4E34-92E8-29F9D96DAE71}" type="pres">
      <dgm:prSet presAssocID="{96CD11FD-5762-467E-A6E1-BC95ABFBD942}" presName="textNode" presStyleLbl="node1" presStyleIdx="2" presStyleCnt="4">
        <dgm:presLayoutVars>
          <dgm:bulletEnabled val="1"/>
        </dgm:presLayoutVars>
      </dgm:prSet>
      <dgm:spPr/>
      <dgm:t>
        <a:bodyPr/>
        <a:lstStyle/>
        <a:p>
          <a:endParaRPr lang="en-GB"/>
        </a:p>
      </dgm:t>
    </dgm:pt>
    <dgm:pt modelId="{A68824D9-7049-47E6-8A4A-3AA46DF65F5F}" type="pres">
      <dgm:prSet presAssocID="{163A4C24-44A4-4316-B2F5-7DD5648FA33D}" presName="sibTrans" presStyleCnt="0"/>
      <dgm:spPr/>
    </dgm:pt>
    <dgm:pt modelId="{1004ACCC-AD96-4A8A-882A-86FD716F451A}" type="pres">
      <dgm:prSet presAssocID="{6BC961DB-9FC5-4A9C-8283-ADA809874E73}" presName="textNode" presStyleLbl="node1" presStyleIdx="3" presStyleCnt="4">
        <dgm:presLayoutVars>
          <dgm:bulletEnabled val="1"/>
        </dgm:presLayoutVars>
      </dgm:prSet>
      <dgm:spPr/>
      <dgm:t>
        <a:bodyPr/>
        <a:lstStyle/>
        <a:p>
          <a:endParaRPr lang="en-GB"/>
        </a:p>
      </dgm:t>
    </dgm:pt>
  </dgm:ptLst>
  <dgm:cxnLst>
    <dgm:cxn modelId="{DE894297-E54C-441E-BBA3-A67225CA0C20}" type="presOf" srcId="{93EF0CBD-FCB3-43C2-B3C1-08D20106A453}" destId="{A2ED02B4-C7B8-4B05-815B-009A681E07C9}" srcOrd="0" destOrd="0" presId="urn:microsoft.com/office/officeart/2005/8/layout/hProcess9"/>
    <dgm:cxn modelId="{D60A2CBC-0F82-480E-8245-E8B46FAB8469}" type="presOf" srcId="{1B2C63D1-A232-431E-ADA9-6E5763E2D876}" destId="{93AB34AC-C8A3-44CB-8536-F9A0B0C2D27E}" srcOrd="0" destOrd="0" presId="urn:microsoft.com/office/officeart/2005/8/layout/hProcess9"/>
    <dgm:cxn modelId="{B8585C24-C77A-4555-A138-064EB8819F6C}" srcId="{1B2C63D1-A232-431E-ADA9-6E5763E2D876}" destId="{96CD11FD-5762-467E-A6E1-BC95ABFBD942}" srcOrd="2" destOrd="0" parTransId="{1FF8F8F7-60D1-472C-B216-AAB421E5F601}" sibTransId="{163A4C24-44A4-4316-B2F5-7DD5648FA33D}"/>
    <dgm:cxn modelId="{CFD01297-7FC9-4CBC-8E43-2BF4C986E939}" type="presOf" srcId="{6BC961DB-9FC5-4A9C-8283-ADA809874E73}" destId="{1004ACCC-AD96-4A8A-882A-86FD716F451A}" srcOrd="0" destOrd="0" presId="urn:microsoft.com/office/officeart/2005/8/layout/hProcess9"/>
    <dgm:cxn modelId="{49F79774-8C26-491A-A196-06531CF70635}" type="presOf" srcId="{96CD11FD-5762-467E-A6E1-BC95ABFBD942}" destId="{32249FCD-B3F5-4E34-92E8-29F9D96DAE71}" srcOrd="0" destOrd="0" presId="urn:microsoft.com/office/officeart/2005/8/layout/hProcess9"/>
    <dgm:cxn modelId="{D02515BE-73DB-4534-A50E-9365530F50B5}" srcId="{1B2C63D1-A232-431E-ADA9-6E5763E2D876}" destId="{6BC961DB-9FC5-4A9C-8283-ADA809874E73}" srcOrd="3" destOrd="0" parTransId="{0011AA73-9009-4418-B1BD-61E1FEDEA8FF}" sibTransId="{DDDC5D36-1F9A-4F5B-AE85-AACE37AC0793}"/>
    <dgm:cxn modelId="{1B042155-3635-4025-9CD9-285057D5525C}" srcId="{1B2C63D1-A232-431E-ADA9-6E5763E2D876}" destId="{93EF0CBD-FCB3-43C2-B3C1-08D20106A453}" srcOrd="1" destOrd="0" parTransId="{FA58DF05-3D2F-4F96-939A-74D7CC100CBD}" sibTransId="{4A127C49-0ACE-4712-8FE9-E09AB7CECBAE}"/>
    <dgm:cxn modelId="{91D244B3-09CE-4A52-85DA-C33A36D5BFC1}" srcId="{1B2C63D1-A232-431E-ADA9-6E5763E2D876}" destId="{650160A6-DD53-4C51-96EC-51B36DB7DD15}" srcOrd="0" destOrd="0" parTransId="{0958E22C-9D70-48BE-AE2A-56A55E4ECE85}" sibTransId="{D832A0E3-95C9-46E8-8D4B-E2F37DC2F91E}"/>
    <dgm:cxn modelId="{BD1FF9B9-467B-4A86-B647-C9FADD71BDEA}" type="presOf" srcId="{650160A6-DD53-4C51-96EC-51B36DB7DD15}" destId="{0DCA1C7C-F2EF-4962-9C4E-28541A0FEB43}" srcOrd="0" destOrd="0" presId="urn:microsoft.com/office/officeart/2005/8/layout/hProcess9"/>
    <dgm:cxn modelId="{EF2233B5-E5C4-48E3-BEDE-9F4DBF00B9DA}" type="presParOf" srcId="{93AB34AC-C8A3-44CB-8536-F9A0B0C2D27E}" destId="{9B32B42D-E5F7-4A88-8B09-FF8E9A505040}" srcOrd="0" destOrd="0" presId="urn:microsoft.com/office/officeart/2005/8/layout/hProcess9"/>
    <dgm:cxn modelId="{7BAA9E43-C57C-428D-AF8C-CD89280D8D4E}" type="presParOf" srcId="{93AB34AC-C8A3-44CB-8536-F9A0B0C2D27E}" destId="{9CFC7642-0070-4C7B-A0A5-4C55084D0A6C}" srcOrd="1" destOrd="0" presId="urn:microsoft.com/office/officeart/2005/8/layout/hProcess9"/>
    <dgm:cxn modelId="{F8AA7D9D-D1EB-4E6D-BEEF-796760FC2A0E}" type="presParOf" srcId="{9CFC7642-0070-4C7B-A0A5-4C55084D0A6C}" destId="{0DCA1C7C-F2EF-4962-9C4E-28541A0FEB43}" srcOrd="0" destOrd="0" presId="urn:microsoft.com/office/officeart/2005/8/layout/hProcess9"/>
    <dgm:cxn modelId="{8DB552FA-41E3-4462-B816-68E09E2E05A9}" type="presParOf" srcId="{9CFC7642-0070-4C7B-A0A5-4C55084D0A6C}" destId="{A186619E-03BE-4229-A8DD-4EB12BF08082}" srcOrd="1" destOrd="0" presId="urn:microsoft.com/office/officeart/2005/8/layout/hProcess9"/>
    <dgm:cxn modelId="{BF8B5437-5C58-4F0F-8668-5AA12D249618}" type="presParOf" srcId="{9CFC7642-0070-4C7B-A0A5-4C55084D0A6C}" destId="{A2ED02B4-C7B8-4B05-815B-009A681E07C9}" srcOrd="2" destOrd="0" presId="urn:microsoft.com/office/officeart/2005/8/layout/hProcess9"/>
    <dgm:cxn modelId="{FBA15047-5A3F-4CD0-B8A9-4B497CD9C313}" type="presParOf" srcId="{9CFC7642-0070-4C7B-A0A5-4C55084D0A6C}" destId="{D8234333-E7E9-4669-9477-91CF30A906F2}" srcOrd="3" destOrd="0" presId="urn:microsoft.com/office/officeart/2005/8/layout/hProcess9"/>
    <dgm:cxn modelId="{2714622A-A4F5-4010-96B4-B559018279EA}" type="presParOf" srcId="{9CFC7642-0070-4C7B-A0A5-4C55084D0A6C}" destId="{32249FCD-B3F5-4E34-92E8-29F9D96DAE71}" srcOrd="4" destOrd="0" presId="urn:microsoft.com/office/officeart/2005/8/layout/hProcess9"/>
    <dgm:cxn modelId="{2D12845F-9F10-4B43-9ADB-D63756D9D6EA}" type="presParOf" srcId="{9CFC7642-0070-4C7B-A0A5-4C55084D0A6C}" destId="{A68824D9-7049-47E6-8A4A-3AA46DF65F5F}" srcOrd="5" destOrd="0" presId="urn:microsoft.com/office/officeart/2005/8/layout/hProcess9"/>
    <dgm:cxn modelId="{4837338C-58F9-4231-BBBE-A24F910FAAC6}" type="presParOf" srcId="{9CFC7642-0070-4C7B-A0A5-4C55084D0A6C}" destId="{1004ACCC-AD96-4A8A-882A-86FD716F451A}"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5A2445-9896-4A25-B5DB-56176521F6B4}" type="doc">
      <dgm:prSet loTypeId="urn:microsoft.com/office/officeart/2005/8/layout/vList2" loCatId="list" qsTypeId="urn:microsoft.com/office/officeart/2005/8/quickstyle/simple1" qsCatId="simple" csTypeId="urn:microsoft.com/office/officeart/2005/8/colors/colorful4" csCatId="colorful"/>
      <dgm:spPr/>
      <dgm:t>
        <a:bodyPr/>
        <a:lstStyle/>
        <a:p>
          <a:endParaRPr lang="en-GB"/>
        </a:p>
      </dgm:t>
    </dgm:pt>
    <dgm:pt modelId="{ADE514F1-0B7C-43E8-905B-FB79C36575A2}">
      <dgm:prSet/>
      <dgm:spPr/>
      <dgm:t>
        <a:bodyPr/>
        <a:lstStyle/>
        <a:p>
          <a:pPr rtl="0"/>
          <a:r>
            <a:rPr lang="en-GB" smtClean="0"/>
            <a:t>Can lead to lower costs and lower prices thus leading to more competitiveness</a:t>
          </a:r>
          <a:endParaRPr lang="en-GB"/>
        </a:p>
      </dgm:t>
    </dgm:pt>
    <dgm:pt modelId="{196FBC28-905F-42E9-A7F8-E830A8D543C9}" type="parTrans" cxnId="{8B69D562-EEEC-4208-B112-1C37E490B576}">
      <dgm:prSet/>
      <dgm:spPr/>
      <dgm:t>
        <a:bodyPr/>
        <a:lstStyle/>
        <a:p>
          <a:endParaRPr lang="en-GB"/>
        </a:p>
      </dgm:t>
    </dgm:pt>
    <dgm:pt modelId="{302F8DD8-9CEB-43D2-9B48-417E88F1AF87}" type="sibTrans" cxnId="{8B69D562-EEEC-4208-B112-1C37E490B576}">
      <dgm:prSet/>
      <dgm:spPr/>
      <dgm:t>
        <a:bodyPr/>
        <a:lstStyle/>
        <a:p>
          <a:endParaRPr lang="en-GB"/>
        </a:p>
      </dgm:t>
    </dgm:pt>
    <dgm:pt modelId="{95EF4D5D-3FDC-4EBD-A78C-413C3407F781}">
      <dgm:prSet/>
      <dgm:spPr/>
      <dgm:t>
        <a:bodyPr/>
        <a:lstStyle/>
        <a:p>
          <a:pPr rtl="0"/>
          <a:r>
            <a:rPr lang="en-GB" smtClean="0"/>
            <a:t>Consistent high quality can lead to a well known brand image where higher prices can be justified for this USP</a:t>
          </a:r>
          <a:endParaRPr lang="en-GB"/>
        </a:p>
      </dgm:t>
    </dgm:pt>
    <dgm:pt modelId="{D8987975-09E5-457D-843C-E90194CDD10B}" type="parTrans" cxnId="{FA904CA9-DB28-40E3-A70D-4E7F9A13E7C7}">
      <dgm:prSet/>
      <dgm:spPr/>
      <dgm:t>
        <a:bodyPr/>
        <a:lstStyle/>
        <a:p>
          <a:endParaRPr lang="en-GB"/>
        </a:p>
      </dgm:t>
    </dgm:pt>
    <dgm:pt modelId="{DBAA1EF2-5FD7-488D-B810-D6ACB5105E58}" type="sibTrans" cxnId="{FA904CA9-DB28-40E3-A70D-4E7F9A13E7C7}">
      <dgm:prSet/>
      <dgm:spPr/>
      <dgm:t>
        <a:bodyPr/>
        <a:lstStyle/>
        <a:p>
          <a:endParaRPr lang="en-GB"/>
        </a:p>
      </dgm:t>
    </dgm:pt>
    <dgm:pt modelId="{03D993EE-6E0D-4A21-9167-11B9E1EA09D3}">
      <dgm:prSet/>
      <dgm:spPr/>
      <dgm:t>
        <a:bodyPr/>
        <a:lstStyle/>
        <a:p>
          <a:pPr rtl="0"/>
          <a:r>
            <a:rPr lang="en-GB" smtClean="0"/>
            <a:t>As income rises buying decisions will become more and more influenced by quality and fitness for purpose</a:t>
          </a:r>
          <a:endParaRPr lang="en-GB"/>
        </a:p>
      </dgm:t>
    </dgm:pt>
    <dgm:pt modelId="{468DC8C9-C392-40A3-BB73-D78502E0655C}" type="parTrans" cxnId="{6C7DE7CE-C586-4FC9-BFB9-82FE327AD8B3}">
      <dgm:prSet/>
      <dgm:spPr/>
      <dgm:t>
        <a:bodyPr/>
        <a:lstStyle/>
        <a:p>
          <a:endParaRPr lang="en-GB"/>
        </a:p>
      </dgm:t>
    </dgm:pt>
    <dgm:pt modelId="{8E679D9F-BF6D-40D6-9B1D-133FCF67DFBA}" type="sibTrans" cxnId="{6C7DE7CE-C586-4FC9-BFB9-82FE327AD8B3}">
      <dgm:prSet/>
      <dgm:spPr/>
      <dgm:t>
        <a:bodyPr/>
        <a:lstStyle/>
        <a:p>
          <a:endParaRPr lang="en-GB"/>
        </a:p>
      </dgm:t>
    </dgm:pt>
    <dgm:pt modelId="{D684FE2F-0E1C-436C-96E2-78CCE87B036D}" type="pres">
      <dgm:prSet presAssocID="{FB5A2445-9896-4A25-B5DB-56176521F6B4}" presName="linear" presStyleCnt="0">
        <dgm:presLayoutVars>
          <dgm:animLvl val="lvl"/>
          <dgm:resizeHandles val="exact"/>
        </dgm:presLayoutVars>
      </dgm:prSet>
      <dgm:spPr/>
      <dgm:t>
        <a:bodyPr/>
        <a:lstStyle/>
        <a:p>
          <a:endParaRPr lang="en-GB"/>
        </a:p>
      </dgm:t>
    </dgm:pt>
    <dgm:pt modelId="{E9FBACE9-0359-4BE5-A578-1A185FC48ADB}" type="pres">
      <dgm:prSet presAssocID="{ADE514F1-0B7C-43E8-905B-FB79C36575A2}" presName="parentText" presStyleLbl="node1" presStyleIdx="0" presStyleCnt="3">
        <dgm:presLayoutVars>
          <dgm:chMax val="0"/>
          <dgm:bulletEnabled val="1"/>
        </dgm:presLayoutVars>
      </dgm:prSet>
      <dgm:spPr/>
      <dgm:t>
        <a:bodyPr/>
        <a:lstStyle/>
        <a:p>
          <a:endParaRPr lang="en-GB"/>
        </a:p>
      </dgm:t>
    </dgm:pt>
    <dgm:pt modelId="{B6BB001D-4FE5-40FD-8FE6-909C9767F787}" type="pres">
      <dgm:prSet presAssocID="{302F8DD8-9CEB-43D2-9B48-417E88F1AF87}" presName="spacer" presStyleCnt="0"/>
      <dgm:spPr/>
    </dgm:pt>
    <dgm:pt modelId="{222EC580-4CE6-4A6F-939E-8DD57C361333}" type="pres">
      <dgm:prSet presAssocID="{95EF4D5D-3FDC-4EBD-A78C-413C3407F781}" presName="parentText" presStyleLbl="node1" presStyleIdx="1" presStyleCnt="3">
        <dgm:presLayoutVars>
          <dgm:chMax val="0"/>
          <dgm:bulletEnabled val="1"/>
        </dgm:presLayoutVars>
      </dgm:prSet>
      <dgm:spPr/>
      <dgm:t>
        <a:bodyPr/>
        <a:lstStyle/>
        <a:p>
          <a:endParaRPr lang="en-GB"/>
        </a:p>
      </dgm:t>
    </dgm:pt>
    <dgm:pt modelId="{DC766597-94E2-4B93-8003-5C62D5EA1526}" type="pres">
      <dgm:prSet presAssocID="{DBAA1EF2-5FD7-488D-B810-D6ACB5105E58}" presName="spacer" presStyleCnt="0"/>
      <dgm:spPr/>
    </dgm:pt>
    <dgm:pt modelId="{5ADDA797-5A39-40C8-8FCB-391E1E09B7B1}" type="pres">
      <dgm:prSet presAssocID="{03D993EE-6E0D-4A21-9167-11B9E1EA09D3}" presName="parentText" presStyleLbl="node1" presStyleIdx="2" presStyleCnt="3">
        <dgm:presLayoutVars>
          <dgm:chMax val="0"/>
          <dgm:bulletEnabled val="1"/>
        </dgm:presLayoutVars>
      </dgm:prSet>
      <dgm:spPr/>
      <dgm:t>
        <a:bodyPr/>
        <a:lstStyle/>
        <a:p>
          <a:endParaRPr lang="en-GB"/>
        </a:p>
      </dgm:t>
    </dgm:pt>
  </dgm:ptLst>
  <dgm:cxnLst>
    <dgm:cxn modelId="{8B69D562-EEEC-4208-B112-1C37E490B576}" srcId="{FB5A2445-9896-4A25-B5DB-56176521F6B4}" destId="{ADE514F1-0B7C-43E8-905B-FB79C36575A2}" srcOrd="0" destOrd="0" parTransId="{196FBC28-905F-42E9-A7F8-E830A8D543C9}" sibTransId="{302F8DD8-9CEB-43D2-9B48-417E88F1AF87}"/>
    <dgm:cxn modelId="{0C3EA639-4443-4C13-BBD2-10FFB2969796}" type="presOf" srcId="{03D993EE-6E0D-4A21-9167-11B9E1EA09D3}" destId="{5ADDA797-5A39-40C8-8FCB-391E1E09B7B1}" srcOrd="0" destOrd="0" presId="urn:microsoft.com/office/officeart/2005/8/layout/vList2"/>
    <dgm:cxn modelId="{FA904CA9-DB28-40E3-A70D-4E7F9A13E7C7}" srcId="{FB5A2445-9896-4A25-B5DB-56176521F6B4}" destId="{95EF4D5D-3FDC-4EBD-A78C-413C3407F781}" srcOrd="1" destOrd="0" parTransId="{D8987975-09E5-457D-843C-E90194CDD10B}" sibTransId="{DBAA1EF2-5FD7-488D-B810-D6ACB5105E58}"/>
    <dgm:cxn modelId="{0F4EAD16-12CD-4656-B0B6-20814726A154}" type="presOf" srcId="{95EF4D5D-3FDC-4EBD-A78C-413C3407F781}" destId="{222EC580-4CE6-4A6F-939E-8DD57C361333}" srcOrd="0" destOrd="0" presId="urn:microsoft.com/office/officeart/2005/8/layout/vList2"/>
    <dgm:cxn modelId="{6C7DE7CE-C586-4FC9-BFB9-82FE327AD8B3}" srcId="{FB5A2445-9896-4A25-B5DB-56176521F6B4}" destId="{03D993EE-6E0D-4A21-9167-11B9E1EA09D3}" srcOrd="2" destOrd="0" parTransId="{468DC8C9-C392-40A3-BB73-D78502E0655C}" sibTransId="{8E679D9F-BF6D-40D6-9B1D-133FCF67DFBA}"/>
    <dgm:cxn modelId="{4075A4AA-6BC7-4E52-A0CA-EE9DB1AD3ACA}" type="presOf" srcId="{FB5A2445-9896-4A25-B5DB-56176521F6B4}" destId="{D684FE2F-0E1C-436C-96E2-78CCE87B036D}" srcOrd="0" destOrd="0" presId="urn:microsoft.com/office/officeart/2005/8/layout/vList2"/>
    <dgm:cxn modelId="{FA3C9B49-E673-4417-BC5E-C2736A81DB84}" type="presOf" srcId="{ADE514F1-0B7C-43E8-905B-FB79C36575A2}" destId="{E9FBACE9-0359-4BE5-A578-1A185FC48ADB}" srcOrd="0" destOrd="0" presId="urn:microsoft.com/office/officeart/2005/8/layout/vList2"/>
    <dgm:cxn modelId="{9E37BFB5-AEA0-412E-85DF-0D472E2A0213}" type="presParOf" srcId="{D684FE2F-0E1C-436C-96E2-78CCE87B036D}" destId="{E9FBACE9-0359-4BE5-A578-1A185FC48ADB}" srcOrd="0" destOrd="0" presId="urn:microsoft.com/office/officeart/2005/8/layout/vList2"/>
    <dgm:cxn modelId="{7494D82F-EF91-4DFA-AB30-7E796A2F521D}" type="presParOf" srcId="{D684FE2F-0E1C-436C-96E2-78CCE87B036D}" destId="{B6BB001D-4FE5-40FD-8FE6-909C9767F787}" srcOrd="1" destOrd="0" presId="urn:microsoft.com/office/officeart/2005/8/layout/vList2"/>
    <dgm:cxn modelId="{38562206-CA04-4323-994B-B5F71658D62E}" type="presParOf" srcId="{D684FE2F-0E1C-436C-96E2-78CCE87B036D}" destId="{222EC580-4CE6-4A6F-939E-8DD57C361333}" srcOrd="2" destOrd="0" presId="urn:microsoft.com/office/officeart/2005/8/layout/vList2"/>
    <dgm:cxn modelId="{87FAAEEB-8E94-4E74-9238-A378FE6D748A}" type="presParOf" srcId="{D684FE2F-0E1C-436C-96E2-78CCE87B036D}" destId="{DC766597-94E2-4B93-8003-5C62D5EA1526}" srcOrd="3" destOrd="0" presId="urn:microsoft.com/office/officeart/2005/8/layout/vList2"/>
    <dgm:cxn modelId="{AEDA05FE-BC3B-4C5C-B786-576F0C91E8FC}" type="presParOf" srcId="{D684FE2F-0E1C-436C-96E2-78CCE87B036D}" destId="{5ADDA797-5A39-40C8-8FCB-391E1E09B7B1}"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32B42D-E5F7-4A88-8B09-FF8E9A505040}">
      <dsp:nvSpPr>
        <dsp:cNvPr id="0" name=""/>
        <dsp:cNvSpPr/>
      </dsp:nvSpPr>
      <dsp:spPr>
        <a:xfrm>
          <a:off x="555664" y="0"/>
          <a:ext cx="6297532" cy="345122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CA1C7C-F2EF-4962-9C4E-28541A0FEB43}">
      <dsp:nvSpPr>
        <dsp:cNvPr id="0" name=""/>
        <dsp:cNvSpPr/>
      </dsp:nvSpPr>
      <dsp:spPr>
        <a:xfrm>
          <a:off x="3708" y="1035367"/>
          <a:ext cx="1783480" cy="138049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GB" sz="2500" kern="1200" dirty="0" smtClean="0"/>
            <a:t>Total Imposed Package</a:t>
          </a:r>
          <a:endParaRPr lang="en-GB" sz="2500" kern="1200" dirty="0"/>
        </a:p>
      </dsp:txBody>
      <dsp:txXfrm>
        <a:off x="71098" y="1102757"/>
        <a:ext cx="1648700" cy="1245710"/>
      </dsp:txXfrm>
    </dsp:sp>
    <dsp:sp modelId="{A2ED02B4-C7B8-4B05-815B-009A681E07C9}">
      <dsp:nvSpPr>
        <dsp:cNvPr id="0" name=""/>
        <dsp:cNvSpPr/>
      </dsp:nvSpPr>
      <dsp:spPr>
        <a:xfrm>
          <a:off x="1876363" y="1035367"/>
          <a:ext cx="1783480" cy="138049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GB" sz="2500" kern="1200" dirty="0" smtClean="0"/>
            <a:t>Imposed Piecemeal Initiatives</a:t>
          </a:r>
          <a:endParaRPr lang="en-GB" sz="2500" kern="1200" dirty="0"/>
        </a:p>
      </dsp:txBody>
      <dsp:txXfrm>
        <a:off x="1943753" y="1102757"/>
        <a:ext cx="1648700" cy="1245710"/>
      </dsp:txXfrm>
    </dsp:sp>
    <dsp:sp modelId="{32249FCD-B3F5-4E34-92E8-29F9D96DAE71}">
      <dsp:nvSpPr>
        <dsp:cNvPr id="0" name=""/>
        <dsp:cNvSpPr/>
      </dsp:nvSpPr>
      <dsp:spPr>
        <a:xfrm>
          <a:off x="3749018" y="1035367"/>
          <a:ext cx="1783480" cy="138049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GB" sz="2500" kern="1200" dirty="0" smtClean="0"/>
            <a:t>Negotiated Piecemeal initiatives</a:t>
          </a:r>
          <a:endParaRPr lang="en-GB" sz="2500" kern="1200" dirty="0"/>
        </a:p>
      </dsp:txBody>
      <dsp:txXfrm>
        <a:off x="3816408" y="1102757"/>
        <a:ext cx="1648700" cy="1245710"/>
      </dsp:txXfrm>
    </dsp:sp>
    <dsp:sp modelId="{1004ACCC-AD96-4A8A-882A-86FD716F451A}">
      <dsp:nvSpPr>
        <dsp:cNvPr id="0" name=""/>
        <dsp:cNvSpPr/>
      </dsp:nvSpPr>
      <dsp:spPr>
        <a:xfrm>
          <a:off x="5621673" y="1035367"/>
          <a:ext cx="1783480" cy="138049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GB" sz="2500" kern="1200" dirty="0" smtClean="0"/>
            <a:t>Negotiated Total Packages</a:t>
          </a:r>
          <a:endParaRPr lang="en-GB" sz="2500" kern="1200" dirty="0"/>
        </a:p>
      </dsp:txBody>
      <dsp:txXfrm>
        <a:off x="5689063" y="1102757"/>
        <a:ext cx="1648700" cy="12457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FBACE9-0359-4BE5-A578-1A185FC48ADB}">
      <dsp:nvSpPr>
        <dsp:cNvPr id="0" name=""/>
        <dsp:cNvSpPr/>
      </dsp:nvSpPr>
      <dsp:spPr>
        <a:xfrm>
          <a:off x="0" y="10080"/>
          <a:ext cx="9720071" cy="1272960"/>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GB" sz="3200" kern="1200" smtClean="0"/>
            <a:t>Can lead to lower costs and lower prices thus leading to more competitiveness</a:t>
          </a:r>
          <a:endParaRPr lang="en-GB" sz="3200" kern="1200"/>
        </a:p>
      </dsp:txBody>
      <dsp:txXfrm>
        <a:off x="62141" y="72221"/>
        <a:ext cx="9595789" cy="1148678"/>
      </dsp:txXfrm>
    </dsp:sp>
    <dsp:sp modelId="{222EC580-4CE6-4A6F-939E-8DD57C361333}">
      <dsp:nvSpPr>
        <dsp:cNvPr id="0" name=""/>
        <dsp:cNvSpPr/>
      </dsp:nvSpPr>
      <dsp:spPr>
        <a:xfrm>
          <a:off x="0" y="1375200"/>
          <a:ext cx="9720071" cy="1272960"/>
        </a:xfrm>
        <a:prstGeom prst="roundRect">
          <a:avLst/>
        </a:prstGeom>
        <a:solidFill>
          <a:schemeClr val="accent4">
            <a:hueOff val="-3518287"/>
            <a:satOff val="21119"/>
            <a:lumOff val="-1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GB" sz="3200" kern="1200" smtClean="0"/>
            <a:t>Consistent high quality can lead to a well known brand image where higher prices can be justified for this USP</a:t>
          </a:r>
          <a:endParaRPr lang="en-GB" sz="3200" kern="1200"/>
        </a:p>
      </dsp:txBody>
      <dsp:txXfrm>
        <a:off x="62141" y="1437341"/>
        <a:ext cx="9595789" cy="1148678"/>
      </dsp:txXfrm>
    </dsp:sp>
    <dsp:sp modelId="{5ADDA797-5A39-40C8-8FCB-391E1E09B7B1}">
      <dsp:nvSpPr>
        <dsp:cNvPr id="0" name=""/>
        <dsp:cNvSpPr/>
      </dsp:nvSpPr>
      <dsp:spPr>
        <a:xfrm>
          <a:off x="0" y="2740320"/>
          <a:ext cx="9720071" cy="1272960"/>
        </a:xfrm>
        <a:prstGeom prst="roundRect">
          <a:avLst/>
        </a:prstGeom>
        <a:solidFill>
          <a:schemeClr val="accent4">
            <a:hueOff val="-7036575"/>
            <a:satOff val="42238"/>
            <a:lumOff val="-372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GB" sz="3200" kern="1200" smtClean="0"/>
            <a:t>As income rises buying decisions will become more and more influenced by quality and fitness for purpose</a:t>
          </a:r>
          <a:endParaRPr lang="en-GB" sz="3200" kern="1200"/>
        </a:p>
      </dsp:txBody>
      <dsp:txXfrm>
        <a:off x="62141" y="2802461"/>
        <a:ext cx="9595789" cy="114867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8A7831-4C51-421E-81C8-53C3550C1FA2}" type="datetimeFigureOut">
              <a:rPr lang="en-GB" smtClean="0"/>
              <a:t>02/05/2018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11BB91-AEBE-45EF-BFCD-530F234ACF22}" type="slidenum">
              <a:rPr lang="en-GB" smtClean="0"/>
              <a:t>‹#›</a:t>
            </a:fld>
            <a:endParaRPr lang="en-GB"/>
          </a:p>
        </p:txBody>
      </p:sp>
    </p:spTree>
    <p:extLst>
      <p:ext uri="{BB962C8B-B14F-4D97-AF65-F5344CB8AC3E}">
        <p14:creationId xmlns:p14="http://schemas.microsoft.com/office/powerpoint/2010/main" val="3704611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www.cipd.co.uk (Chartered Institute of Personnel Development – factsheet on performance appraisal.)</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470B9F-12AD-47C2-A6EF-6FE3F0355880}" type="slidenum">
              <a:rPr lang="en-GB" smtClean="0"/>
              <a:t>9</a:t>
            </a:fld>
            <a:endParaRPr lang="en-GB"/>
          </a:p>
        </p:txBody>
      </p:sp>
    </p:spTree>
    <p:extLst>
      <p:ext uri="{BB962C8B-B14F-4D97-AF65-F5344CB8AC3E}">
        <p14:creationId xmlns:p14="http://schemas.microsoft.com/office/powerpoint/2010/main" val="426440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www.cipd.co.uk (Chartered Institute of Personnel Development – factsheet on performance appraisal.)</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470B9F-12AD-47C2-A6EF-6FE3F0355880}" type="slidenum">
              <a:rPr lang="en-GB" smtClean="0"/>
              <a:t>11</a:t>
            </a:fld>
            <a:endParaRPr lang="en-GB"/>
          </a:p>
        </p:txBody>
      </p:sp>
    </p:spTree>
    <p:extLst>
      <p:ext uri="{BB962C8B-B14F-4D97-AF65-F5344CB8AC3E}">
        <p14:creationId xmlns:p14="http://schemas.microsoft.com/office/powerpoint/2010/main" val="2093943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www.cipd.co.uk (Chartered Institute of Personnel Development – factsheet on performance appraisal.)</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470B9F-12AD-47C2-A6EF-6FE3F0355880}" type="slidenum">
              <a:rPr lang="en-GB" smtClean="0"/>
              <a:t>12</a:t>
            </a:fld>
            <a:endParaRPr lang="en-GB"/>
          </a:p>
        </p:txBody>
      </p:sp>
    </p:spTree>
    <p:extLst>
      <p:ext uri="{BB962C8B-B14F-4D97-AF65-F5344CB8AC3E}">
        <p14:creationId xmlns:p14="http://schemas.microsoft.com/office/powerpoint/2010/main" val="364366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www.cipd.co.uk (Chartered Institute of Personnel Development – factsheet on performance appraisal.)</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470B9F-12AD-47C2-A6EF-6FE3F0355880}" type="slidenum">
              <a:rPr lang="en-GB" smtClean="0"/>
              <a:t>16</a:t>
            </a:fld>
            <a:endParaRPr lang="en-GB"/>
          </a:p>
        </p:txBody>
      </p:sp>
    </p:spTree>
    <p:extLst>
      <p:ext uri="{BB962C8B-B14F-4D97-AF65-F5344CB8AC3E}">
        <p14:creationId xmlns:p14="http://schemas.microsoft.com/office/powerpoint/2010/main" val="3551201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470B9F-12AD-47C2-A6EF-6FE3F0355880}" type="slidenum">
              <a:rPr lang="en-GB" smtClean="0"/>
              <a:t>17</a:t>
            </a:fld>
            <a:endParaRPr lang="en-GB"/>
          </a:p>
        </p:txBody>
      </p:sp>
    </p:spTree>
    <p:extLst>
      <p:ext uri="{BB962C8B-B14F-4D97-AF65-F5344CB8AC3E}">
        <p14:creationId xmlns:p14="http://schemas.microsoft.com/office/powerpoint/2010/main" val="2746848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dirty="0"/>
              <a:pPr/>
              <a:t>5/2/2018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5/2/2018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5/2/2018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5/2/2018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5/2/2018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5/2/2018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5/2/2018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5/2/2018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96DFF08F-DC6B-4601-B491-B0F83F6DD2DA}" type="datetimeFigureOut">
              <a:rPr lang="en-US" dirty="0"/>
              <a:pPr/>
              <a:t>5/2/2018</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1"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CHANGE MANAGEMENT</a:t>
            </a:r>
            <a:endParaRPr lang="en-GB" dirty="0"/>
          </a:p>
        </p:txBody>
      </p:sp>
      <p:sp>
        <p:nvSpPr>
          <p:cNvPr id="3" name="Subtitle 2"/>
          <p:cNvSpPr>
            <a:spLocks noGrp="1"/>
          </p:cNvSpPr>
          <p:nvPr>
            <p:ph type="subTitle" idx="1"/>
          </p:nvPr>
        </p:nvSpPr>
        <p:spPr/>
        <p:txBody>
          <a:bodyPr>
            <a:normAutofit/>
          </a:bodyPr>
          <a:lstStyle/>
          <a:p>
            <a:r>
              <a:rPr lang="en-GB" sz="5000" dirty="0" smtClean="0">
                <a:solidFill>
                  <a:schemeClr val="accent4">
                    <a:lumMod val="75000"/>
                  </a:schemeClr>
                </a:solidFill>
              </a:rPr>
              <a:t>TQM etc</a:t>
            </a:r>
          </a:p>
        </p:txBody>
      </p:sp>
    </p:spTree>
    <p:extLst>
      <p:ext uri="{BB962C8B-B14F-4D97-AF65-F5344CB8AC3E}">
        <p14:creationId xmlns:p14="http://schemas.microsoft.com/office/powerpoint/2010/main" val="3073026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imiconsultant.com/wp-content/uploads/2016/01/Total-Quality-Management.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93694" y="237744"/>
            <a:ext cx="6502833" cy="6255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4077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9828" y="585216"/>
            <a:ext cx="9720072" cy="1499616"/>
          </a:xfrm>
        </p:spPr>
        <p:txBody>
          <a:bodyPr>
            <a:normAutofit/>
          </a:bodyPr>
          <a:lstStyle/>
          <a:p>
            <a:r>
              <a:rPr lang="en-GB" sz="3600" b="1" dirty="0" smtClean="0">
                <a:solidFill>
                  <a:schemeClr val="accent3"/>
                </a:solidFill>
                <a:latin typeface="+mn-lt"/>
              </a:rPr>
              <a:t>Managerial commitment &amp; staff buy-in</a:t>
            </a:r>
            <a:endParaRPr lang="en-GB" sz="3600" dirty="0">
              <a:solidFill>
                <a:schemeClr val="accent3"/>
              </a:solidFill>
              <a:latin typeface="+mn-lt"/>
            </a:endParaRPr>
          </a:p>
        </p:txBody>
      </p:sp>
      <p:sp>
        <p:nvSpPr>
          <p:cNvPr id="3" name="Content Placeholder 2"/>
          <p:cNvSpPr>
            <a:spLocks noGrp="1"/>
          </p:cNvSpPr>
          <p:nvPr>
            <p:ph idx="1"/>
          </p:nvPr>
        </p:nvSpPr>
        <p:spPr/>
        <p:txBody>
          <a:bodyPr>
            <a:normAutofit/>
          </a:bodyPr>
          <a:lstStyle/>
          <a:p>
            <a:pPr lvl="0"/>
            <a:r>
              <a:rPr lang="en-GB" dirty="0" smtClean="0"/>
              <a:t>For </a:t>
            </a:r>
            <a:r>
              <a:rPr lang="en-GB" b="1" dirty="0" smtClean="0"/>
              <a:t>Total Quality Management </a:t>
            </a:r>
            <a:r>
              <a:rPr lang="en-GB" dirty="0" smtClean="0"/>
              <a:t>to work, managers have to be committed and all the staff have to be involved</a:t>
            </a:r>
          </a:p>
          <a:p>
            <a:pPr lvl="0"/>
            <a:r>
              <a:rPr lang="en-GB" dirty="0" smtClean="0"/>
              <a:t>Managers need to listen to their staff and value their input or the system fails</a:t>
            </a:r>
          </a:p>
          <a:p>
            <a:pPr lvl="0"/>
            <a:r>
              <a:rPr lang="en-GB" dirty="0" smtClean="0"/>
              <a:t>Consultation (asking the workforce for their opinion before making a decision) needs to be genuine </a:t>
            </a:r>
          </a:p>
          <a:p>
            <a:pPr lvl="0"/>
            <a:endParaRPr lang="en-GB" dirty="0"/>
          </a:p>
          <a:p>
            <a:pPr lvl="0"/>
            <a:endParaRPr lang="en-GB" dirty="0"/>
          </a:p>
        </p:txBody>
      </p:sp>
    </p:spTree>
    <p:extLst>
      <p:ext uri="{BB962C8B-B14F-4D97-AF65-F5344CB8AC3E}">
        <p14:creationId xmlns:p14="http://schemas.microsoft.com/office/powerpoint/2010/main" val="2980950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9828" y="585216"/>
            <a:ext cx="9720072" cy="1499616"/>
          </a:xfrm>
        </p:spPr>
        <p:txBody>
          <a:bodyPr>
            <a:normAutofit/>
          </a:bodyPr>
          <a:lstStyle/>
          <a:p>
            <a:r>
              <a:rPr lang="en-GB" sz="3600" b="1" dirty="0" smtClean="0">
                <a:solidFill>
                  <a:schemeClr val="accent3"/>
                </a:solidFill>
                <a:latin typeface="+mn-lt"/>
              </a:rPr>
              <a:t>Managerial commitment &amp; staff buy-in</a:t>
            </a:r>
            <a:endParaRPr lang="en-GB" sz="3600" dirty="0">
              <a:solidFill>
                <a:schemeClr val="accent3"/>
              </a:solidFill>
              <a:latin typeface="+mn-lt"/>
            </a:endParaRPr>
          </a:p>
        </p:txBody>
      </p:sp>
      <p:sp>
        <p:nvSpPr>
          <p:cNvPr id="3" name="Content Placeholder 2"/>
          <p:cNvSpPr>
            <a:spLocks noGrp="1"/>
          </p:cNvSpPr>
          <p:nvPr>
            <p:ph idx="1"/>
          </p:nvPr>
        </p:nvSpPr>
        <p:spPr/>
        <p:txBody>
          <a:bodyPr>
            <a:normAutofit/>
          </a:bodyPr>
          <a:lstStyle/>
          <a:p>
            <a:pPr lvl="0"/>
            <a:endParaRPr lang="en-GB" dirty="0"/>
          </a:p>
          <a:p>
            <a:pPr marL="0" indent="0">
              <a:buNone/>
            </a:pPr>
            <a:r>
              <a:rPr lang="en-GB" sz="3200" b="1" dirty="0" smtClean="0">
                <a:solidFill>
                  <a:srgbClr val="0070C0"/>
                </a:solidFill>
              </a:rPr>
              <a:t>Can this approach be implemented gradually?</a:t>
            </a:r>
          </a:p>
          <a:p>
            <a:pPr marL="0" indent="0">
              <a:buNone/>
            </a:pPr>
            <a:r>
              <a:rPr lang="en-GB" sz="3200" b="1" dirty="0" smtClean="0">
                <a:solidFill>
                  <a:srgbClr val="0070C0"/>
                </a:solidFill>
              </a:rPr>
              <a:t>Is an Authoritarian approach needed initially to set the standard?</a:t>
            </a:r>
          </a:p>
          <a:p>
            <a:pPr marL="0" indent="0">
              <a:buNone/>
            </a:pPr>
            <a:r>
              <a:rPr lang="en-GB" sz="3200" b="1" dirty="0" smtClean="0">
                <a:solidFill>
                  <a:srgbClr val="0070C0"/>
                </a:solidFill>
              </a:rPr>
              <a:t>When is Authority needed and when can Democracy take place?</a:t>
            </a:r>
          </a:p>
          <a:p>
            <a:pPr marL="0" indent="0">
              <a:buNone/>
            </a:pPr>
            <a:r>
              <a:rPr lang="en-GB" sz="3200" b="1" dirty="0" smtClean="0">
                <a:solidFill>
                  <a:srgbClr val="0070C0"/>
                </a:solidFill>
              </a:rPr>
              <a:t>What about staff that will not participate? </a:t>
            </a:r>
            <a:endParaRPr lang="en-GB" sz="3200" b="1" dirty="0">
              <a:solidFill>
                <a:srgbClr val="0070C0"/>
              </a:solidFill>
            </a:endParaRPr>
          </a:p>
          <a:p>
            <a:pPr lvl="0"/>
            <a:endParaRPr lang="en-GB" dirty="0"/>
          </a:p>
        </p:txBody>
      </p:sp>
    </p:spTree>
    <p:extLst>
      <p:ext uri="{BB962C8B-B14F-4D97-AF65-F5344CB8AC3E}">
        <p14:creationId xmlns:p14="http://schemas.microsoft.com/office/powerpoint/2010/main" val="26907834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4672" y="804672"/>
            <a:ext cx="9720072" cy="969264"/>
          </a:xfrm>
        </p:spPr>
        <p:txBody>
          <a:bodyPr>
            <a:normAutofit/>
          </a:bodyPr>
          <a:lstStyle/>
          <a:p>
            <a:r>
              <a:rPr lang="en-GB" sz="3200" dirty="0" smtClean="0"/>
              <a:t>Management approaches and implementation 3 relevant theories</a:t>
            </a:r>
            <a:endParaRPr lang="en-GB" sz="3200" dirty="0"/>
          </a:p>
        </p:txBody>
      </p:sp>
      <p:sp>
        <p:nvSpPr>
          <p:cNvPr id="4" name="Content Placeholder 2"/>
          <p:cNvSpPr txBox="1">
            <a:spLocks/>
          </p:cNvSpPr>
          <p:nvPr/>
        </p:nvSpPr>
        <p:spPr>
          <a:xfrm>
            <a:off x="548640" y="2429973"/>
            <a:ext cx="2555861" cy="3145536"/>
          </a:xfrm>
          <a:prstGeom prst="rect">
            <a:avLst/>
          </a:prstGeom>
          <a:solidFill>
            <a:schemeClr val="accent3">
              <a:lumMod val="40000"/>
              <a:lumOff val="60000"/>
            </a:schemeClr>
          </a:solidFill>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GB" dirty="0" smtClean="0"/>
              <a:t>Henri Fayol (1916)</a:t>
            </a:r>
          </a:p>
          <a:p>
            <a:pPr lvl="1"/>
            <a:r>
              <a:rPr lang="en-GB" dirty="0" smtClean="0"/>
              <a:t>Planning</a:t>
            </a:r>
          </a:p>
          <a:p>
            <a:pPr lvl="1"/>
            <a:r>
              <a:rPr lang="en-GB" dirty="0" smtClean="0"/>
              <a:t>Organising</a:t>
            </a:r>
          </a:p>
          <a:p>
            <a:pPr lvl="1"/>
            <a:r>
              <a:rPr lang="en-GB" dirty="0" smtClean="0"/>
              <a:t>Commanding</a:t>
            </a:r>
          </a:p>
          <a:p>
            <a:pPr lvl="1"/>
            <a:r>
              <a:rPr lang="en-GB" dirty="0" smtClean="0"/>
              <a:t>Co-ordinating</a:t>
            </a:r>
          </a:p>
          <a:p>
            <a:pPr lvl="1"/>
            <a:r>
              <a:rPr lang="en-GB" dirty="0" smtClean="0"/>
              <a:t>Controlling</a:t>
            </a:r>
          </a:p>
        </p:txBody>
      </p:sp>
      <p:sp>
        <p:nvSpPr>
          <p:cNvPr id="5" name="Content Placeholder 2"/>
          <p:cNvSpPr txBox="1">
            <a:spLocks/>
          </p:cNvSpPr>
          <p:nvPr/>
        </p:nvSpPr>
        <p:spPr>
          <a:xfrm>
            <a:off x="3489566" y="2440133"/>
            <a:ext cx="4397134" cy="3616362"/>
          </a:xfrm>
          <a:prstGeom prst="rect">
            <a:avLst/>
          </a:prstGeom>
          <a:solidFill>
            <a:schemeClr val="accent5">
              <a:lumMod val="40000"/>
              <a:lumOff val="60000"/>
            </a:schemeClr>
          </a:solidFill>
        </p:spPr>
        <p:txBody>
          <a:bodyPr vert="horz" lIns="45720" tIns="45720" rIns="4572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GB" dirty="0" smtClean="0"/>
              <a:t>Henry </a:t>
            </a:r>
            <a:r>
              <a:rPr lang="en-GB" dirty="0" err="1" smtClean="0"/>
              <a:t>Mintzberg</a:t>
            </a:r>
            <a:r>
              <a:rPr lang="en-GB" dirty="0" smtClean="0"/>
              <a:t> (1980s) said in addition to the FUNCTIONS of management, the manager should also fulfil certain ROLES:</a:t>
            </a:r>
            <a:br>
              <a:rPr lang="en-GB" dirty="0" smtClean="0"/>
            </a:br>
            <a:endParaRPr lang="en-GB" dirty="0" smtClean="0"/>
          </a:p>
          <a:p>
            <a:pPr lvl="1"/>
            <a:r>
              <a:rPr lang="en-GB" dirty="0" smtClean="0"/>
              <a:t>Interpersonal Roles – The manager as a figurehead, representing the business.</a:t>
            </a:r>
          </a:p>
          <a:p>
            <a:pPr lvl="1"/>
            <a:r>
              <a:rPr lang="en-GB" dirty="0" smtClean="0"/>
              <a:t>Information Roles – The manager communicates at a level that subordinates might not be </a:t>
            </a:r>
          </a:p>
          <a:p>
            <a:pPr lvl="1"/>
            <a:r>
              <a:rPr lang="en-GB" dirty="0" smtClean="0"/>
              <a:t>Decision Making Roles – </a:t>
            </a:r>
            <a:r>
              <a:rPr lang="en-GB" dirty="0" err="1" smtClean="0"/>
              <a:t>Mintzberg</a:t>
            </a:r>
            <a:r>
              <a:rPr lang="en-GB" dirty="0" smtClean="0"/>
              <a:t> advocates fluid decision making rather than meticulous forward-planning. </a:t>
            </a:r>
            <a:endParaRPr lang="en-GB" dirty="0"/>
          </a:p>
        </p:txBody>
      </p:sp>
      <p:sp>
        <p:nvSpPr>
          <p:cNvPr id="6" name="Content Placeholder 2"/>
          <p:cNvSpPr txBox="1">
            <a:spLocks/>
          </p:cNvSpPr>
          <p:nvPr/>
        </p:nvSpPr>
        <p:spPr>
          <a:xfrm>
            <a:off x="8224915" y="2406306"/>
            <a:ext cx="3785616" cy="4023360"/>
          </a:xfrm>
          <a:prstGeom prst="rect">
            <a:avLst/>
          </a:prstGeom>
          <a:solidFill>
            <a:schemeClr val="accent1">
              <a:lumMod val="40000"/>
              <a:lumOff val="60000"/>
            </a:schemeClr>
          </a:solidFill>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GB" dirty="0" smtClean="0"/>
              <a:t>Peter Drucker (1955)</a:t>
            </a:r>
          </a:p>
          <a:p>
            <a:pPr lvl="1"/>
            <a:r>
              <a:rPr lang="en-GB" dirty="0" smtClean="0"/>
              <a:t>Setting Objectives</a:t>
            </a:r>
          </a:p>
          <a:p>
            <a:pPr lvl="1"/>
            <a:r>
              <a:rPr lang="en-GB" dirty="0" smtClean="0"/>
              <a:t>Organising work</a:t>
            </a:r>
          </a:p>
          <a:p>
            <a:pPr lvl="1"/>
            <a:r>
              <a:rPr lang="en-GB" dirty="0" smtClean="0"/>
              <a:t>Motivating employees and communicating information to them</a:t>
            </a:r>
          </a:p>
          <a:p>
            <a:pPr lvl="1"/>
            <a:r>
              <a:rPr lang="en-GB" dirty="0" smtClean="0"/>
              <a:t>Job measurement – checking that tasks have been performed and objectives met</a:t>
            </a:r>
          </a:p>
          <a:p>
            <a:pPr lvl="1"/>
            <a:r>
              <a:rPr lang="en-GB" dirty="0" smtClean="0"/>
              <a:t>Developing people – including training</a:t>
            </a:r>
          </a:p>
        </p:txBody>
      </p:sp>
    </p:spTree>
    <p:extLst>
      <p:ext uri="{BB962C8B-B14F-4D97-AF65-F5344CB8AC3E}">
        <p14:creationId xmlns:p14="http://schemas.microsoft.com/office/powerpoint/2010/main" val="303522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4672" y="804672"/>
            <a:ext cx="9720072" cy="969264"/>
          </a:xfrm>
        </p:spPr>
        <p:txBody>
          <a:bodyPr>
            <a:normAutofit/>
          </a:bodyPr>
          <a:lstStyle/>
          <a:p>
            <a:r>
              <a:rPr lang="en-GB" sz="3200" dirty="0" smtClean="0"/>
              <a:t>Management approaches and implementation 3 relevant theories</a:t>
            </a:r>
            <a:endParaRPr lang="en-GB" sz="3200" dirty="0"/>
          </a:p>
        </p:txBody>
      </p:sp>
      <p:sp>
        <p:nvSpPr>
          <p:cNvPr id="4" name="Content Placeholder 2"/>
          <p:cNvSpPr txBox="1">
            <a:spLocks/>
          </p:cNvSpPr>
          <p:nvPr/>
        </p:nvSpPr>
        <p:spPr>
          <a:xfrm>
            <a:off x="548640" y="2194560"/>
            <a:ext cx="2206752" cy="3145536"/>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GB" dirty="0" smtClean="0"/>
              <a:t>Henri Fayol (1916)</a:t>
            </a:r>
          </a:p>
          <a:p>
            <a:pPr lvl="1"/>
            <a:r>
              <a:rPr lang="en-GB" dirty="0" smtClean="0"/>
              <a:t>Planning</a:t>
            </a:r>
          </a:p>
          <a:p>
            <a:pPr lvl="1"/>
            <a:r>
              <a:rPr lang="en-GB" dirty="0" smtClean="0"/>
              <a:t>Organising</a:t>
            </a:r>
          </a:p>
          <a:p>
            <a:pPr lvl="1"/>
            <a:r>
              <a:rPr lang="en-GB" dirty="0" smtClean="0"/>
              <a:t>Commanding</a:t>
            </a:r>
          </a:p>
          <a:p>
            <a:pPr lvl="1"/>
            <a:r>
              <a:rPr lang="en-GB" dirty="0" smtClean="0"/>
              <a:t>Co-ordinating</a:t>
            </a:r>
          </a:p>
          <a:p>
            <a:pPr lvl="1"/>
            <a:r>
              <a:rPr lang="en-GB" dirty="0" smtClean="0"/>
              <a:t>Controlling</a:t>
            </a:r>
          </a:p>
        </p:txBody>
      </p:sp>
      <p:sp>
        <p:nvSpPr>
          <p:cNvPr id="5" name="Content Placeholder 2"/>
          <p:cNvSpPr txBox="1">
            <a:spLocks/>
          </p:cNvSpPr>
          <p:nvPr/>
        </p:nvSpPr>
        <p:spPr>
          <a:xfrm>
            <a:off x="3104501" y="2194560"/>
            <a:ext cx="4096284" cy="3616362"/>
          </a:xfrm>
          <a:prstGeom prst="rect">
            <a:avLst/>
          </a:prstGeom>
        </p:spPr>
        <p:txBody>
          <a:bodyPr vert="horz" lIns="45720" tIns="45720" rIns="45720" bIns="45720" rtlCol="0">
            <a:normAutofit fontScale="85000" lnSpcReduction="20000"/>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GB" dirty="0" smtClean="0"/>
              <a:t>Henry </a:t>
            </a:r>
            <a:r>
              <a:rPr lang="en-GB" dirty="0" err="1" smtClean="0"/>
              <a:t>Mintzberg</a:t>
            </a:r>
            <a:r>
              <a:rPr lang="en-GB" dirty="0" smtClean="0"/>
              <a:t> (1980s) said in addition to the FUNCTIONS of management, the manager should also fulfil certain ROLES:</a:t>
            </a:r>
            <a:br>
              <a:rPr lang="en-GB" dirty="0" smtClean="0"/>
            </a:br>
            <a:endParaRPr lang="en-GB" dirty="0" smtClean="0"/>
          </a:p>
          <a:p>
            <a:pPr lvl="1"/>
            <a:r>
              <a:rPr lang="en-GB" dirty="0" smtClean="0"/>
              <a:t>Interpersonal Roles – The manager as a figurehead, representing the business.</a:t>
            </a:r>
          </a:p>
          <a:p>
            <a:pPr lvl="1"/>
            <a:r>
              <a:rPr lang="en-GB" dirty="0" smtClean="0"/>
              <a:t>Information Roles – The manager communicates at a level that subordinates might not be able to due to structural constraints or contact the manager might have.</a:t>
            </a:r>
          </a:p>
          <a:p>
            <a:pPr lvl="1"/>
            <a:r>
              <a:rPr lang="en-GB" dirty="0" smtClean="0"/>
              <a:t>Decision Making Roles – </a:t>
            </a:r>
            <a:r>
              <a:rPr lang="en-GB" dirty="0" err="1" smtClean="0"/>
              <a:t>Mintzberg</a:t>
            </a:r>
            <a:r>
              <a:rPr lang="en-GB" dirty="0" smtClean="0"/>
              <a:t> advocates fluid decision making rather than meticulous forward-planning. He thought planning should be ongoing rather than systematic and that communication should be verbal rather than formal / written.</a:t>
            </a:r>
            <a:br>
              <a:rPr lang="en-GB" dirty="0" smtClean="0"/>
            </a:br>
            <a:r>
              <a:rPr lang="en-GB" dirty="0" smtClean="0"/>
              <a:t/>
            </a:r>
            <a:br>
              <a:rPr lang="en-GB" dirty="0" smtClean="0"/>
            </a:br>
            <a:endParaRPr lang="en-GB" dirty="0" smtClean="0"/>
          </a:p>
          <a:p>
            <a:endParaRPr lang="en-GB" dirty="0"/>
          </a:p>
        </p:txBody>
      </p:sp>
      <p:sp>
        <p:nvSpPr>
          <p:cNvPr id="6" name="Content Placeholder 2"/>
          <p:cNvSpPr txBox="1">
            <a:spLocks/>
          </p:cNvSpPr>
          <p:nvPr/>
        </p:nvSpPr>
        <p:spPr>
          <a:xfrm>
            <a:off x="8065009" y="2194560"/>
            <a:ext cx="3785616" cy="402336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GB" dirty="0" smtClean="0"/>
              <a:t>Peter Drucker (1955)</a:t>
            </a:r>
          </a:p>
          <a:p>
            <a:pPr lvl="1"/>
            <a:r>
              <a:rPr lang="en-GB" dirty="0" smtClean="0"/>
              <a:t>Setting Objectives</a:t>
            </a:r>
          </a:p>
          <a:p>
            <a:pPr lvl="1"/>
            <a:r>
              <a:rPr lang="en-GB" dirty="0" smtClean="0"/>
              <a:t>Organising work</a:t>
            </a:r>
          </a:p>
          <a:p>
            <a:pPr lvl="1"/>
            <a:r>
              <a:rPr lang="en-GB" dirty="0" smtClean="0"/>
              <a:t>Motivating employees and communicating information to them</a:t>
            </a:r>
          </a:p>
          <a:p>
            <a:pPr lvl="1"/>
            <a:r>
              <a:rPr lang="en-GB" dirty="0" smtClean="0"/>
              <a:t>Job measurement – checking that tasks have been performed and objectives met</a:t>
            </a:r>
          </a:p>
          <a:p>
            <a:pPr lvl="1"/>
            <a:r>
              <a:rPr lang="en-GB" dirty="0" smtClean="0"/>
              <a:t>Developing people – including training</a:t>
            </a:r>
          </a:p>
          <a:p>
            <a:pPr lvl="1"/>
            <a:endParaRPr lang="en-GB" dirty="0" smtClean="0"/>
          </a:p>
          <a:p>
            <a:pPr marL="457200" lvl="1" indent="0">
              <a:buFont typeface="Wingdings 3" pitchFamily="18" charset="2"/>
              <a:buNone/>
            </a:pPr>
            <a:r>
              <a:rPr lang="en-GB" dirty="0" smtClean="0"/>
              <a:t>Do you agree more with Fayol or Drucker?</a:t>
            </a:r>
            <a:endParaRPr lang="en-GB" dirty="0"/>
          </a:p>
        </p:txBody>
      </p:sp>
    </p:spTree>
    <p:extLst>
      <p:ext uri="{BB962C8B-B14F-4D97-AF65-F5344CB8AC3E}">
        <p14:creationId xmlns:p14="http://schemas.microsoft.com/office/powerpoint/2010/main" val="1216687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McGregor’s Theory X and Y</a:t>
            </a:r>
            <a:endParaRPr lang="en-GB"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15671643"/>
              </p:ext>
            </p:extLst>
          </p:nvPr>
        </p:nvGraphicFramePr>
        <p:xfrm>
          <a:off x="1103313" y="2052638"/>
          <a:ext cx="9814622" cy="3909250"/>
        </p:xfrm>
        <a:graphic>
          <a:graphicData uri="http://schemas.openxmlformats.org/drawingml/2006/table">
            <a:tbl>
              <a:tblPr firstRow="1" bandRow="1">
                <a:tableStyleId>{5C22544A-7EE6-4342-B048-85BDC9FD1C3A}</a:tableStyleId>
              </a:tblPr>
              <a:tblGrid>
                <a:gridCol w="4907311"/>
                <a:gridCol w="4907311"/>
              </a:tblGrid>
              <a:tr h="451543">
                <a:tc>
                  <a:txBody>
                    <a:bodyPr/>
                    <a:lstStyle/>
                    <a:p>
                      <a:r>
                        <a:rPr lang="en-GB" dirty="0" smtClean="0"/>
                        <a:t>Theory X</a:t>
                      </a:r>
                      <a:endParaRPr lang="en-GB" dirty="0"/>
                    </a:p>
                  </a:txBody>
                  <a:tcPr/>
                </a:tc>
                <a:tc>
                  <a:txBody>
                    <a:bodyPr/>
                    <a:lstStyle/>
                    <a:p>
                      <a:r>
                        <a:rPr lang="en-GB" dirty="0" smtClean="0"/>
                        <a:t>Theory Y</a:t>
                      </a:r>
                      <a:endParaRPr lang="en-GB" dirty="0"/>
                    </a:p>
                  </a:txBody>
                  <a:tcPr/>
                </a:tc>
              </a:tr>
              <a:tr h="779376">
                <a:tc>
                  <a:txBody>
                    <a:bodyPr/>
                    <a:lstStyle/>
                    <a:p>
                      <a:r>
                        <a:rPr lang="en-GB" dirty="0" smtClean="0"/>
                        <a:t>Workers are motivated by money</a:t>
                      </a:r>
                      <a:endParaRPr lang="en-GB" dirty="0"/>
                    </a:p>
                  </a:txBody>
                  <a:tcPr/>
                </a:tc>
                <a:tc>
                  <a:txBody>
                    <a:bodyPr/>
                    <a:lstStyle/>
                    <a:p>
                      <a:r>
                        <a:rPr lang="en-GB" dirty="0" smtClean="0"/>
                        <a:t>Workers</a:t>
                      </a:r>
                      <a:r>
                        <a:rPr lang="en-GB" baseline="0" dirty="0" smtClean="0"/>
                        <a:t> have many different needs which motivate them</a:t>
                      </a:r>
                      <a:endParaRPr lang="en-GB" dirty="0"/>
                    </a:p>
                  </a:txBody>
                  <a:tcPr/>
                </a:tc>
              </a:tr>
              <a:tr h="451543">
                <a:tc>
                  <a:txBody>
                    <a:bodyPr/>
                    <a:lstStyle/>
                    <a:p>
                      <a:r>
                        <a:rPr lang="en-GB" dirty="0" smtClean="0"/>
                        <a:t>Workers</a:t>
                      </a:r>
                      <a:r>
                        <a:rPr lang="en-GB" baseline="0" dirty="0" smtClean="0"/>
                        <a:t> are lazy and dislike work</a:t>
                      </a:r>
                      <a:endParaRPr lang="en-GB" dirty="0"/>
                    </a:p>
                  </a:txBody>
                  <a:tcPr/>
                </a:tc>
                <a:tc>
                  <a:txBody>
                    <a:bodyPr/>
                    <a:lstStyle/>
                    <a:p>
                      <a:r>
                        <a:rPr lang="en-GB" dirty="0" smtClean="0"/>
                        <a:t>Workers can enjoy work</a:t>
                      </a:r>
                      <a:endParaRPr lang="en-GB" dirty="0"/>
                    </a:p>
                  </a:txBody>
                  <a:tcPr/>
                </a:tc>
              </a:tr>
              <a:tr h="1113394">
                <a:tc>
                  <a:txBody>
                    <a:bodyPr/>
                    <a:lstStyle/>
                    <a:p>
                      <a:r>
                        <a:rPr lang="en-GB" dirty="0" smtClean="0"/>
                        <a:t>Workers are selfish, ignore the needs of organisations, avoid responsibility and lack ambition</a:t>
                      </a:r>
                      <a:endParaRPr lang="en-GB" dirty="0"/>
                    </a:p>
                  </a:txBody>
                  <a:tcPr/>
                </a:tc>
                <a:tc>
                  <a:txBody>
                    <a:bodyPr/>
                    <a:lstStyle/>
                    <a:p>
                      <a:r>
                        <a:rPr lang="en-GB" dirty="0" smtClean="0"/>
                        <a:t>If</a:t>
                      </a:r>
                      <a:r>
                        <a:rPr lang="en-GB" baseline="0" dirty="0" smtClean="0"/>
                        <a:t> motivated, workers can organise themselves and take responsibility</a:t>
                      </a:r>
                      <a:endParaRPr lang="en-GB" dirty="0"/>
                    </a:p>
                  </a:txBody>
                  <a:tcPr/>
                </a:tc>
              </a:tr>
              <a:tr h="1113394">
                <a:tc>
                  <a:txBody>
                    <a:bodyPr/>
                    <a:lstStyle/>
                    <a:p>
                      <a:r>
                        <a:rPr lang="en-GB" dirty="0" smtClean="0"/>
                        <a:t>Workers need to be controlled and directed by management</a:t>
                      </a:r>
                      <a:endParaRPr lang="en-GB" dirty="0"/>
                    </a:p>
                  </a:txBody>
                  <a:tcPr/>
                </a:tc>
                <a:tc>
                  <a:txBody>
                    <a:bodyPr/>
                    <a:lstStyle/>
                    <a:p>
                      <a:r>
                        <a:rPr lang="en-GB" dirty="0" smtClean="0"/>
                        <a:t>Management should create a situation</a:t>
                      </a:r>
                      <a:r>
                        <a:rPr lang="en-GB" baseline="0" dirty="0" smtClean="0"/>
                        <a:t> where workers can show creativity and apply their job knowledge</a:t>
                      </a:r>
                      <a:endParaRPr lang="en-GB" dirty="0"/>
                    </a:p>
                  </a:txBody>
                  <a:tcPr/>
                </a:tc>
              </a:tr>
            </a:tbl>
          </a:graphicData>
        </a:graphic>
      </p:graphicFrame>
    </p:spTree>
    <p:extLst>
      <p:ext uri="{BB962C8B-B14F-4D97-AF65-F5344CB8AC3E}">
        <p14:creationId xmlns:p14="http://schemas.microsoft.com/office/powerpoint/2010/main" val="42271781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9828" y="585216"/>
            <a:ext cx="9720072" cy="1499616"/>
          </a:xfrm>
        </p:spPr>
        <p:txBody>
          <a:bodyPr>
            <a:normAutofit/>
          </a:bodyPr>
          <a:lstStyle/>
          <a:p>
            <a:r>
              <a:rPr lang="en-GB" sz="3600" b="1" dirty="0" smtClean="0">
                <a:solidFill>
                  <a:schemeClr val="accent3"/>
                </a:solidFill>
                <a:latin typeface="+mn-lt"/>
              </a:rPr>
              <a:t>Setting </a:t>
            </a:r>
            <a:r>
              <a:rPr lang="en-GB" sz="3600" b="1" dirty="0">
                <a:solidFill>
                  <a:schemeClr val="accent3"/>
                </a:solidFill>
                <a:latin typeface="+mn-lt"/>
              </a:rPr>
              <a:t>quality </a:t>
            </a:r>
            <a:r>
              <a:rPr lang="en-GB" sz="3600" b="1" dirty="0" smtClean="0">
                <a:solidFill>
                  <a:schemeClr val="accent3"/>
                </a:solidFill>
                <a:latin typeface="+mn-lt"/>
              </a:rPr>
              <a:t>standards</a:t>
            </a:r>
            <a:endParaRPr lang="en-GB" sz="3600" dirty="0">
              <a:solidFill>
                <a:schemeClr val="accent3"/>
              </a:solidFill>
              <a:latin typeface="+mn-lt"/>
            </a:endParaRPr>
          </a:p>
        </p:txBody>
      </p:sp>
      <p:sp>
        <p:nvSpPr>
          <p:cNvPr id="3" name="Content Placeholder 2"/>
          <p:cNvSpPr>
            <a:spLocks noGrp="1"/>
          </p:cNvSpPr>
          <p:nvPr>
            <p:ph idx="1"/>
          </p:nvPr>
        </p:nvSpPr>
        <p:spPr/>
        <p:txBody>
          <a:bodyPr>
            <a:normAutofit/>
          </a:bodyPr>
          <a:lstStyle/>
          <a:p>
            <a:r>
              <a:rPr lang="en-GB" b="1" dirty="0" smtClean="0"/>
              <a:t>Leaders and managers set standards for their organisations. </a:t>
            </a:r>
          </a:p>
          <a:p>
            <a:r>
              <a:rPr lang="en-GB" dirty="0" smtClean="0"/>
              <a:t>This is to </a:t>
            </a:r>
          </a:p>
          <a:p>
            <a:pPr>
              <a:buFont typeface="Wingdings" panose="05000000000000000000" pitchFamily="2" charset="2"/>
              <a:buChar char="Ø"/>
            </a:pPr>
            <a:r>
              <a:rPr lang="en-GB" dirty="0" smtClean="0"/>
              <a:t>continually </a:t>
            </a:r>
            <a:r>
              <a:rPr lang="en-GB" dirty="0"/>
              <a:t>improve, streamline operations and reduce costs</a:t>
            </a:r>
          </a:p>
          <a:p>
            <a:pPr>
              <a:buFont typeface="Wingdings" panose="05000000000000000000" pitchFamily="2" charset="2"/>
              <a:buChar char="Ø"/>
            </a:pPr>
            <a:r>
              <a:rPr lang="en-GB" dirty="0"/>
              <a:t>Win more business and compete in tenders </a:t>
            </a:r>
          </a:p>
          <a:p>
            <a:pPr>
              <a:buFont typeface="Wingdings" panose="05000000000000000000" pitchFamily="2" charset="2"/>
              <a:buChar char="Ø"/>
            </a:pPr>
            <a:r>
              <a:rPr lang="en-GB" dirty="0"/>
              <a:t>Satisfy more customers</a:t>
            </a:r>
          </a:p>
          <a:p>
            <a:pPr>
              <a:buFont typeface="Wingdings" panose="05000000000000000000" pitchFamily="2" charset="2"/>
              <a:buChar char="Ø"/>
            </a:pPr>
            <a:r>
              <a:rPr lang="en-GB" dirty="0"/>
              <a:t>Be more resilient and build a sustainable business</a:t>
            </a:r>
          </a:p>
          <a:p>
            <a:pPr>
              <a:buFont typeface="Wingdings" panose="05000000000000000000" pitchFamily="2" charset="2"/>
              <a:buChar char="Ø"/>
            </a:pPr>
            <a:r>
              <a:rPr lang="en-GB" dirty="0"/>
              <a:t>Show strong corporate governance</a:t>
            </a:r>
          </a:p>
          <a:p>
            <a:pPr>
              <a:buFont typeface="Wingdings" panose="05000000000000000000" pitchFamily="2" charset="2"/>
              <a:buChar char="Ø"/>
            </a:pPr>
            <a:r>
              <a:rPr lang="en-GB" dirty="0"/>
              <a:t>Work effectively with stakeholders and the supply chain</a:t>
            </a:r>
          </a:p>
          <a:p>
            <a:pPr lvl="0"/>
            <a:endParaRPr lang="en-GB" dirty="0"/>
          </a:p>
        </p:txBody>
      </p:sp>
    </p:spTree>
    <p:extLst>
      <p:ext uri="{BB962C8B-B14F-4D97-AF65-F5344CB8AC3E}">
        <p14:creationId xmlns:p14="http://schemas.microsoft.com/office/powerpoint/2010/main" val="15264490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09828" y="445516"/>
            <a:ext cx="10113772" cy="1802384"/>
          </a:xfrm>
        </p:spPr>
        <p:txBody>
          <a:bodyPr rtlCol="0">
            <a:normAutofit/>
          </a:bodyPr>
          <a:lstStyle/>
          <a:p>
            <a:pPr>
              <a:defRPr/>
            </a:pPr>
            <a:r>
              <a:rPr lang="en-GB" altLang="en-US" sz="2800" b="1" dirty="0" smtClean="0">
                <a:solidFill>
                  <a:schemeClr val="accent2">
                    <a:lumMod val="75000"/>
                  </a:schemeClr>
                </a:solidFill>
                <a:latin typeface="+mn-lt"/>
              </a:rPr>
              <a:t>Conclusion: How the </a:t>
            </a:r>
            <a:r>
              <a:rPr lang="en-GB" altLang="en-US" sz="2800" b="1" dirty="0">
                <a:solidFill>
                  <a:schemeClr val="accent2">
                    <a:lumMod val="75000"/>
                  </a:schemeClr>
                </a:solidFill>
                <a:latin typeface="+mn-lt"/>
              </a:rPr>
              <a:t>competitiveness of a </a:t>
            </a:r>
            <a:r>
              <a:rPr lang="en-GB" altLang="en-US" sz="2800" b="1" dirty="0" smtClean="0">
                <a:solidFill>
                  <a:schemeClr val="accent2">
                    <a:lumMod val="75000"/>
                  </a:schemeClr>
                </a:solidFill>
                <a:latin typeface="+mn-lt"/>
              </a:rPr>
              <a:t>can business </a:t>
            </a:r>
            <a:r>
              <a:rPr lang="en-GB" altLang="en-US" sz="2800" b="1" dirty="0">
                <a:solidFill>
                  <a:schemeClr val="accent2">
                    <a:lumMod val="75000"/>
                  </a:schemeClr>
                </a:solidFill>
                <a:latin typeface="+mn-lt"/>
              </a:rPr>
              <a:t>be improved by managing quality effectively</a:t>
            </a:r>
          </a:p>
        </p:txBody>
      </p:sp>
      <p:graphicFrame>
        <p:nvGraphicFramePr>
          <p:cNvPr id="2" name="Content Placeholder 1"/>
          <p:cNvGraphicFramePr>
            <a:graphicFrameLocks noGrp="1"/>
          </p:cNvGraphicFramePr>
          <p:nvPr>
            <p:ph idx="1"/>
            <p:extLst/>
          </p:nvPr>
        </p:nvGraphicFramePr>
        <p:xfrm>
          <a:off x="1024128" y="2286000"/>
          <a:ext cx="9720071" cy="40233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357956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Evaluate the Impact and the Management of Change</a:t>
            </a:r>
            <a:endParaRPr lang="en-GB" sz="3200" dirty="0"/>
          </a:p>
        </p:txBody>
      </p:sp>
      <p:sp>
        <p:nvSpPr>
          <p:cNvPr id="3" name="Content Placeholder 2"/>
          <p:cNvSpPr>
            <a:spLocks noGrp="1"/>
          </p:cNvSpPr>
          <p:nvPr>
            <p:ph idx="1"/>
          </p:nvPr>
        </p:nvSpPr>
        <p:spPr/>
        <p:txBody>
          <a:bodyPr>
            <a:noAutofit/>
          </a:bodyPr>
          <a:lstStyle/>
          <a:p>
            <a:r>
              <a:rPr lang="en-GB" sz="2400" dirty="0" smtClean="0"/>
              <a:t>Evaluate the effect of change on the STAKEHOLDERS? Who are the winners and losers?</a:t>
            </a:r>
          </a:p>
          <a:p>
            <a:endParaRPr lang="en-GB" sz="2400" dirty="0" smtClean="0"/>
          </a:p>
          <a:p>
            <a:r>
              <a:rPr lang="en-GB" sz="2400" b="1" dirty="0" smtClean="0"/>
              <a:t>Look at Performance Indicators - </a:t>
            </a:r>
            <a:r>
              <a:rPr lang="en-GB" sz="2400" dirty="0"/>
              <a:t>Have objectives been met?</a:t>
            </a:r>
            <a:r>
              <a:rPr lang="en-GB" sz="2400" b="1" dirty="0" smtClean="0"/>
              <a:t> For example</a:t>
            </a:r>
          </a:p>
          <a:p>
            <a:pPr lvl="1"/>
            <a:r>
              <a:rPr lang="en-GB" sz="2400" dirty="0" smtClean="0"/>
              <a:t>A rise in output from 10 000 to 15 000 units as a result of the change</a:t>
            </a:r>
          </a:p>
          <a:p>
            <a:pPr lvl="1"/>
            <a:r>
              <a:rPr lang="en-GB" sz="2400" dirty="0" smtClean="0"/>
              <a:t>A reduction in delivery time by 2 days</a:t>
            </a:r>
          </a:p>
          <a:p>
            <a:pPr lvl="1"/>
            <a:r>
              <a:rPr lang="en-GB" sz="2400" dirty="0" smtClean="0"/>
              <a:t>Employees responses to a questionnaire</a:t>
            </a:r>
          </a:p>
          <a:p>
            <a:pPr lvl="1"/>
            <a:r>
              <a:rPr lang="en-GB" sz="2400" dirty="0" smtClean="0"/>
              <a:t>Reduced absenteeism</a:t>
            </a:r>
          </a:p>
          <a:p>
            <a:pPr lvl="1"/>
            <a:r>
              <a:rPr lang="en-GB" sz="2400" dirty="0" smtClean="0"/>
              <a:t>Long term: reduction in unit costs; increase in market share</a:t>
            </a:r>
            <a:endParaRPr lang="en-GB" sz="2400" dirty="0"/>
          </a:p>
        </p:txBody>
      </p:sp>
    </p:spTree>
    <p:extLst>
      <p:ext uri="{BB962C8B-B14F-4D97-AF65-F5344CB8AC3E}">
        <p14:creationId xmlns:p14="http://schemas.microsoft.com/office/powerpoint/2010/main" val="1760015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7186" y="944876"/>
            <a:ext cx="10759001" cy="706964"/>
          </a:xfrm>
        </p:spPr>
        <p:txBody>
          <a:bodyPr>
            <a:noAutofit/>
          </a:bodyPr>
          <a:lstStyle/>
          <a:p>
            <a:r>
              <a:rPr lang="en-GB" sz="3200" b="1" dirty="0" smtClean="0"/>
              <a:t>What is change management?</a:t>
            </a:r>
            <a:endParaRPr lang="en-GB" sz="3200" b="1" dirty="0"/>
          </a:p>
        </p:txBody>
      </p:sp>
      <p:sp>
        <p:nvSpPr>
          <p:cNvPr id="3" name="Content Placeholder 2"/>
          <p:cNvSpPr>
            <a:spLocks noGrp="1"/>
          </p:cNvSpPr>
          <p:nvPr>
            <p:ph idx="1"/>
          </p:nvPr>
        </p:nvSpPr>
        <p:spPr>
          <a:xfrm>
            <a:off x="877186" y="2093464"/>
            <a:ext cx="10418342" cy="3218304"/>
          </a:xfrm>
        </p:spPr>
        <p:txBody>
          <a:bodyPr>
            <a:normAutofit/>
          </a:bodyPr>
          <a:lstStyle/>
          <a:p>
            <a:r>
              <a:rPr lang="en-GB" sz="2800" dirty="0"/>
              <a:t>Change management is a collective term for all approaches to preparing and supporting individuals, teams, and organizations in making organizational change.</a:t>
            </a:r>
          </a:p>
          <a:p>
            <a:r>
              <a:rPr lang="en-GB" sz="2800" dirty="0"/>
              <a:t>It includes methods that redirect or redefine the use of resources, business process, budget allocations, or other modes of operation that significantly change a company or organization. </a:t>
            </a:r>
          </a:p>
          <a:p>
            <a:endParaRPr lang="en-GB" dirty="0"/>
          </a:p>
        </p:txBody>
      </p:sp>
    </p:spTree>
    <p:extLst>
      <p:ext uri="{BB962C8B-B14F-4D97-AF65-F5344CB8AC3E}">
        <p14:creationId xmlns:p14="http://schemas.microsoft.com/office/powerpoint/2010/main" val="168669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7186" y="944876"/>
            <a:ext cx="10759001" cy="706964"/>
          </a:xfrm>
        </p:spPr>
        <p:txBody>
          <a:bodyPr>
            <a:noAutofit/>
          </a:bodyPr>
          <a:lstStyle/>
          <a:p>
            <a:r>
              <a:rPr lang="en-GB" sz="3200" b="1" dirty="0" smtClean="0"/>
              <a:t>What is change management?</a:t>
            </a:r>
            <a:endParaRPr lang="en-GB" sz="3200" b="1" dirty="0"/>
          </a:p>
        </p:txBody>
      </p:sp>
      <p:sp>
        <p:nvSpPr>
          <p:cNvPr id="3" name="Content Placeholder 2"/>
          <p:cNvSpPr>
            <a:spLocks noGrp="1"/>
          </p:cNvSpPr>
          <p:nvPr>
            <p:ph idx="1"/>
          </p:nvPr>
        </p:nvSpPr>
        <p:spPr>
          <a:xfrm>
            <a:off x="877186" y="2093464"/>
            <a:ext cx="10223630" cy="4197608"/>
          </a:xfrm>
        </p:spPr>
        <p:txBody>
          <a:bodyPr>
            <a:normAutofit/>
          </a:bodyPr>
          <a:lstStyle/>
          <a:p>
            <a:r>
              <a:rPr lang="en-GB" sz="3200" dirty="0"/>
              <a:t>Organizational change management considers the full organization and what needs to change, while change management may be used solely to refer to how people and teams are affected by such organizational transition. It deals with many different disciplines, from behavioural and social sciences to information technology and business solutions.</a:t>
            </a:r>
          </a:p>
          <a:p>
            <a:endParaRPr lang="en-GB" dirty="0"/>
          </a:p>
        </p:txBody>
      </p:sp>
    </p:spTree>
    <p:extLst>
      <p:ext uri="{BB962C8B-B14F-4D97-AF65-F5344CB8AC3E}">
        <p14:creationId xmlns:p14="http://schemas.microsoft.com/office/powerpoint/2010/main" val="2605709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859371" y="717021"/>
            <a:ext cx="8820088" cy="1194157"/>
          </a:xfrm>
        </p:spPr>
        <p:txBody>
          <a:bodyPr>
            <a:normAutofit/>
          </a:bodyPr>
          <a:lstStyle/>
          <a:p>
            <a:r>
              <a:rPr lang="en-GB" sz="3200" dirty="0" smtClean="0">
                <a:solidFill>
                  <a:schemeClr val="tx1"/>
                </a:solidFill>
              </a:rPr>
              <a:t>Kotter’s 8 Steps</a:t>
            </a:r>
            <a:endParaRPr lang="en-GB" sz="3200" dirty="0">
              <a:solidFill>
                <a:schemeClr val="tx1"/>
              </a:solidFill>
            </a:endParaRPr>
          </a:p>
        </p:txBody>
      </p:sp>
      <p:sp>
        <p:nvSpPr>
          <p:cNvPr id="2" name="Content Placeholder 1"/>
          <p:cNvSpPr>
            <a:spLocks noGrp="1"/>
          </p:cNvSpPr>
          <p:nvPr>
            <p:ph idx="1"/>
          </p:nvPr>
        </p:nvSpPr>
        <p:spPr>
          <a:xfrm>
            <a:off x="859372" y="1911178"/>
            <a:ext cx="9884828" cy="4398182"/>
          </a:xfrm>
        </p:spPr>
        <p:txBody>
          <a:bodyPr>
            <a:normAutofit fontScale="85000" lnSpcReduction="20000"/>
          </a:bodyPr>
          <a:lstStyle/>
          <a:p>
            <a:pPr lvl="0"/>
            <a:r>
              <a:rPr lang="en-GB" sz="2000" b="1" dirty="0"/>
              <a:t>Increase urgency</a:t>
            </a:r>
            <a:r>
              <a:rPr lang="en-GB" sz="2000" dirty="0"/>
              <a:t> - inspire people to move, make objectives real and relevant. </a:t>
            </a:r>
          </a:p>
          <a:p>
            <a:pPr lvl="0"/>
            <a:r>
              <a:rPr lang="en-GB" sz="2000" b="1" dirty="0"/>
              <a:t>Build the guiding team</a:t>
            </a:r>
            <a:r>
              <a:rPr lang="en-GB" sz="2000" dirty="0"/>
              <a:t> - get the right people in place with the right emotional commitment, and the right mix of skills and levels. </a:t>
            </a:r>
          </a:p>
          <a:p>
            <a:pPr lvl="0"/>
            <a:r>
              <a:rPr lang="en-GB" sz="2000" b="1" dirty="0"/>
              <a:t>Get the vision right</a:t>
            </a:r>
            <a:r>
              <a:rPr lang="en-GB" sz="2000" dirty="0"/>
              <a:t> - get the team to establish a simple vision and strategy, focus on emotional and creative aspects necessary to drive service and efficiency. </a:t>
            </a:r>
          </a:p>
          <a:p>
            <a:pPr lvl="0"/>
            <a:r>
              <a:rPr lang="en-GB" sz="2000" b="1" dirty="0"/>
              <a:t>Communicate for buy-in</a:t>
            </a:r>
            <a:r>
              <a:rPr lang="en-GB" sz="2000" dirty="0"/>
              <a:t> - Involve as many people as possible, communicate the essentials, simply, and to appeal and respond to people's needs. De-clutter communications - make technology work for you rather than against. </a:t>
            </a:r>
          </a:p>
          <a:p>
            <a:pPr lvl="0"/>
            <a:r>
              <a:rPr lang="en-GB" sz="2000" b="1" dirty="0"/>
              <a:t>Empower action</a:t>
            </a:r>
            <a:r>
              <a:rPr lang="en-GB" sz="2000" dirty="0"/>
              <a:t> - Remove obstacles, enable constructive feedback and lots of support from leaders - reward and recognise progress and achievements. </a:t>
            </a:r>
          </a:p>
          <a:p>
            <a:pPr lvl="0"/>
            <a:r>
              <a:rPr lang="en-GB" sz="2000" b="1" dirty="0"/>
              <a:t>Create short-term wins</a:t>
            </a:r>
            <a:r>
              <a:rPr lang="en-GB" sz="2000" dirty="0"/>
              <a:t> - Set aims that are easy to achieve - in bite-size chunks. Manageable numbers of initiatives. Finish current stages before starting new ones. </a:t>
            </a:r>
          </a:p>
          <a:p>
            <a:pPr lvl="0"/>
            <a:r>
              <a:rPr lang="en-GB" sz="2000" b="1" dirty="0"/>
              <a:t>Don't let up</a:t>
            </a:r>
            <a:r>
              <a:rPr lang="en-GB" sz="2000" dirty="0"/>
              <a:t> - Foster and encourage determination and persistence - ongoing change - encourage ongoing progress reporting - highlight achieved and future milestones. </a:t>
            </a:r>
          </a:p>
          <a:p>
            <a:pPr lvl="0"/>
            <a:r>
              <a:rPr lang="en-GB" sz="2000" b="1" dirty="0"/>
              <a:t>Make change stick</a:t>
            </a:r>
            <a:r>
              <a:rPr lang="en-GB" sz="2000" dirty="0"/>
              <a:t> - Reinforce the value of successful change via recruitment, promotion, new change leaders. Weave change into culture. </a:t>
            </a:r>
          </a:p>
          <a:p>
            <a:endParaRPr lang="en-GB" dirty="0"/>
          </a:p>
        </p:txBody>
      </p:sp>
    </p:spTree>
    <p:extLst>
      <p:ext uri="{BB962C8B-B14F-4D97-AF65-F5344CB8AC3E}">
        <p14:creationId xmlns:p14="http://schemas.microsoft.com/office/powerpoint/2010/main" val="3367943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64224"/>
            <a:ext cx="9720072" cy="1499616"/>
          </a:xfrm>
        </p:spPr>
        <p:txBody>
          <a:bodyPr>
            <a:normAutofit fontScale="90000"/>
          </a:bodyPr>
          <a:lstStyle/>
          <a:p>
            <a:r>
              <a:rPr lang="en-GB" dirty="0" smtClean="0"/>
              <a:t/>
            </a:r>
            <a:br>
              <a:rPr lang="en-GB" dirty="0" smtClean="0"/>
            </a:br>
            <a:r>
              <a:rPr lang="en-GB" sz="3600" dirty="0" smtClean="0"/>
              <a:t>John Storey’s 4 Approaches to Change Management: </a:t>
            </a:r>
            <a:endParaRPr lang="en-GB" sz="3600" dirty="0"/>
          </a:p>
        </p:txBody>
      </p:sp>
      <p:graphicFrame>
        <p:nvGraphicFramePr>
          <p:cNvPr id="5" name="Content Placeholder 4"/>
          <p:cNvGraphicFramePr>
            <a:graphicFrameLocks noGrp="1"/>
          </p:cNvGraphicFramePr>
          <p:nvPr>
            <p:ph idx="1"/>
            <p:extLst/>
          </p:nvPr>
        </p:nvGraphicFramePr>
        <p:xfrm>
          <a:off x="2239169" y="1690688"/>
          <a:ext cx="7408862" cy="3451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231900" y="5141913"/>
            <a:ext cx="7835900" cy="523220"/>
          </a:xfrm>
          <a:prstGeom prst="rect">
            <a:avLst/>
          </a:prstGeom>
          <a:noFill/>
        </p:spPr>
        <p:txBody>
          <a:bodyPr wrap="square" rtlCol="0">
            <a:spAutoFit/>
          </a:bodyPr>
          <a:lstStyle/>
          <a:p>
            <a:r>
              <a:rPr lang="en-GB" sz="2800" dirty="0" smtClean="0">
                <a:solidFill>
                  <a:schemeClr val="accent3">
                    <a:lumMod val="75000"/>
                  </a:schemeClr>
                </a:solidFill>
              </a:rPr>
              <a:t>Consider the pros and cons of all 4 approaches.</a:t>
            </a:r>
            <a:endParaRPr lang="en-GB" sz="2800" dirty="0">
              <a:solidFill>
                <a:schemeClr val="accent3">
                  <a:lumMod val="75000"/>
                </a:schemeClr>
              </a:solidFill>
            </a:endParaRPr>
          </a:p>
        </p:txBody>
      </p:sp>
    </p:spTree>
    <p:extLst>
      <p:ext uri="{BB962C8B-B14F-4D97-AF65-F5344CB8AC3E}">
        <p14:creationId xmlns:p14="http://schemas.microsoft.com/office/powerpoint/2010/main" val="2665728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Resistance to Change</a:t>
            </a:r>
            <a:endParaRPr lang="en-GB" sz="3200" dirty="0"/>
          </a:p>
        </p:txBody>
      </p:sp>
      <p:sp>
        <p:nvSpPr>
          <p:cNvPr id="3" name="Content Placeholder 2"/>
          <p:cNvSpPr>
            <a:spLocks noGrp="1"/>
          </p:cNvSpPr>
          <p:nvPr>
            <p:ph idx="1"/>
          </p:nvPr>
        </p:nvSpPr>
        <p:spPr>
          <a:xfrm>
            <a:off x="1024128" y="2852928"/>
            <a:ext cx="9454896" cy="2322576"/>
          </a:xfrm>
        </p:spPr>
        <p:txBody>
          <a:bodyPr>
            <a:noAutofit/>
          </a:bodyPr>
          <a:lstStyle/>
          <a:p>
            <a:r>
              <a:rPr lang="en-GB" sz="2800" b="1" dirty="0" smtClean="0"/>
              <a:t>People do not like change</a:t>
            </a:r>
            <a:endParaRPr lang="en-GB" sz="2800" dirty="0"/>
          </a:p>
          <a:p>
            <a:r>
              <a:rPr lang="en-GB" sz="2800" dirty="0" smtClean="0"/>
              <a:t>Consider the impact on workers, suppliers, shareholders, customers etc</a:t>
            </a:r>
          </a:p>
          <a:p>
            <a:r>
              <a:rPr lang="en-GB" sz="2800" b="1" dirty="0" smtClean="0"/>
              <a:t>The job of a Manager / Leader is to overcome this</a:t>
            </a:r>
            <a:endParaRPr lang="en-GB" sz="2800" b="1" dirty="0"/>
          </a:p>
        </p:txBody>
      </p:sp>
    </p:spTree>
    <p:extLst>
      <p:ext uri="{BB962C8B-B14F-4D97-AF65-F5344CB8AC3E}">
        <p14:creationId xmlns:p14="http://schemas.microsoft.com/office/powerpoint/2010/main" val="24524186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How to Remove </a:t>
            </a:r>
            <a:r>
              <a:rPr lang="en-GB" sz="3200" dirty="0"/>
              <a:t>R</a:t>
            </a:r>
            <a:r>
              <a:rPr lang="en-GB" sz="3200" dirty="0" smtClean="0"/>
              <a:t>esistance to Change</a:t>
            </a:r>
            <a:endParaRPr lang="en-GB" sz="3200" dirty="0"/>
          </a:p>
        </p:txBody>
      </p:sp>
      <p:sp>
        <p:nvSpPr>
          <p:cNvPr id="3" name="Content Placeholder 2"/>
          <p:cNvSpPr>
            <a:spLocks noGrp="1"/>
          </p:cNvSpPr>
          <p:nvPr>
            <p:ph idx="1"/>
          </p:nvPr>
        </p:nvSpPr>
        <p:spPr>
          <a:xfrm>
            <a:off x="1024128" y="2084832"/>
            <a:ext cx="9720071" cy="4023360"/>
          </a:xfrm>
        </p:spPr>
        <p:txBody>
          <a:bodyPr>
            <a:normAutofit/>
          </a:bodyPr>
          <a:lstStyle/>
          <a:p>
            <a:r>
              <a:rPr lang="en-GB" sz="2400" dirty="0" smtClean="0"/>
              <a:t>Clear objectives</a:t>
            </a:r>
          </a:p>
          <a:p>
            <a:r>
              <a:rPr lang="en-GB" sz="2400" dirty="0" smtClean="0"/>
              <a:t>Involve those most resistant / powerful in discussions</a:t>
            </a:r>
          </a:p>
          <a:p>
            <a:r>
              <a:rPr lang="en-GB" sz="2400" dirty="0" smtClean="0"/>
              <a:t>Prevent misinformation and rumours</a:t>
            </a:r>
          </a:p>
          <a:p>
            <a:r>
              <a:rPr lang="en-GB" sz="2400" dirty="0" smtClean="0"/>
              <a:t>Allocate sufficient resources to achieve the change</a:t>
            </a:r>
          </a:p>
          <a:p>
            <a:r>
              <a:rPr lang="en-GB" sz="2400" dirty="0" smtClean="0"/>
              <a:t>Communicate why the change is needed</a:t>
            </a:r>
          </a:p>
          <a:p>
            <a:r>
              <a:rPr lang="en-GB" sz="2400" dirty="0" smtClean="0"/>
              <a:t>Project champions</a:t>
            </a:r>
          </a:p>
          <a:p>
            <a:r>
              <a:rPr lang="en-GB" sz="2400" dirty="0" smtClean="0"/>
              <a:t>Project groups</a:t>
            </a:r>
          </a:p>
          <a:p>
            <a:r>
              <a:rPr lang="en-GB" sz="2400" b="1" dirty="0" smtClean="0"/>
              <a:t>Try to achieve a ‘culture for change’</a:t>
            </a:r>
            <a:endParaRPr lang="en-GB" sz="2400" b="1" dirty="0"/>
          </a:p>
        </p:txBody>
      </p:sp>
    </p:spTree>
    <p:extLst>
      <p:ext uri="{BB962C8B-B14F-4D97-AF65-F5344CB8AC3E}">
        <p14:creationId xmlns:p14="http://schemas.microsoft.com/office/powerpoint/2010/main" val="4105804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For </a:t>
            </a:r>
            <a:r>
              <a:rPr lang="en-GB" sz="3200" dirty="0" err="1" smtClean="0"/>
              <a:t>tqm</a:t>
            </a:r>
            <a:r>
              <a:rPr lang="en-GB" sz="3200" dirty="0" smtClean="0"/>
              <a:t> to work, all stakeholders must buy in to the concept</a:t>
            </a:r>
            <a:endParaRPr lang="en-GB" sz="3200" dirty="0"/>
          </a:p>
        </p:txBody>
      </p:sp>
      <p:sp>
        <p:nvSpPr>
          <p:cNvPr id="3" name="Content Placeholder 2"/>
          <p:cNvSpPr>
            <a:spLocks noGrp="1"/>
          </p:cNvSpPr>
          <p:nvPr>
            <p:ph idx="1"/>
          </p:nvPr>
        </p:nvSpPr>
        <p:spPr>
          <a:xfrm>
            <a:off x="1024128" y="2212848"/>
            <a:ext cx="9454896" cy="2322576"/>
          </a:xfrm>
        </p:spPr>
        <p:txBody>
          <a:bodyPr>
            <a:noAutofit/>
          </a:bodyPr>
          <a:lstStyle/>
          <a:p>
            <a:pPr marL="0" indent="0">
              <a:buNone/>
            </a:pPr>
            <a:r>
              <a:rPr lang="en-GB" sz="2800" b="1" dirty="0" smtClean="0"/>
              <a:t>Directors and Managers need to be convinced of the benefits (financial performance and sustainability)</a:t>
            </a:r>
          </a:p>
          <a:p>
            <a:pPr marL="0" indent="0">
              <a:buNone/>
            </a:pPr>
            <a:endParaRPr lang="en-GB" sz="2800" b="1" dirty="0"/>
          </a:p>
          <a:p>
            <a:pPr marL="0" indent="0">
              <a:buNone/>
            </a:pPr>
            <a:r>
              <a:rPr lang="en-GB" sz="2800" b="1" dirty="0" smtClean="0"/>
              <a:t>Workers need to be convinced that the process will improve, that their working day will be better</a:t>
            </a:r>
          </a:p>
          <a:p>
            <a:pPr marL="0" indent="0">
              <a:buNone/>
            </a:pPr>
            <a:endParaRPr lang="en-GB" sz="2800" b="1" dirty="0"/>
          </a:p>
          <a:p>
            <a:pPr marL="0" indent="0">
              <a:buNone/>
            </a:pPr>
            <a:r>
              <a:rPr lang="en-GB" sz="2800" b="1" dirty="0" smtClean="0">
                <a:solidFill>
                  <a:srgbClr val="0070C0"/>
                </a:solidFill>
              </a:rPr>
              <a:t>What sort of Leadership is needed to implement Lean Manufacturing at SS Ltd ?</a:t>
            </a:r>
            <a:endParaRPr lang="en-GB" sz="2800" b="1" dirty="0">
              <a:solidFill>
                <a:srgbClr val="0070C0"/>
              </a:solidFill>
            </a:endParaRPr>
          </a:p>
        </p:txBody>
      </p:sp>
    </p:spTree>
    <p:extLst>
      <p:ext uri="{BB962C8B-B14F-4D97-AF65-F5344CB8AC3E}">
        <p14:creationId xmlns:p14="http://schemas.microsoft.com/office/powerpoint/2010/main" val="8047936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9828" y="585216"/>
            <a:ext cx="9720072" cy="1499616"/>
          </a:xfrm>
        </p:spPr>
        <p:txBody>
          <a:bodyPr>
            <a:normAutofit/>
          </a:bodyPr>
          <a:lstStyle/>
          <a:p>
            <a:r>
              <a:rPr lang="en-GB" sz="3600" b="1" dirty="0" smtClean="0">
                <a:solidFill>
                  <a:schemeClr val="accent3"/>
                </a:solidFill>
                <a:latin typeface="+mn-lt"/>
              </a:rPr>
              <a:t>Total quality management (</a:t>
            </a:r>
            <a:r>
              <a:rPr lang="en-GB" sz="3600" b="1" dirty="0" err="1" smtClean="0">
                <a:solidFill>
                  <a:schemeClr val="accent3"/>
                </a:solidFill>
                <a:latin typeface="+mn-lt"/>
              </a:rPr>
              <a:t>Tqm</a:t>
            </a:r>
            <a:r>
              <a:rPr lang="en-GB" sz="3600" b="1" dirty="0" smtClean="0">
                <a:solidFill>
                  <a:schemeClr val="accent3"/>
                </a:solidFill>
                <a:latin typeface="+mn-lt"/>
              </a:rPr>
              <a:t>)</a:t>
            </a:r>
            <a:endParaRPr lang="en-GB" sz="3600" dirty="0">
              <a:solidFill>
                <a:schemeClr val="accent3"/>
              </a:solidFill>
              <a:latin typeface="+mn-lt"/>
            </a:endParaRPr>
          </a:p>
        </p:txBody>
      </p:sp>
      <p:sp>
        <p:nvSpPr>
          <p:cNvPr id="3" name="Content Placeholder 2"/>
          <p:cNvSpPr>
            <a:spLocks noGrp="1"/>
          </p:cNvSpPr>
          <p:nvPr>
            <p:ph idx="1"/>
          </p:nvPr>
        </p:nvSpPr>
        <p:spPr>
          <a:xfrm>
            <a:off x="1024128" y="2286000"/>
            <a:ext cx="4556865" cy="4023360"/>
          </a:xfrm>
        </p:spPr>
        <p:txBody>
          <a:bodyPr>
            <a:normAutofit/>
          </a:bodyPr>
          <a:lstStyle/>
          <a:p>
            <a:pPr marL="0">
              <a:spcAft>
                <a:spcPts val="0"/>
              </a:spcAft>
              <a:buNone/>
              <a:defRPr/>
            </a:pPr>
            <a:r>
              <a:rPr lang="en-GB" altLang="en-US" sz="2000" b="1" dirty="0">
                <a:solidFill>
                  <a:schemeClr val="accent2">
                    <a:lumMod val="75000"/>
                  </a:schemeClr>
                </a:solidFill>
              </a:rPr>
              <a:t>Total </a:t>
            </a:r>
            <a:r>
              <a:rPr lang="en-GB" altLang="en-US" sz="2000" dirty="0" smtClean="0"/>
              <a:t> </a:t>
            </a:r>
            <a:r>
              <a:rPr lang="en-GB" altLang="en-US" sz="2000" dirty="0"/>
              <a:t>management, staff, suppliers, customers</a:t>
            </a:r>
          </a:p>
          <a:p>
            <a:pPr marL="0">
              <a:spcAft>
                <a:spcPts val="0"/>
              </a:spcAft>
              <a:buNone/>
              <a:defRPr/>
            </a:pPr>
            <a:endParaRPr lang="en-GB" altLang="en-US" sz="2000" dirty="0"/>
          </a:p>
          <a:p>
            <a:pPr marL="0">
              <a:spcAft>
                <a:spcPts val="0"/>
              </a:spcAft>
              <a:buNone/>
              <a:defRPr/>
            </a:pPr>
            <a:r>
              <a:rPr lang="en-GB" altLang="en-US" sz="2000" b="1" dirty="0">
                <a:solidFill>
                  <a:schemeClr val="accent2">
                    <a:lumMod val="75000"/>
                  </a:schemeClr>
                </a:solidFill>
              </a:rPr>
              <a:t>Quality</a:t>
            </a:r>
            <a:r>
              <a:rPr lang="en-GB" altLang="en-US" sz="2000" dirty="0"/>
              <a:t> </a:t>
            </a:r>
            <a:r>
              <a:rPr lang="en-GB" altLang="en-US" sz="2000" dirty="0" smtClean="0"/>
              <a:t>speed </a:t>
            </a:r>
            <a:r>
              <a:rPr lang="en-GB" altLang="en-US" sz="2000" dirty="0"/>
              <a:t>of service, consistency, innovation</a:t>
            </a:r>
          </a:p>
          <a:p>
            <a:pPr marL="0">
              <a:spcAft>
                <a:spcPts val="0"/>
              </a:spcAft>
              <a:buNone/>
              <a:defRPr/>
            </a:pPr>
            <a:endParaRPr lang="en-GB" altLang="en-US" sz="2000" dirty="0"/>
          </a:p>
          <a:p>
            <a:pPr marL="0">
              <a:spcAft>
                <a:spcPts val="0"/>
              </a:spcAft>
              <a:buNone/>
              <a:defRPr/>
            </a:pPr>
            <a:r>
              <a:rPr lang="en-GB" altLang="en-US" sz="2000" b="1" dirty="0">
                <a:solidFill>
                  <a:schemeClr val="accent2">
                    <a:lumMod val="75000"/>
                  </a:schemeClr>
                </a:solidFill>
              </a:rPr>
              <a:t>Management </a:t>
            </a:r>
            <a:r>
              <a:rPr lang="en-GB" altLang="en-US" sz="2000" dirty="0" smtClean="0"/>
              <a:t>improving </a:t>
            </a:r>
            <a:r>
              <a:rPr lang="en-GB" altLang="en-US" sz="2000" dirty="0"/>
              <a:t>processes and monitoring continually to make improvements however small at every stage of the process from beginning to end</a:t>
            </a:r>
          </a:p>
          <a:p>
            <a:pPr lvl="0"/>
            <a:endParaRPr lang="en-GB" dirty="0"/>
          </a:p>
        </p:txBody>
      </p:sp>
      <p:pic>
        <p:nvPicPr>
          <p:cNvPr id="1026" name="Picture 2" descr="http://wzekry.files.wordpress.com/2013/01/tqm-principles1.png?w=6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80520" y="2084832"/>
            <a:ext cx="4805125" cy="36038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97556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4060866-04F1-42FC-A284-EA419B12A6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1F3FA61-AE27-42E7-A3FB-56559C976973}">
  <ds:schemaRefs>
    <ds:schemaRef ds:uri="http://schemas.microsoft.com/sharepoint/v3/contenttype/forms"/>
  </ds:schemaRefs>
</ds:datastoreItem>
</file>

<file path=customXml/itemProps3.xml><?xml version="1.0" encoding="utf-8"?>
<ds:datastoreItem xmlns:ds="http://schemas.openxmlformats.org/officeDocument/2006/customXml" ds:itemID="{FD08DAF3-9BD8-4BC7-BC79-E1DB080F725E}">
  <ds:schemaRefs>
    <ds:schemaRef ds:uri="http://purl.org/dc/dcmitype/"/>
    <ds:schemaRef ds:uri="http://purl.org/dc/elements/1.1/"/>
    <ds:schemaRef ds:uri="http://www.w3.org/XML/1998/namespace"/>
    <ds:schemaRef ds:uri="http://schemas.microsoft.com/office/2006/metadata/properties"/>
    <ds:schemaRef ds:uri="http://schemas.microsoft.com/office/2006/documentManagement/types"/>
    <ds:schemaRef ds:uri="http://schemas.microsoft.com/sharepoint/v3"/>
    <ds:schemaRef ds:uri="http://purl.org/dc/terms/"/>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Integral</Template>
  <TotalTime>188</TotalTime>
  <Words>1101</Words>
  <Application>Microsoft Office PowerPoint</Application>
  <PresentationFormat>Widescreen</PresentationFormat>
  <Paragraphs>135</Paragraphs>
  <Slides>18</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Calibri</vt:lpstr>
      <vt:lpstr>Tw Cen MT</vt:lpstr>
      <vt:lpstr>Wingdings</vt:lpstr>
      <vt:lpstr>Wingdings 3</vt:lpstr>
      <vt:lpstr>Integral</vt:lpstr>
      <vt:lpstr>CHANGE MANAGEMENT</vt:lpstr>
      <vt:lpstr>What is change management?</vt:lpstr>
      <vt:lpstr>What is change management?</vt:lpstr>
      <vt:lpstr>Kotter’s 8 Steps</vt:lpstr>
      <vt:lpstr> John Storey’s 4 Approaches to Change Management: </vt:lpstr>
      <vt:lpstr>Resistance to Change</vt:lpstr>
      <vt:lpstr>How to Remove Resistance to Change</vt:lpstr>
      <vt:lpstr>For tqm to work, all stakeholders must buy in to the concept</vt:lpstr>
      <vt:lpstr>Total quality management (Tqm)</vt:lpstr>
      <vt:lpstr>PowerPoint Presentation</vt:lpstr>
      <vt:lpstr>Managerial commitment &amp; staff buy-in</vt:lpstr>
      <vt:lpstr>Managerial commitment &amp; staff buy-in</vt:lpstr>
      <vt:lpstr>Management approaches and implementation 3 relevant theories</vt:lpstr>
      <vt:lpstr>Management approaches and implementation 3 relevant theories</vt:lpstr>
      <vt:lpstr>McGregor’s Theory X and Y</vt:lpstr>
      <vt:lpstr>Setting quality standards</vt:lpstr>
      <vt:lpstr>Conclusion: How the competitiveness of a can business be improved by managing quality effectively</vt:lpstr>
      <vt:lpstr>Evaluate the Impact and the Management of Change</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8.2 INTRO AND OVERVIEW</dc:title>
  <dc:creator>Ailsa W Waters</dc:creator>
  <cp:lastModifiedBy>Ailsa W Waters</cp:lastModifiedBy>
  <cp:revision>23</cp:revision>
  <dcterms:created xsi:type="dcterms:W3CDTF">2018-03-05T15:15:35Z</dcterms:created>
  <dcterms:modified xsi:type="dcterms:W3CDTF">2018-05-02T11:22:31Z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