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63" r:id="rId5"/>
    <p:sldId id="258" r:id="rId6"/>
    <p:sldId id="265" r:id="rId7"/>
    <p:sldId id="266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1" autoAdjust="0"/>
    <p:restoredTop sz="94660"/>
  </p:normalViewPr>
  <p:slideViewPr>
    <p:cSldViewPr snapToGrid="0">
      <p:cViewPr varScale="1">
        <p:scale>
          <a:sx n="37" d="100"/>
          <a:sy n="37" d="100"/>
        </p:scale>
        <p:origin x="6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84A6D9-4D32-4103-A1D2-180EA71E7A87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688619E-F79F-874C-9209-DFD459D4C9D4}">
      <dgm:prSet/>
      <dgm:spPr/>
      <dgm:t>
        <a:bodyPr/>
        <a:lstStyle/>
        <a:p>
          <a:r>
            <a:rPr lang="en-GB" b="0" i="0" dirty="0" smtClean="0"/>
            <a:t>Show </a:t>
          </a:r>
          <a:r>
            <a:rPr lang="en-GB" b="0" i="0" dirty="0"/>
            <a:t>understanding of quality management and its importance to SS Ltd</a:t>
          </a:r>
        </a:p>
      </dgm:t>
    </dgm:pt>
    <dgm:pt modelId="{7A167B26-3CDD-D942-8B69-098128B1D776}" type="parTrans" cxnId="{2255E87B-3486-304E-A078-62F1D2F43335}">
      <dgm:prSet/>
      <dgm:spPr/>
      <dgm:t>
        <a:bodyPr/>
        <a:lstStyle/>
        <a:p>
          <a:endParaRPr lang="en-US"/>
        </a:p>
      </dgm:t>
    </dgm:pt>
    <dgm:pt modelId="{AB634AD2-1D9E-2747-87C6-03D096505118}" type="sibTrans" cxnId="{2255E87B-3486-304E-A078-62F1D2F43335}">
      <dgm:prSet phldrT="2" phldr="0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BDF794A7-58DE-B44E-8D62-F64CFAE153E6}">
      <dgm:prSet/>
      <dgm:spPr/>
      <dgm:t>
        <a:bodyPr/>
        <a:lstStyle/>
        <a:p>
          <a:r>
            <a:rPr lang="en-GB" b="0" i="0" dirty="0"/>
            <a:t>Make recommendations about the appropriate techniques or tools that SS Ltd could use for quality management</a:t>
          </a:r>
        </a:p>
      </dgm:t>
    </dgm:pt>
    <dgm:pt modelId="{4BB8583F-749F-A040-9905-261A13D05044}" type="parTrans" cxnId="{6E8CB7C8-23F1-CF4A-9917-821B2082A194}">
      <dgm:prSet/>
      <dgm:spPr/>
      <dgm:t>
        <a:bodyPr/>
        <a:lstStyle/>
        <a:p>
          <a:endParaRPr lang="en-US"/>
        </a:p>
      </dgm:t>
    </dgm:pt>
    <dgm:pt modelId="{0DB55048-730B-F445-A181-34B049E8C6A3}" type="sibTrans" cxnId="{6E8CB7C8-23F1-CF4A-9917-821B2082A194}">
      <dgm:prSet phldrT="3" phldr="0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C085FBEF-CCBE-6049-B0CF-08ACB93211AC}" type="pres">
      <dgm:prSet presAssocID="{4184A6D9-4D32-4103-A1D2-180EA71E7A87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336B0C-9497-844E-8DEC-1A0BAF6AB9FB}" type="pres">
      <dgm:prSet presAssocID="{D688619E-F79F-874C-9209-DFD459D4C9D4}" presName="compositeNode" presStyleCnt="0">
        <dgm:presLayoutVars>
          <dgm:bulletEnabled val="1"/>
        </dgm:presLayoutVars>
      </dgm:prSet>
      <dgm:spPr/>
    </dgm:pt>
    <dgm:pt modelId="{BE314DA9-2373-1E4D-89C8-9D7659788304}" type="pres">
      <dgm:prSet presAssocID="{D688619E-F79F-874C-9209-DFD459D4C9D4}" presName="bgRect" presStyleLbl="bgAccFollowNode1" presStyleIdx="0" presStyleCnt="2"/>
      <dgm:spPr/>
      <dgm:t>
        <a:bodyPr/>
        <a:lstStyle/>
        <a:p>
          <a:endParaRPr lang="en-US"/>
        </a:p>
      </dgm:t>
    </dgm:pt>
    <dgm:pt modelId="{EBAF36AF-CA68-0440-8C8E-A4E67FCB729C}" type="pres">
      <dgm:prSet presAssocID="{AB634AD2-1D9E-2747-87C6-03D096505118}" presName="sibTransNodeCircle" presStyleLbl="alignNode1" presStyleIdx="0" presStyleCnt="4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356FEA83-FAB1-1F4D-93E5-B884DD5C4517}" type="pres">
      <dgm:prSet presAssocID="{D688619E-F79F-874C-9209-DFD459D4C9D4}" presName="bottomLine" presStyleLbl="alignNode1" presStyleIdx="1" presStyleCnt="4">
        <dgm:presLayoutVars/>
      </dgm:prSet>
      <dgm:spPr/>
    </dgm:pt>
    <dgm:pt modelId="{A76E91FC-8A64-5A4F-8E04-44DF42B43FD3}" type="pres">
      <dgm:prSet presAssocID="{D688619E-F79F-874C-9209-DFD459D4C9D4}" presName="nodeText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5DE9C5-0B5E-164C-9E7A-944133AB5B2B}" type="pres">
      <dgm:prSet presAssocID="{AB634AD2-1D9E-2747-87C6-03D096505118}" presName="sibTrans" presStyleCnt="0"/>
      <dgm:spPr/>
    </dgm:pt>
    <dgm:pt modelId="{E32B6603-58A2-6246-8DEA-21470230D667}" type="pres">
      <dgm:prSet presAssocID="{BDF794A7-58DE-B44E-8D62-F64CFAE153E6}" presName="compositeNode" presStyleCnt="0">
        <dgm:presLayoutVars>
          <dgm:bulletEnabled val="1"/>
        </dgm:presLayoutVars>
      </dgm:prSet>
      <dgm:spPr/>
    </dgm:pt>
    <dgm:pt modelId="{1B608E8F-BE60-894A-B65D-C150AE0FBEC3}" type="pres">
      <dgm:prSet presAssocID="{BDF794A7-58DE-B44E-8D62-F64CFAE153E6}" presName="bgRect" presStyleLbl="bgAccFollowNode1" presStyleIdx="1" presStyleCnt="2"/>
      <dgm:spPr/>
      <dgm:t>
        <a:bodyPr/>
        <a:lstStyle/>
        <a:p>
          <a:endParaRPr lang="en-US"/>
        </a:p>
      </dgm:t>
    </dgm:pt>
    <dgm:pt modelId="{69D5BD55-47DE-9242-9BBD-79B7D943439C}" type="pres">
      <dgm:prSet presAssocID="{0DB55048-730B-F445-A181-34B049E8C6A3}" presName="sibTransNodeCircle" presStyleLbl="alignNode1" presStyleIdx="2" presStyleCnt="4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4C229EEF-D365-A64E-9F59-317D45CF2BA0}" type="pres">
      <dgm:prSet presAssocID="{BDF794A7-58DE-B44E-8D62-F64CFAE153E6}" presName="bottomLine" presStyleLbl="alignNode1" presStyleIdx="3" presStyleCnt="4">
        <dgm:presLayoutVars/>
      </dgm:prSet>
      <dgm:spPr/>
    </dgm:pt>
    <dgm:pt modelId="{D599843E-3060-524D-8A62-29BC626A15A0}" type="pres">
      <dgm:prSet presAssocID="{BDF794A7-58DE-B44E-8D62-F64CFAE153E6}" presName="nodeText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EC12B8-2B9E-0B4A-B450-962A344AA559}" type="presOf" srcId="{0DB55048-730B-F445-A181-34B049E8C6A3}" destId="{69D5BD55-47DE-9242-9BBD-79B7D943439C}" srcOrd="0" destOrd="0" presId="urn:microsoft.com/office/officeart/2016/7/layout/BasicLinearProcessNumbered"/>
    <dgm:cxn modelId="{4810EE0B-3A78-0648-AB26-B2745CA30FE9}" type="presOf" srcId="{BDF794A7-58DE-B44E-8D62-F64CFAE153E6}" destId="{D599843E-3060-524D-8A62-29BC626A15A0}" srcOrd="1" destOrd="0" presId="urn:microsoft.com/office/officeart/2016/7/layout/BasicLinearProcessNumbered"/>
    <dgm:cxn modelId="{FBAA72ED-7B27-DE49-859A-4BDE8613BA3D}" type="presOf" srcId="{BDF794A7-58DE-B44E-8D62-F64CFAE153E6}" destId="{1B608E8F-BE60-894A-B65D-C150AE0FBEC3}" srcOrd="0" destOrd="0" presId="urn:microsoft.com/office/officeart/2016/7/layout/BasicLinearProcessNumbered"/>
    <dgm:cxn modelId="{A2E33B87-5A11-A048-A35B-6B340D22105D}" type="presOf" srcId="{AB634AD2-1D9E-2747-87C6-03D096505118}" destId="{EBAF36AF-CA68-0440-8C8E-A4E67FCB729C}" srcOrd="0" destOrd="0" presId="urn:microsoft.com/office/officeart/2016/7/layout/BasicLinearProcessNumbered"/>
    <dgm:cxn modelId="{E3465F9C-1716-4B4C-97E8-4E11948F6A31}" type="presOf" srcId="{D688619E-F79F-874C-9209-DFD459D4C9D4}" destId="{A76E91FC-8A64-5A4F-8E04-44DF42B43FD3}" srcOrd="1" destOrd="0" presId="urn:microsoft.com/office/officeart/2016/7/layout/BasicLinearProcessNumbered"/>
    <dgm:cxn modelId="{2255E87B-3486-304E-A078-62F1D2F43335}" srcId="{4184A6D9-4D32-4103-A1D2-180EA71E7A87}" destId="{D688619E-F79F-874C-9209-DFD459D4C9D4}" srcOrd="0" destOrd="0" parTransId="{7A167B26-3CDD-D942-8B69-098128B1D776}" sibTransId="{AB634AD2-1D9E-2747-87C6-03D096505118}"/>
    <dgm:cxn modelId="{33937C8C-B3DA-C145-BC90-1A882E8220D2}" type="presOf" srcId="{4184A6D9-4D32-4103-A1D2-180EA71E7A87}" destId="{C085FBEF-CCBE-6049-B0CF-08ACB93211AC}" srcOrd="0" destOrd="0" presId="urn:microsoft.com/office/officeart/2016/7/layout/BasicLinearProcessNumbered"/>
    <dgm:cxn modelId="{84FD9572-B70C-EA41-B40A-CCF91566AC13}" type="presOf" srcId="{D688619E-F79F-874C-9209-DFD459D4C9D4}" destId="{BE314DA9-2373-1E4D-89C8-9D7659788304}" srcOrd="0" destOrd="0" presId="urn:microsoft.com/office/officeart/2016/7/layout/BasicLinearProcessNumbered"/>
    <dgm:cxn modelId="{6E8CB7C8-23F1-CF4A-9917-821B2082A194}" srcId="{4184A6D9-4D32-4103-A1D2-180EA71E7A87}" destId="{BDF794A7-58DE-B44E-8D62-F64CFAE153E6}" srcOrd="1" destOrd="0" parTransId="{4BB8583F-749F-A040-9905-261A13D05044}" sibTransId="{0DB55048-730B-F445-A181-34B049E8C6A3}"/>
    <dgm:cxn modelId="{DD0872B8-07EA-AA49-A151-20EA10BA6566}" type="presParOf" srcId="{C085FBEF-CCBE-6049-B0CF-08ACB93211AC}" destId="{01336B0C-9497-844E-8DEC-1A0BAF6AB9FB}" srcOrd="0" destOrd="0" presId="urn:microsoft.com/office/officeart/2016/7/layout/BasicLinearProcessNumbered"/>
    <dgm:cxn modelId="{1D092EBB-097D-E74B-B0B6-C4DEAF832B28}" type="presParOf" srcId="{01336B0C-9497-844E-8DEC-1A0BAF6AB9FB}" destId="{BE314DA9-2373-1E4D-89C8-9D7659788304}" srcOrd="0" destOrd="0" presId="urn:microsoft.com/office/officeart/2016/7/layout/BasicLinearProcessNumbered"/>
    <dgm:cxn modelId="{395C1DC8-AA81-C44B-92E3-4FBCF2E9643E}" type="presParOf" srcId="{01336B0C-9497-844E-8DEC-1A0BAF6AB9FB}" destId="{EBAF36AF-CA68-0440-8C8E-A4E67FCB729C}" srcOrd="1" destOrd="0" presId="urn:microsoft.com/office/officeart/2016/7/layout/BasicLinearProcessNumbered"/>
    <dgm:cxn modelId="{4BFC7719-18D4-F145-8EC8-39BF561D5985}" type="presParOf" srcId="{01336B0C-9497-844E-8DEC-1A0BAF6AB9FB}" destId="{356FEA83-FAB1-1F4D-93E5-B884DD5C4517}" srcOrd="2" destOrd="0" presId="urn:microsoft.com/office/officeart/2016/7/layout/BasicLinearProcessNumbered"/>
    <dgm:cxn modelId="{D34456DE-286E-EC4E-BB72-07FABA939F6A}" type="presParOf" srcId="{01336B0C-9497-844E-8DEC-1A0BAF6AB9FB}" destId="{A76E91FC-8A64-5A4F-8E04-44DF42B43FD3}" srcOrd="3" destOrd="0" presId="urn:microsoft.com/office/officeart/2016/7/layout/BasicLinearProcessNumbered"/>
    <dgm:cxn modelId="{8638D8DF-0F2E-3D4C-B3BD-1B9722ECBE52}" type="presParOf" srcId="{C085FBEF-CCBE-6049-B0CF-08ACB93211AC}" destId="{405DE9C5-0B5E-164C-9E7A-944133AB5B2B}" srcOrd="1" destOrd="0" presId="urn:microsoft.com/office/officeart/2016/7/layout/BasicLinearProcessNumbered"/>
    <dgm:cxn modelId="{A93DAA4D-1F0A-8A44-98A4-8F79B908E655}" type="presParOf" srcId="{C085FBEF-CCBE-6049-B0CF-08ACB93211AC}" destId="{E32B6603-58A2-6246-8DEA-21470230D667}" srcOrd="2" destOrd="0" presId="urn:microsoft.com/office/officeart/2016/7/layout/BasicLinearProcessNumbered"/>
    <dgm:cxn modelId="{7E9272F9-4E33-9745-A988-E0505B84DAA8}" type="presParOf" srcId="{E32B6603-58A2-6246-8DEA-21470230D667}" destId="{1B608E8F-BE60-894A-B65D-C150AE0FBEC3}" srcOrd="0" destOrd="0" presId="urn:microsoft.com/office/officeart/2016/7/layout/BasicLinearProcessNumbered"/>
    <dgm:cxn modelId="{A093A197-7852-A944-B8A5-BE841CA442CE}" type="presParOf" srcId="{E32B6603-58A2-6246-8DEA-21470230D667}" destId="{69D5BD55-47DE-9242-9BBD-79B7D943439C}" srcOrd="1" destOrd="0" presId="urn:microsoft.com/office/officeart/2016/7/layout/BasicLinearProcessNumbered"/>
    <dgm:cxn modelId="{12C609FB-5ADF-D540-890C-AD85C91A7CEA}" type="presParOf" srcId="{E32B6603-58A2-6246-8DEA-21470230D667}" destId="{4C229EEF-D365-A64E-9F59-317D45CF2BA0}" srcOrd="2" destOrd="0" presId="urn:microsoft.com/office/officeart/2016/7/layout/BasicLinearProcessNumbered"/>
    <dgm:cxn modelId="{BCC5A12A-9945-7243-8F89-C697770B3FDF}" type="presParOf" srcId="{E32B6603-58A2-6246-8DEA-21470230D667}" destId="{D599843E-3060-524D-8A62-29BC626A15A0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84A6D9-4D32-4103-A1D2-180EA71E7A87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BD493F7-E2EF-6E4A-AF5D-A6F594B7DC2B}">
      <dgm:prSet/>
      <dgm:spPr/>
      <dgm:t>
        <a:bodyPr/>
        <a:lstStyle/>
        <a:p>
          <a:r>
            <a:rPr lang="en-GB" b="0" i="0" dirty="0"/>
            <a:t>With reference to the Set Task information, you are to prepare a presentation for Chris North to present to the Board of Directors at SS Ltd.</a:t>
          </a:r>
        </a:p>
      </dgm:t>
    </dgm:pt>
    <dgm:pt modelId="{034324A4-319F-3A4C-8D46-D16FE5DBD4C3}" type="parTrans" cxnId="{7D8E6588-D46B-FA43-BE31-9B7CC6FE2CDB}">
      <dgm:prSet/>
      <dgm:spPr/>
      <dgm:t>
        <a:bodyPr/>
        <a:lstStyle/>
        <a:p>
          <a:endParaRPr lang="en-US"/>
        </a:p>
      </dgm:t>
    </dgm:pt>
    <dgm:pt modelId="{B8990C1C-EB19-4F4D-ABEF-D1D8B584490C}" type="sibTrans" cxnId="{7D8E6588-D46B-FA43-BE31-9B7CC6FE2CDB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D688619E-F79F-874C-9209-DFD459D4C9D4}">
      <dgm:prSet/>
      <dgm:spPr/>
      <dgm:t>
        <a:bodyPr/>
        <a:lstStyle/>
        <a:p>
          <a:r>
            <a:rPr lang="en-GB" b="0" i="0" dirty="0"/>
            <a:t>The presentation should show understanding of how the current management approach is affecting the development of a quality culture at SS Ltd</a:t>
          </a:r>
        </a:p>
      </dgm:t>
    </dgm:pt>
    <dgm:pt modelId="{7A167B26-3CDD-D942-8B69-098128B1D776}" type="parTrans" cxnId="{2255E87B-3486-304E-A078-62F1D2F43335}">
      <dgm:prSet/>
      <dgm:spPr/>
      <dgm:t>
        <a:bodyPr/>
        <a:lstStyle/>
        <a:p>
          <a:endParaRPr lang="en-US"/>
        </a:p>
      </dgm:t>
    </dgm:pt>
    <dgm:pt modelId="{AB634AD2-1D9E-2747-87C6-03D096505118}" type="sibTrans" cxnId="{2255E87B-3486-304E-A078-62F1D2F43335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BDF794A7-58DE-B44E-8D62-F64CFAE153E6}">
      <dgm:prSet/>
      <dgm:spPr/>
      <dgm:t>
        <a:bodyPr/>
        <a:lstStyle/>
        <a:p>
          <a:r>
            <a:rPr lang="en-GB" b="0" i="0" dirty="0"/>
            <a:t>Make recommendations about how SS Ltd could achieve a quality management standard</a:t>
          </a:r>
        </a:p>
      </dgm:t>
    </dgm:pt>
    <dgm:pt modelId="{4BB8583F-749F-A040-9905-261A13D05044}" type="parTrans" cxnId="{6E8CB7C8-23F1-CF4A-9917-821B2082A194}">
      <dgm:prSet/>
      <dgm:spPr/>
      <dgm:t>
        <a:bodyPr/>
        <a:lstStyle/>
        <a:p>
          <a:endParaRPr lang="en-US"/>
        </a:p>
      </dgm:t>
    </dgm:pt>
    <dgm:pt modelId="{0DB55048-730B-F445-A181-34B049E8C6A3}" type="sibTrans" cxnId="{6E8CB7C8-23F1-CF4A-9917-821B2082A194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C085FBEF-CCBE-6049-B0CF-08ACB93211AC}" type="pres">
      <dgm:prSet presAssocID="{4184A6D9-4D32-4103-A1D2-180EA71E7A87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8E4AB4-96B5-CA4B-A1F2-ED1CF91C9A1F}" type="pres">
      <dgm:prSet presAssocID="{EBD493F7-E2EF-6E4A-AF5D-A6F594B7DC2B}" presName="compositeNode" presStyleCnt="0">
        <dgm:presLayoutVars>
          <dgm:bulletEnabled val="1"/>
        </dgm:presLayoutVars>
      </dgm:prSet>
      <dgm:spPr/>
    </dgm:pt>
    <dgm:pt modelId="{7AEF942D-75EF-5848-962E-FFF402B7E690}" type="pres">
      <dgm:prSet presAssocID="{EBD493F7-E2EF-6E4A-AF5D-A6F594B7DC2B}" presName="bgRect" presStyleLbl="bgAccFollowNode1" presStyleIdx="0" presStyleCnt="3"/>
      <dgm:spPr/>
      <dgm:t>
        <a:bodyPr/>
        <a:lstStyle/>
        <a:p>
          <a:endParaRPr lang="en-US"/>
        </a:p>
      </dgm:t>
    </dgm:pt>
    <dgm:pt modelId="{9162A9ED-3FE4-9B49-91DD-4BCF01FBEDA2}" type="pres">
      <dgm:prSet presAssocID="{B8990C1C-EB19-4F4D-ABEF-D1D8B584490C}" presName="sibTransNodeCircle" presStyleLbl="alignNode1" presStyleIdx="0" presStyleCnt="6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711F2C87-8E8F-4549-A20D-2D54CD3707AE}" type="pres">
      <dgm:prSet presAssocID="{EBD493F7-E2EF-6E4A-AF5D-A6F594B7DC2B}" presName="bottomLine" presStyleLbl="alignNode1" presStyleIdx="1" presStyleCnt="6">
        <dgm:presLayoutVars/>
      </dgm:prSet>
      <dgm:spPr/>
    </dgm:pt>
    <dgm:pt modelId="{AE0483FA-7731-FE4D-9368-31F410063D6C}" type="pres">
      <dgm:prSet presAssocID="{EBD493F7-E2EF-6E4A-AF5D-A6F594B7DC2B}" presName="nodeText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038034-4640-844A-9721-8A74F3C7A5F1}" type="pres">
      <dgm:prSet presAssocID="{B8990C1C-EB19-4F4D-ABEF-D1D8B584490C}" presName="sibTrans" presStyleCnt="0"/>
      <dgm:spPr/>
    </dgm:pt>
    <dgm:pt modelId="{01336B0C-9497-844E-8DEC-1A0BAF6AB9FB}" type="pres">
      <dgm:prSet presAssocID="{D688619E-F79F-874C-9209-DFD459D4C9D4}" presName="compositeNode" presStyleCnt="0">
        <dgm:presLayoutVars>
          <dgm:bulletEnabled val="1"/>
        </dgm:presLayoutVars>
      </dgm:prSet>
      <dgm:spPr/>
    </dgm:pt>
    <dgm:pt modelId="{BE314DA9-2373-1E4D-89C8-9D7659788304}" type="pres">
      <dgm:prSet presAssocID="{D688619E-F79F-874C-9209-DFD459D4C9D4}" presName="bgRect" presStyleLbl="bgAccFollowNode1" presStyleIdx="1" presStyleCnt="3"/>
      <dgm:spPr/>
      <dgm:t>
        <a:bodyPr/>
        <a:lstStyle/>
        <a:p>
          <a:endParaRPr lang="en-US"/>
        </a:p>
      </dgm:t>
    </dgm:pt>
    <dgm:pt modelId="{EBAF36AF-CA68-0440-8C8E-A4E67FCB729C}" type="pres">
      <dgm:prSet presAssocID="{AB634AD2-1D9E-2747-87C6-03D096505118}" presName="sibTransNodeCircle" presStyleLbl="alignNode1" presStyleIdx="2" presStyleCnt="6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356FEA83-FAB1-1F4D-93E5-B884DD5C4517}" type="pres">
      <dgm:prSet presAssocID="{D688619E-F79F-874C-9209-DFD459D4C9D4}" presName="bottomLine" presStyleLbl="alignNode1" presStyleIdx="3" presStyleCnt="6">
        <dgm:presLayoutVars/>
      </dgm:prSet>
      <dgm:spPr/>
    </dgm:pt>
    <dgm:pt modelId="{A76E91FC-8A64-5A4F-8E04-44DF42B43FD3}" type="pres">
      <dgm:prSet presAssocID="{D688619E-F79F-874C-9209-DFD459D4C9D4}" presName="nodeText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5DE9C5-0B5E-164C-9E7A-944133AB5B2B}" type="pres">
      <dgm:prSet presAssocID="{AB634AD2-1D9E-2747-87C6-03D096505118}" presName="sibTrans" presStyleCnt="0"/>
      <dgm:spPr/>
    </dgm:pt>
    <dgm:pt modelId="{E32B6603-58A2-6246-8DEA-21470230D667}" type="pres">
      <dgm:prSet presAssocID="{BDF794A7-58DE-B44E-8D62-F64CFAE153E6}" presName="compositeNode" presStyleCnt="0">
        <dgm:presLayoutVars>
          <dgm:bulletEnabled val="1"/>
        </dgm:presLayoutVars>
      </dgm:prSet>
      <dgm:spPr/>
    </dgm:pt>
    <dgm:pt modelId="{1B608E8F-BE60-894A-B65D-C150AE0FBEC3}" type="pres">
      <dgm:prSet presAssocID="{BDF794A7-58DE-B44E-8D62-F64CFAE153E6}" presName="bgRect" presStyleLbl="bgAccFollowNode1" presStyleIdx="2" presStyleCnt="3"/>
      <dgm:spPr/>
      <dgm:t>
        <a:bodyPr/>
        <a:lstStyle/>
        <a:p>
          <a:endParaRPr lang="en-US"/>
        </a:p>
      </dgm:t>
    </dgm:pt>
    <dgm:pt modelId="{69D5BD55-47DE-9242-9BBD-79B7D943439C}" type="pres">
      <dgm:prSet presAssocID="{0DB55048-730B-F445-A181-34B049E8C6A3}" presName="sibTransNodeCircle" presStyleLbl="alignNode1" presStyleIdx="4" presStyleCnt="6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4C229EEF-D365-A64E-9F59-317D45CF2BA0}" type="pres">
      <dgm:prSet presAssocID="{BDF794A7-58DE-B44E-8D62-F64CFAE153E6}" presName="bottomLine" presStyleLbl="alignNode1" presStyleIdx="5" presStyleCnt="6">
        <dgm:presLayoutVars/>
      </dgm:prSet>
      <dgm:spPr/>
    </dgm:pt>
    <dgm:pt modelId="{D599843E-3060-524D-8A62-29BC626A15A0}" type="pres">
      <dgm:prSet presAssocID="{BDF794A7-58DE-B44E-8D62-F64CFAE153E6}" presName="nodeText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B163549-DAE0-FA45-B910-6898CA24C47F}" type="presOf" srcId="{EBD493F7-E2EF-6E4A-AF5D-A6F594B7DC2B}" destId="{7AEF942D-75EF-5848-962E-FFF402B7E690}" srcOrd="0" destOrd="0" presId="urn:microsoft.com/office/officeart/2016/7/layout/BasicLinearProcessNumbered"/>
    <dgm:cxn modelId="{C1C08211-B67E-EB4F-9018-EBB633677169}" type="presOf" srcId="{B8990C1C-EB19-4F4D-ABEF-D1D8B584490C}" destId="{9162A9ED-3FE4-9B49-91DD-4BCF01FBEDA2}" srcOrd="0" destOrd="0" presId="urn:microsoft.com/office/officeart/2016/7/layout/BasicLinearProcessNumbered"/>
    <dgm:cxn modelId="{7D8E6588-D46B-FA43-BE31-9B7CC6FE2CDB}" srcId="{4184A6D9-4D32-4103-A1D2-180EA71E7A87}" destId="{EBD493F7-E2EF-6E4A-AF5D-A6F594B7DC2B}" srcOrd="0" destOrd="0" parTransId="{034324A4-319F-3A4C-8D46-D16FE5DBD4C3}" sibTransId="{B8990C1C-EB19-4F4D-ABEF-D1D8B584490C}"/>
    <dgm:cxn modelId="{2255E87B-3486-304E-A078-62F1D2F43335}" srcId="{4184A6D9-4D32-4103-A1D2-180EA71E7A87}" destId="{D688619E-F79F-874C-9209-DFD459D4C9D4}" srcOrd="1" destOrd="0" parTransId="{7A167B26-3CDD-D942-8B69-098128B1D776}" sibTransId="{AB634AD2-1D9E-2747-87C6-03D096505118}"/>
    <dgm:cxn modelId="{A2E33B87-5A11-A048-A35B-6B340D22105D}" type="presOf" srcId="{AB634AD2-1D9E-2747-87C6-03D096505118}" destId="{EBAF36AF-CA68-0440-8C8E-A4E67FCB729C}" srcOrd="0" destOrd="0" presId="urn:microsoft.com/office/officeart/2016/7/layout/BasicLinearProcessNumbered"/>
    <dgm:cxn modelId="{77EC12B8-2B9E-0B4A-B450-962A344AA559}" type="presOf" srcId="{0DB55048-730B-F445-A181-34B049E8C6A3}" destId="{69D5BD55-47DE-9242-9BBD-79B7D943439C}" srcOrd="0" destOrd="0" presId="urn:microsoft.com/office/officeart/2016/7/layout/BasicLinearProcessNumbered"/>
    <dgm:cxn modelId="{E3465F9C-1716-4B4C-97E8-4E11948F6A31}" type="presOf" srcId="{D688619E-F79F-874C-9209-DFD459D4C9D4}" destId="{A76E91FC-8A64-5A4F-8E04-44DF42B43FD3}" srcOrd="1" destOrd="0" presId="urn:microsoft.com/office/officeart/2016/7/layout/BasicLinearProcessNumbered"/>
    <dgm:cxn modelId="{FBAA72ED-7B27-DE49-859A-4BDE8613BA3D}" type="presOf" srcId="{BDF794A7-58DE-B44E-8D62-F64CFAE153E6}" destId="{1B608E8F-BE60-894A-B65D-C150AE0FBEC3}" srcOrd="0" destOrd="0" presId="urn:microsoft.com/office/officeart/2016/7/layout/BasicLinearProcessNumbered"/>
    <dgm:cxn modelId="{6E8CB7C8-23F1-CF4A-9917-821B2082A194}" srcId="{4184A6D9-4D32-4103-A1D2-180EA71E7A87}" destId="{BDF794A7-58DE-B44E-8D62-F64CFAE153E6}" srcOrd="2" destOrd="0" parTransId="{4BB8583F-749F-A040-9905-261A13D05044}" sibTransId="{0DB55048-730B-F445-A181-34B049E8C6A3}"/>
    <dgm:cxn modelId="{33937C8C-B3DA-C145-BC90-1A882E8220D2}" type="presOf" srcId="{4184A6D9-4D32-4103-A1D2-180EA71E7A87}" destId="{C085FBEF-CCBE-6049-B0CF-08ACB93211AC}" srcOrd="0" destOrd="0" presId="urn:microsoft.com/office/officeart/2016/7/layout/BasicLinearProcessNumbered"/>
    <dgm:cxn modelId="{84FD9572-B70C-EA41-B40A-CCF91566AC13}" type="presOf" srcId="{D688619E-F79F-874C-9209-DFD459D4C9D4}" destId="{BE314DA9-2373-1E4D-89C8-9D7659788304}" srcOrd="0" destOrd="0" presId="urn:microsoft.com/office/officeart/2016/7/layout/BasicLinearProcessNumbered"/>
    <dgm:cxn modelId="{4810EE0B-3A78-0648-AB26-B2745CA30FE9}" type="presOf" srcId="{BDF794A7-58DE-B44E-8D62-F64CFAE153E6}" destId="{D599843E-3060-524D-8A62-29BC626A15A0}" srcOrd="1" destOrd="0" presId="urn:microsoft.com/office/officeart/2016/7/layout/BasicLinearProcessNumbered"/>
    <dgm:cxn modelId="{A8A5AC94-14EE-F44B-82EB-7C8D2730BD49}" type="presOf" srcId="{EBD493F7-E2EF-6E4A-AF5D-A6F594B7DC2B}" destId="{AE0483FA-7731-FE4D-9368-31F410063D6C}" srcOrd="1" destOrd="0" presId="urn:microsoft.com/office/officeart/2016/7/layout/BasicLinearProcessNumbered"/>
    <dgm:cxn modelId="{BDB833F5-A8AE-E842-A639-C251FB9A70EE}" type="presParOf" srcId="{C085FBEF-CCBE-6049-B0CF-08ACB93211AC}" destId="{EC8E4AB4-96B5-CA4B-A1F2-ED1CF91C9A1F}" srcOrd="0" destOrd="0" presId="urn:microsoft.com/office/officeart/2016/7/layout/BasicLinearProcessNumbered"/>
    <dgm:cxn modelId="{AD91BAC1-B22A-1549-95CC-424ACB2AE231}" type="presParOf" srcId="{EC8E4AB4-96B5-CA4B-A1F2-ED1CF91C9A1F}" destId="{7AEF942D-75EF-5848-962E-FFF402B7E690}" srcOrd="0" destOrd="0" presId="urn:microsoft.com/office/officeart/2016/7/layout/BasicLinearProcessNumbered"/>
    <dgm:cxn modelId="{CFACA468-4CEA-B04F-9366-6115F5576400}" type="presParOf" srcId="{EC8E4AB4-96B5-CA4B-A1F2-ED1CF91C9A1F}" destId="{9162A9ED-3FE4-9B49-91DD-4BCF01FBEDA2}" srcOrd="1" destOrd="0" presId="urn:microsoft.com/office/officeart/2016/7/layout/BasicLinearProcessNumbered"/>
    <dgm:cxn modelId="{1706BFB2-6172-4F4F-98B5-8604FF548E8D}" type="presParOf" srcId="{EC8E4AB4-96B5-CA4B-A1F2-ED1CF91C9A1F}" destId="{711F2C87-8E8F-4549-A20D-2D54CD3707AE}" srcOrd="2" destOrd="0" presId="urn:microsoft.com/office/officeart/2016/7/layout/BasicLinearProcessNumbered"/>
    <dgm:cxn modelId="{18493C91-BEDE-E74C-893A-744229091A81}" type="presParOf" srcId="{EC8E4AB4-96B5-CA4B-A1F2-ED1CF91C9A1F}" destId="{AE0483FA-7731-FE4D-9368-31F410063D6C}" srcOrd="3" destOrd="0" presId="urn:microsoft.com/office/officeart/2016/7/layout/BasicLinearProcessNumbered"/>
    <dgm:cxn modelId="{D25846AD-133A-1749-99B2-A4B4BE5709EB}" type="presParOf" srcId="{C085FBEF-CCBE-6049-B0CF-08ACB93211AC}" destId="{7C038034-4640-844A-9721-8A74F3C7A5F1}" srcOrd="1" destOrd="0" presId="urn:microsoft.com/office/officeart/2016/7/layout/BasicLinearProcessNumbered"/>
    <dgm:cxn modelId="{DD0872B8-07EA-AA49-A151-20EA10BA6566}" type="presParOf" srcId="{C085FBEF-CCBE-6049-B0CF-08ACB93211AC}" destId="{01336B0C-9497-844E-8DEC-1A0BAF6AB9FB}" srcOrd="2" destOrd="0" presId="urn:microsoft.com/office/officeart/2016/7/layout/BasicLinearProcessNumbered"/>
    <dgm:cxn modelId="{1D092EBB-097D-E74B-B0B6-C4DEAF832B28}" type="presParOf" srcId="{01336B0C-9497-844E-8DEC-1A0BAF6AB9FB}" destId="{BE314DA9-2373-1E4D-89C8-9D7659788304}" srcOrd="0" destOrd="0" presId="urn:microsoft.com/office/officeart/2016/7/layout/BasicLinearProcessNumbered"/>
    <dgm:cxn modelId="{395C1DC8-AA81-C44B-92E3-4FBCF2E9643E}" type="presParOf" srcId="{01336B0C-9497-844E-8DEC-1A0BAF6AB9FB}" destId="{EBAF36AF-CA68-0440-8C8E-A4E67FCB729C}" srcOrd="1" destOrd="0" presId="urn:microsoft.com/office/officeart/2016/7/layout/BasicLinearProcessNumbered"/>
    <dgm:cxn modelId="{4BFC7719-18D4-F145-8EC8-39BF561D5985}" type="presParOf" srcId="{01336B0C-9497-844E-8DEC-1A0BAF6AB9FB}" destId="{356FEA83-FAB1-1F4D-93E5-B884DD5C4517}" srcOrd="2" destOrd="0" presId="urn:microsoft.com/office/officeart/2016/7/layout/BasicLinearProcessNumbered"/>
    <dgm:cxn modelId="{D34456DE-286E-EC4E-BB72-07FABA939F6A}" type="presParOf" srcId="{01336B0C-9497-844E-8DEC-1A0BAF6AB9FB}" destId="{A76E91FC-8A64-5A4F-8E04-44DF42B43FD3}" srcOrd="3" destOrd="0" presId="urn:microsoft.com/office/officeart/2016/7/layout/BasicLinearProcessNumbered"/>
    <dgm:cxn modelId="{8638D8DF-0F2E-3D4C-B3BD-1B9722ECBE52}" type="presParOf" srcId="{C085FBEF-CCBE-6049-B0CF-08ACB93211AC}" destId="{405DE9C5-0B5E-164C-9E7A-944133AB5B2B}" srcOrd="3" destOrd="0" presId="urn:microsoft.com/office/officeart/2016/7/layout/BasicLinearProcessNumbered"/>
    <dgm:cxn modelId="{A93DAA4D-1F0A-8A44-98A4-8F79B908E655}" type="presParOf" srcId="{C085FBEF-CCBE-6049-B0CF-08ACB93211AC}" destId="{E32B6603-58A2-6246-8DEA-21470230D667}" srcOrd="4" destOrd="0" presId="urn:microsoft.com/office/officeart/2016/7/layout/BasicLinearProcessNumbered"/>
    <dgm:cxn modelId="{7E9272F9-4E33-9745-A988-E0505B84DAA8}" type="presParOf" srcId="{E32B6603-58A2-6246-8DEA-21470230D667}" destId="{1B608E8F-BE60-894A-B65D-C150AE0FBEC3}" srcOrd="0" destOrd="0" presId="urn:microsoft.com/office/officeart/2016/7/layout/BasicLinearProcessNumbered"/>
    <dgm:cxn modelId="{A093A197-7852-A944-B8A5-BE841CA442CE}" type="presParOf" srcId="{E32B6603-58A2-6246-8DEA-21470230D667}" destId="{69D5BD55-47DE-9242-9BBD-79B7D943439C}" srcOrd="1" destOrd="0" presId="urn:microsoft.com/office/officeart/2016/7/layout/BasicLinearProcessNumbered"/>
    <dgm:cxn modelId="{12C609FB-5ADF-D540-890C-AD85C91A7CEA}" type="presParOf" srcId="{E32B6603-58A2-6246-8DEA-21470230D667}" destId="{4C229EEF-D365-A64E-9F59-317D45CF2BA0}" srcOrd="2" destOrd="0" presId="urn:microsoft.com/office/officeart/2016/7/layout/BasicLinearProcessNumbered"/>
    <dgm:cxn modelId="{BCC5A12A-9945-7243-8F89-C697770B3FDF}" type="presParOf" srcId="{E32B6603-58A2-6246-8DEA-21470230D667}" destId="{D599843E-3060-524D-8A62-29BC626A15A0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314DA9-2373-1E4D-89C8-9D7659788304}">
      <dsp:nvSpPr>
        <dsp:cNvPr id="0" name=""/>
        <dsp:cNvSpPr/>
      </dsp:nvSpPr>
      <dsp:spPr>
        <a:xfrm>
          <a:off x="1186" y="0"/>
          <a:ext cx="4627566" cy="402272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783" tIns="330200" rIns="360783" bIns="33020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b="0" i="0" kern="1200" dirty="0" smtClean="0"/>
            <a:t>Show </a:t>
          </a:r>
          <a:r>
            <a:rPr lang="en-GB" sz="2500" b="0" i="0" kern="1200" dirty="0"/>
            <a:t>understanding of quality management and its importance to SS Ltd</a:t>
          </a:r>
        </a:p>
      </dsp:txBody>
      <dsp:txXfrm>
        <a:off x="1186" y="1528635"/>
        <a:ext cx="4627566" cy="2413635"/>
      </dsp:txXfrm>
    </dsp:sp>
    <dsp:sp modelId="{EBAF36AF-CA68-0440-8C8E-A4E67FCB729C}">
      <dsp:nvSpPr>
        <dsp:cNvPr id="0" name=""/>
        <dsp:cNvSpPr/>
      </dsp:nvSpPr>
      <dsp:spPr>
        <a:xfrm>
          <a:off x="1711560" y="402272"/>
          <a:ext cx="1206817" cy="120681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088" tIns="12700" rIns="94088" bIns="1270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1</a:t>
          </a:r>
          <a:endParaRPr lang="en-US" sz="4800" kern="1200" dirty="0"/>
        </a:p>
      </dsp:txBody>
      <dsp:txXfrm>
        <a:off x="1888294" y="579006"/>
        <a:ext cx="853349" cy="853349"/>
      </dsp:txXfrm>
    </dsp:sp>
    <dsp:sp modelId="{356FEA83-FAB1-1F4D-93E5-B884DD5C4517}">
      <dsp:nvSpPr>
        <dsp:cNvPr id="0" name=""/>
        <dsp:cNvSpPr/>
      </dsp:nvSpPr>
      <dsp:spPr>
        <a:xfrm>
          <a:off x="1186" y="4022653"/>
          <a:ext cx="4627566" cy="72"/>
        </a:xfrm>
        <a:prstGeom prst="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608E8F-BE60-894A-B65D-C150AE0FBEC3}">
      <dsp:nvSpPr>
        <dsp:cNvPr id="0" name=""/>
        <dsp:cNvSpPr/>
      </dsp:nvSpPr>
      <dsp:spPr>
        <a:xfrm>
          <a:off x="5091509" y="0"/>
          <a:ext cx="4627566" cy="4022725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783" tIns="330200" rIns="360783" bIns="33020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b="0" i="0" kern="1200" dirty="0"/>
            <a:t>Make recommendations about the appropriate techniques or tools that SS Ltd could use for quality management</a:t>
          </a:r>
        </a:p>
      </dsp:txBody>
      <dsp:txXfrm>
        <a:off x="5091509" y="1528635"/>
        <a:ext cx="4627566" cy="2413635"/>
      </dsp:txXfrm>
    </dsp:sp>
    <dsp:sp modelId="{69D5BD55-47DE-9242-9BBD-79B7D943439C}">
      <dsp:nvSpPr>
        <dsp:cNvPr id="0" name=""/>
        <dsp:cNvSpPr/>
      </dsp:nvSpPr>
      <dsp:spPr>
        <a:xfrm>
          <a:off x="6801883" y="402272"/>
          <a:ext cx="1206817" cy="1206817"/>
        </a:xfrm>
        <a:prstGeom prst="ellipse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088" tIns="12700" rIns="94088" bIns="1270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2</a:t>
          </a:r>
          <a:endParaRPr lang="en-US" sz="4800" kern="1200" dirty="0"/>
        </a:p>
      </dsp:txBody>
      <dsp:txXfrm>
        <a:off x="6978617" y="579006"/>
        <a:ext cx="853349" cy="853349"/>
      </dsp:txXfrm>
    </dsp:sp>
    <dsp:sp modelId="{4C229EEF-D365-A64E-9F59-317D45CF2BA0}">
      <dsp:nvSpPr>
        <dsp:cNvPr id="0" name=""/>
        <dsp:cNvSpPr/>
      </dsp:nvSpPr>
      <dsp:spPr>
        <a:xfrm>
          <a:off x="5091509" y="4022653"/>
          <a:ext cx="4627566" cy="72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EF942D-75EF-5848-962E-FFF402B7E690}">
      <dsp:nvSpPr>
        <dsp:cNvPr id="0" name=""/>
        <dsp:cNvSpPr/>
      </dsp:nvSpPr>
      <dsp:spPr>
        <a:xfrm>
          <a:off x="0" y="0"/>
          <a:ext cx="3037581" cy="402272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822" tIns="330200" rIns="236822" bIns="33020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0" i="0" kern="1200" dirty="0"/>
            <a:t>With reference to the Set Task information, you are to prepare a presentation for Chris North to present to the Board of Directors at SS Ltd.</a:t>
          </a:r>
        </a:p>
      </dsp:txBody>
      <dsp:txXfrm>
        <a:off x="0" y="1528635"/>
        <a:ext cx="3037581" cy="2413635"/>
      </dsp:txXfrm>
    </dsp:sp>
    <dsp:sp modelId="{9162A9ED-3FE4-9B49-91DD-4BCF01FBEDA2}">
      <dsp:nvSpPr>
        <dsp:cNvPr id="0" name=""/>
        <dsp:cNvSpPr/>
      </dsp:nvSpPr>
      <dsp:spPr>
        <a:xfrm>
          <a:off x="915382" y="402272"/>
          <a:ext cx="1206817" cy="120681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088" tIns="12700" rIns="94088" bIns="1270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/>
            <a:t>1</a:t>
          </a:r>
        </a:p>
      </dsp:txBody>
      <dsp:txXfrm>
        <a:off x="1092116" y="579006"/>
        <a:ext cx="853349" cy="853349"/>
      </dsp:txXfrm>
    </dsp:sp>
    <dsp:sp modelId="{711F2C87-8E8F-4549-A20D-2D54CD3707AE}">
      <dsp:nvSpPr>
        <dsp:cNvPr id="0" name=""/>
        <dsp:cNvSpPr/>
      </dsp:nvSpPr>
      <dsp:spPr>
        <a:xfrm>
          <a:off x="0" y="4022653"/>
          <a:ext cx="3037581" cy="72"/>
        </a:xfrm>
        <a:prstGeom prst="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accent2">
              <a:hueOff val="-291073"/>
              <a:satOff val="-16786"/>
              <a:lumOff val="172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314DA9-2373-1E4D-89C8-9D7659788304}">
      <dsp:nvSpPr>
        <dsp:cNvPr id="0" name=""/>
        <dsp:cNvSpPr/>
      </dsp:nvSpPr>
      <dsp:spPr>
        <a:xfrm>
          <a:off x="3341340" y="0"/>
          <a:ext cx="3037581" cy="4022725"/>
        </a:xfrm>
        <a:prstGeom prst="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822" tIns="330200" rIns="236822" bIns="33020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0" i="0" kern="1200" dirty="0"/>
            <a:t>The presentation should show understanding of how the current management approach is affecting the development of a quality culture at SS Ltd</a:t>
          </a:r>
        </a:p>
      </dsp:txBody>
      <dsp:txXfrm>
        <a:off x="3341340" y="1528635"/>
        <a:ext cx="3037581" cy="2413635"/>
      </dsp:txXfrm>
    </dsp:sp>
    <dsp:sp modelId="{EBAF36AF-CA68-0440-8C8E-A4E67FCB729C}">
      <dsp:nvSpPr>
        <dsp:cNvPr id="0" name=""/>
        <dsp:cNvSpPr/>
      </dsp:nvSpPr>
      <dsp:spPr>
        <a:xfrm>
          <a:off x="4256722" y="402272"/>
          <a:ext cx="1206817" cy="1206817"/>
        </a:xfrm>
        <a:prstGeom prst="ellipse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accent2">
              <a:hueOff val="-582145"/>
              <a:satOff val="-33571"/>
              <a:lumOff val="34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088" tIns="12700" rIns="94088" bIns="1270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/>
            <a:t>2</a:t>
          </a:r>
        </a:p>
      </dsp:txBody>
      <dsp:txXfrm>
        <a:off x="4433456" y="579006"/>
        <a:ext cx="853349" cy="853349"/>
      </dsp:txXfrm>
    </dsp:sp>
    <dsp:sp modelId="{356FEA83-FAB1-1F4D-93E5-B884DD5C4517}">
      <dsp:nvSpPr>
        <dsp:cNvPr id="0" name=""/>
        <dsp:cNvSpPr/>
      </dsp:nvSpPr>
      <dsp:spPr>
        <a:xfrm>
          <a:off x="3341340" y="4022653"/>
          <a:ext cx="3037581" cy="72"/>
        </a:xfrm>
        <a:prstGeom prst="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accent2">
              <a:hueOff val="-873218"/>
              <a:satOff val="-50357"/>
              <a:lumOff val="5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608E8F-BE60-894A-B65D-C150AE0FBEC3}">
      <dsp:nvSpPr>
        <dsp:cNvPr id="0" name=""/>
        <dsp:cNvSpPr/>
      </dsp:nvSpPr>
      <dsp:spPr>
        <a:xfrm>
          <a:off x="6682680" y="0"/>
          <a:ext cx="3037581" cy="4022725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6822" tIns="330200" rIns="236822" bIns="33020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0" i="0" kern="1200" dirty="0"/>
            <a:t>Make recommendations about how SS Ltd could achieve a quality management standard</a:t>
          </a:r>
        </a:p>
      </dsp:txBody>
      <dsp:txXfrm>
        <a:off x="6682680" y="1528635"/>
        <a:ext cx="3037581" cy="2413635"/>
      </dsp:txXfrm>
    </dsp:sp>
    <dsp:sp modelId="{69D5BD55-47DE-9242-9BBD-79B7D943439C}">
      <dsp:nvSpPr>
        <dsp:cNvPr id="0" name=""/>
        <dsp:cNvSpPr/>
      </dsp:nvSpPr>
      <dsp:spPr>
        <a:xfrm>
          <a:off x="7598062" y="402272"/>
          <a:ext cx="1206817" cy="1206817"/>
        </a:xfrm>
        <a:prstGeom prst="ellipse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accent2">
              <a:hueOff val="-1164290"/>
              <a:satOff val="-67142"/>
              <a:lumOff val="69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4088" tIns="12700" rIns="94088" bIns="1270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/>
            <a:t>3</a:t>
          </a:r>
        </a:p>
      </dsp:txBody>
      <dsp:txXfrm>
        <a:off x="7774796" y="579006"/>
        <a:ext cx="853349" cy="853349"/>
      </dsp:txXfrm>
    </dsp:sp>
    <dsp:sp modelId="{4C229EEF-D365-A64E-9F59-317D45CF2BA0}">
      <dsp:nvSpPr>
        <dsp:cNvPr id="0" name=""/>
        <dsp:cNvSpPr/>
      </dsp:nvSpPr>
      <dsp:spPr>
        <a:xfrm>
          <a:off x="6682680" y="4022653"/>
          <a:ext cx="3037581" cy="72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 xmlns="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 xmlns="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1F34A-6D33-4093-BF7A-A7901CC03F5E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30AC3-484E-41A3-8F5F-303E82F4E6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341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29F4BC-4AA2-45A7-85AD-4DB632E925E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192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29F4BC-4AA2-45A7-85AD-4DB632E925E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475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4A43C-B46C-4EA8-AF76-BB49E02AD2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98C93A-8491-482D-BAC1-799D6BA71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FF4BE4-477B-4DA0-A010-ECBD57C21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9419-086E-4484-B970-3B0DEDD3B0C1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F33655-4ED9-4914-9448-ACEBF5BB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06DB04-7F15-4E62-9BD3-7EAB2320E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1D040-D77D-487A-93A0-C0E36D5EC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986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C237C-A6F9-4E36-9BC9-C196AC2ED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287ACE-1ED2-49BA-836A-033110211D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36ED8-C73A-48FA-BD82-B8CA2D487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9419-086E-4484-B970-3B0DEDD3B0C1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E0A4F6-E902-47FF-B1F0-B51CC99EC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9F400-EBEB-4C28-B6F0-B74453F0F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1D040-D77D-487A-93A0-C0E36D5EC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082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1CCA55-88B7-404A-B9F5-5958EF30EA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E40D87-36CB-40F4-AEA6-1EA120A7D4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26580-FCC9-46B0-B4DC-C37B4C50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9419-086E-4484-B970-3B0DEDD3B0C1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5A988-7802-4410-B105-F73B54B4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D44C3-C061-49B4-8F6A-C40BA6933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1D040-D77D-487A-93A0-C0E36D5EC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273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DC7BB-6EA3-4785-B521-A8B7C57AA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B756C-8A42-4767-9626-D9D963BD4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45D6C2-B87A-434D-A512-FD9768749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9419-086E-4484-B970-3B0DEDD3B0C1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C6415-C4B3-49BC-B336-362F236CA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99999-A150-4546-BB0A-7E41EF927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1D040-D77D-487A-93A0-C0E36D5EC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517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29E5A-3E7D-45CF-A79A-177B99849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431964-A2DA-4CD9-90C1-9FBCC34B5D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F782C-128E-47F7-B429-3F2E43F0B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9419-086E-4484-B970-3B0DEDD3B0C1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5ACC5-5E5A-40AB-96F7-10B523A6C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7964EF-CF8E-466C-BAD1-61BF8FF7F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1D040-D77D-487A-93A0-C0E36D5EC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455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3C24D-12A0-445B-9516-9B2767915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70049-25B3-4117-AF8B-22904B161C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D81E12-1130-406E-AD81-08545CF636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EB87E1-F384-4601-B086-23AE8FD08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9419-086E-4484-B970-3B0DEDD3B0C1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E187FA-D5D6-4480-8377-4954A0791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C24E64-DDB8-47FA-9941-9F8A6E503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1D040-D77D-487A-93A0-C0E36D5EC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448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7EEB4-6AB5-41A5-8833-636BC0CC9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A985F3-5FD7-41EA-88F8-85F4CAAF5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36172A-4B31-4F90-A03E-300FD07A48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DDCAAA-EEA3-49F8-9589-EC2AE3E615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7F1EB9-39B1-451C-A594-562A0E9EC6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84A7D4-04EE-4998-9B1B-C19E7CD5D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9419-086E-4484-B970-3B0DEDD3B0C1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B38F4C-6C79-432D-A934-D3DD794C4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A6CCFD-4A3E-49DC-B23A-BC952C4C4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1D040-D77D-487A-93A0-C0E36D5EC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58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F2573-9B24-491F-877D-4E4676B02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9791A2-7897-4233-8CF4-C4FE9DF21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9419-086E-4484-B970-3B0DEDD3B0C1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A4D9BA-5AEF-42C1-BE96-6C9C6DE2A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FF7DC1-F312-4877-B950-E9F0AD262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1D040-D77D-487A-93A0-C0E36D5EC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833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2C66AF-36AF-4233-B1A9-2E56B2C30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9419-086E-4484-B970-3B0DEDD3B0C1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DC5F92-4A32-43B0-B8FD-DEBB28D47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978302-4EE8-4A7F-99F0-025B38DBB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1D040-D77D-487A-93A0-C0E36D5EC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291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AC1E1-E92F-4FC4-ABB1-BF6AAACF4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87F95-2A9C-402E-BF0C-880A8D6AC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A59088-0B04-4A31-8960-EA28329EC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0837D9-88B4-4C9B-9D81-5EFE89229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9419-086E-4484-B970-3B0DEDD3B0C1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CD2186-493E-4AE0-8B28-5FEEBD46E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8C65B2-0B1F-4EF3-B5B5-4D78406F5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1D040-D77D-487A-93A0-C0E36D5EC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44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8AA2A-A4D4-472A-B2B1-34AA4EA8A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6D6242-1BED-4277-AE5F-DF6E64D981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1CC24B-1682-4789-A9E6-98AA2EC71F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6EB2C9-91DD-4545-BB7D-4997387A3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39419-086E-4484-B970-3B0DEDD3B0C1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A05AA-CA2B-421D-973A-83F388A05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4E59CD-C7D4-46BC-98F1-8704A6808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1D040-D77D-487A-93A0-C0E36D5EC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62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6E1E2D-E4EA-4C7D-81BF-A0BC39FEA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A373CE-1A15-418B-9A81-8B0643D68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4636A-B350-4DE8-809D-F44D3B178E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39419-086E-4484-B970-3B0DEDD3B0C1}" type="datetimeFigureOut">
              <a:rPr lang="en-GB" smtClean="0"/>
              <a:t>15/10/2020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764DC-017C-41A6-9E93-D442021A64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EA2F48-997A-473A-AF91-003616E414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1D040-D77D-487A-93A0-C0E36D5EC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71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794766"/>
            <a:ext cx="11220450" cy="10721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2800" b="1" cap="none" dirty="0" smtClean="0">
                <a:solidFill>
                  <a:schemeClr val="tx2"/>
                </a:solidFill>
              </a:rPr>
              <a:t>Activity </a:t>
            </a:r>
            <a:r>
              <a:rPr lang="en-GB" sz="2800" b="1" cap="none" dirty="0">
                <a:solidFill>
                  <a:schemeClr val="tx2"/>
                </a:solidFill>
              </a:rPr>
              <a:t>1 (Past Paper June 2018 Strines Stoves</a:t>
            </a:r>
            <a:r>
              <a:rPr lang="en-GB" sz="2800" b="1" cap="none" dirty="0" smtClean="0">
                <a:solidFill>
                  <a:schemeClr val="tx2"/>
                </a:solidFill>
              </a:rPr>
              <a:t>)</a:t>
            </a:r>
            <a:br>
              <a:rPr lang="en-GB" sz="2800" b="1" cap="none" dirty="0" smtClean="0">
                <a:solidFill>
                  <a:schemeClr val="tx2"/>
                </a:solidFill>
              </a:rPr>
            </a:br>
            <a:r>
              <a:rPr lang="en-GB" sz="2800" b="1" dirty="0"/>
              <a:t>Written report </a:t>
            </a:r>
            <a:r>
              <a:rPr lang="en-GB" sz="2800" dirty="0"/>
              <a:t>for Chris North to present to the Board of Directors at SS Ltd.</a:t>
            </a:r>
            <a:r>
              <a:rPr lang="en-GB" sz="3200" dirty="0"/>
              <a:t/>
            </a:r>
            <a:br>
              <a:rPr lang="en-GB" sz="3200" dirty="0"/>
            </a:br>
            <a:endParaRPr lang="en-GB" sz="3200" b="1" cap="none" dirty="0">
              <a:solidFill>
                <a:schemeClr val="tx2"/>
              </a:solidFill>
            </a:endParaRP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DE8E68AF-FF96-439D-B1AF-4969643170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5465336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19529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23779-588A-4739-B9DD-9538CA346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8650"/>
            <a:ext cx="10515600" cy="838200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>
                <a:latin typeface="+mn-lt"/>
              </a:rPr>
              <a:t>First section: show </a:t>
            </a:r>
            <a:r>
              <a:rPr lang="en-GB" sz="3600" b="1" dirty="0">
                <a:latin typeface="+mn-lt"/>
              </a:rPr>
              <a:t>understanding of quality </a:t>
            </a:r>
            <a:r>
              <a:rPr lang="en-GB" sz="3600" b="1" dirty="0" smtClean="0">
                <a:latin typeface="+mn-lt"/>
              </a:rPr>
              <a:t>management</a:t>
            </a:r>
            <a:r>
              <a:rPr lang="en-GB" sz="3600" b="1" dirty="0"/>
              <a:t/>
            </a:r>
            <a:br>
              <a:rPr lang="en-GB" sz="3600" b="1" dirty="0"/>
            </a:br>
            <a:endParaRPr lang="en-GB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29453-ADA3-46F9-A3F8-8A975A8B1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chemeClr val="tx2"/>
                </a:solidFill>
              </a:rPr>
              <a:t>Quality Management - </a:t>
            </a:r>
            <a:r>
              <a:rPr lang="en-GB" altLang="en-US" b="1" dirty="0" smtClean="0">
                <a:solidFill>
                  <a:schemeClr val="tx2"/>
                </a:solidFill>
              </a:rPr>
              <a:t>improving </a:t>
            </a:r>
            <a:r>
              <a:rPr lang="en-GB" altLang="en-US" b="1" dirty="0">
                <a:solidFill>
                  <a:schemeClr val="tx2"/>
                </a:solidFill>
              </a:rPr>
              <a:t>processes and monitoring continually to make improvements however small at every stage of the process from beginning to </a:t>
            </a:r>
            <a:r>
              <a:rPr lang="en-GB" altLang="en-US" b="1" dirty="0" smtClean="0">
                <a:solidFill>
                  <a:schemeClr val="tx2"/>
                </a:solidFill>
              </a:rPr>
              <a:t>end</a:t>
            </a:r>
          </a:p>
          <a:p>
            <a:pPr marL="0" indent="0">
              <a:buNone/>
            </a:pPr>
            <a:endParaRPr lang="en-GB" altLang="en-US" b="1" dirty="0" smtClean="0">
              <a:solidFill>
                <a:schemeClr val="tx2"/>
              </a:solidFill>
            </a:endParaRPr>
          </a:p>
          <a:p>
            <a:pPr lvl="0"/>
            <a:r>
              <a:rPr lang="en-GB" dirty="0">
                <a:solidFill>
                  <a:schemeClr val="tx2"/>
                </a:solidFill>
              </a:rPr>
              <a:t>For </a:t>
            </a:r>
            <a:r>
              <a:rPr lang="en-GB" b="1" dirty="0">
                <a:solidFill>
                  <a:schemeClr val="tx2"/>
                </a:solidFill>
              </a:rPr>
              <a:t>Total Quality Management </a:t>
            </a:r>
            <a:r>
              <a:rPr lang="en-GB" dirty="0">
                <a:solidFill>
                  <a:schemeClr val="tx2"/>
                </a:solidFill>
              </a:rPr>
              <a:t>to work, managers have to be committed and all the staff have to be involved</a:t>
            </a:r>
          </a:p>
          <a:p>
            <a:pPr lvl="0"/>
            <a:r>
              <a:rPr lang="en-GB" dirty="0">
                <a:solidFill>
                  <a:schemeClr val="tx2"/>
                </a:solidFill>
              </a:rPr>
              <a:t>Managers need to listen to their staff and value their input or the system fails</a:t>
            </a:r>
          </a:p>
          <a:p>
            <a:pPr lvl="0"/>
            <a:r>
              <a:rPr lang="en-GB" dirty="0">
                <a:solidFill>
                  <a:schemeClr val="tx2"/>
                </a:solidFill>
              </a:rPr>
              <a:t>Consultation (asking the workforce for their opinion before making a decision) needs to be genuine </a:t>
            </a:r>
          </a:p>
          <a:p>
            <a:pPr lvl="0"/>
            <a:endParaRPr lang="en-GB" dirty="0">
              <a:solidFill>
                <a:schemeClr val="tx2"/>
              </a:solidFill>
            </a:endParaRPr>
          </a:p>
          <a:p>
            <a:pPr lvl="0"/>
            <a:r>
              <a:rPr lang="en-GB" b="1" dirty="0">
                <a:solidFill>
                  <a:schemeClr val="tx2"/>
                </a:solidFill>
              </a:rPr>
              <a:t>Obviously, not all decisions will involve all staff, TQM is about improving processes and making informed decisions</a:t>
            </a:r>
          </a:p>
          <a:p>
            <a:pPr marL="0" indent="0">
              <a:buNone/>
            </a:pPr>
            <a:endParaRPr lang="en-GB" altLang="en-US" dirty="0"/>
          </a:p>
          <a:p>
            <a:pPr marL="0" lv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4954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23779-588A-4739-B9DD-9538CA346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6750"/>
            <a:ext cx="10515600" cy="838200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>
                <a:latin typeface="+mn-lt"/>
              </a:rPr>
              <a:t>and </a:t>
            </a:r>
            <a:r>
              <a:rPr lang="en-GB" sz="3600" b="1" dirty="0">
                <a:latin typeface="+mn-lt"/>
              </a:rPr>
              <a:t>its importance to SS Ltd</a:t>
            </a:r>
            <a:r>
              <a:rPr lang="en-GB" sz="3600" b="1" dirty="0"/>
              <a:t/>
            </a:r>
            <a:br>
              <a:rPr lang="en-GB" sz="3600" b="1" dirty="0"/>
            </a:br>
            <a:endParaRPr lang="en-GB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29453-ADA3-46F9-A3F8-8A975A8B1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chemeClr val="tx2"/>
                </a:solidFill>
              </a:rPr>
              <a:t>New operations manager Chris North who thinks that production processes need to change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chemeClr val="tx2"/>
                </a:solidFill>
              </a:rPr>
              <a:t>Old systems – the same since 1985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chemeClr val="tx2"/>
                </a:solidFill>
              </a:rPr>
              <a:t>Staff involvement is low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chemeClr val="tx2"/>
                </a:solidFill>
              </a:rPr>
              <a:t>No Quality Standard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chemeClr val="tx2"/>
                </a:solidFill>
              </a:rPr>
              <a:t>Poor culture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chemeClr val="tx2"/>
                </a:solidFill>
              </a:rPr>
              <a:t>Management and supervisor system is reactive (QC) not proactive (QA)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chemeClr val="tx2"/>
                </a:solidFill>
              </a:rPr>
              <a:t>Existing board members are not unhappy with the current situation</a:t>
            </a:r>
            <a:endParaRPr lang="en-GB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altLang="en-US" dirty="0"/>
          </a:p>
          <a:p>
            <a:pPr marL="0" lv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921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23779-588A-4739-B9DD-9538CA346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975" y="987425"/>
            <a:ext cx="11068050" cy="838200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>
                <a:latin typeface="+mn-lt"/>
              </a:rPr>
              <a:t>Next section: </a:t>
            </a:r>
            <a:r>
              <a:rPr lang="en-GB" sz="3600" dirty="0">
                <a:latin typeface="+mn-lt"/>
              </a:rPr>
              <a:t>Make recommendations about the appropriate </a:t>
            </a:r>
            <a:r>
              <a:rPr lang="en-GB" sz="3600" i="1" dirty="0">
                <a:latin typeface="+mn-lt"/>
              </a:rPr>
              <a:t>techniques</a:t>
            </a:r>
            <a:r>
              <a:rPr lang="en-GB" sz="3600" dirty="0">
                <a:latin typeface="+mn-lt"/>
              </a:rPr>
              <a:t> or </a:t>
            </a:r>
            <a:r>
              <a:rPr lang="en-GB" sz="3600" i="1" dirty="0">
                <a:latin typeface="+mn-lt"/>
              </a:rPr>
              <a:t>tools</a:t>
            </a:r>
            <a:r>
              <a:rPr lang="en-GB" sz="3600" dirty="0">
                <a:latin typeface="+mn-lt"/>
              </a:rPr>
              <a:t> that SS Ltd could use for quality management</a:t>
            </a:r>
            <a:br>
              <a:rPr lang="en-GB" sz="3600" dirty="0">
                <a:latin typeface="+mn-lt"/>
              </a:rPr>
            </a:br>
            <a:r>
              <a:rPr lang="en-GB" sz="3600" b="1" dirty="0" smtClean="0">
                <a:latin typeface="+mn-lt"/>
              </a:rPr>
              <a:t> </a:t>
            </a:r>
            <a:r>
              <a:rPr lang="en-GB" sz="3600" b="1" dirty="0"/>
              <a:t/>
            </a:r>
            <a:br>
              <a:rPr lang="en-GB" sz="3600" b="1" dirty="0"/>
            </a:br>
            <a:endParaRPr lang="en-GB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29453-ADA3-46F9-A3F8-8A975A8B18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91850" cy="4351338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tx2"/>
                </a:solidFill>
              </a:rPr>
              <a:t>Quality Circles</a:t>
            </a:r>
          </a:p>
          <a:p>
            <a:r>
              <a:rPr lang="en-GB" b="1" dirty="0" smtClean="0">
                <a:solidFill>
                  <a:schemeClr val="tx2"/>
                </a:solidFill>
              </a:rPr>
              <a:t>Quality Awards/Standards (IIP, ISO 9000)</a:t>
            </a:r>
          </a:p>
          <a:p>
            <a:r>
              <a:rPr lang="en-GB" b="1" dirty="0" smtClean="0">
                <a:solidFill>
                  <a:schemeClr val="tx2"/>
                </a:solidFill>
              </a:rPr>
              <a:t>Build good relationships with suppliers (</a:t>
            </a:r>
            <a:r>
              <a:rPr lang="en-GB" b="1" dirty="0" err="1" smtClean="0">
                <a:solidFill>
                  <a:schemeClr val="tx2"/>
                </a:solidFill>
              </a:rPr>
              <a:t>incl</a:t>
            </a:r>
            <a:r>
              <a:rPr lang="en-GB" b="1" dirty="0" smtClean="0">
                <a:solidFill>
                  <a:schemeClr val="tx2"/>
                </a:solidFill>
              </a:rPr>
              <a:t> JIT ordering) and customers</a:t>
            </a:r>
          </a:p>
          <a:p>
            <a:r>
              <a:rPr lang="en-GB" b="1" dirty="0" smtClean="0">
                <a:solidFill>
                  <a:schemeClr val="tx2"/>
                </a:solidFill>
              </a:rPr>
              <a:t>Culture of quality and continuous improvement (Kaizen)</a:t>
            </a:r>
          </a:p>
          <a:p>
            <a:r>
              <a:rPr lang="en-GB" b="1" dirty="0" smtClean="0">
                <a:solidFill>
                  <a:schemeClr val="tx2"/>
                </a:solidFill>
              </a:rPr>
              <a:t>TQM with targets of Zero Defects achieved through Quality Assurance and Quality Control</a:t>
            </a:r>
            <a:endParaRPr lang="en-GB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altLang="en-US" dirty="0"/>
          </a:p>
          <a:p>
            <a:pPr marL="0" lv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9186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3938" y="604266"/>
            <a:ext cx="9720072" cy="900684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GB" sz="3200" cap="none" dirty="0">
                <a:solidFill>
                  <a:schemeClr val="tx2"/>
                </a:solidFill>
              </a:rPr>
              <a:t/>
            </a:r>
            <a:br>
              <a:rPr lang="en-GB" sz="3200" cap="none" dirty="0">
                <a:solidFill>
                  <a:schemeClr val="tx2"/>
                </a:solidFill>
              </a:rPr>
            </a:br>
            <a:r>
              <a:rPr lang="en-GB" sz="3200" cap="none" dirty="0" smtClean="0">
                <a:solidFill>
                  <a:schemeClr val="tx2"/>
                </a:solidFill>
              </a:rPr>
              <a:t>MAKE SURE THAT YOU DO NOT WRITE ABOUT </a:t>
            </a:r>
            <a:r>
              <a:rPr lang="en-GB" sz="3200" dirty="0" smtClean="0">
                <a:solidFill>
                  <a:schemeClr val="tx2"/>
                </a:solidFill>
              </a:rPr>
              <a:t>CONCEPTS THAT YOU WANT TO USE FOR ACTIVITY 2</a:t>
            </a:r>
            <a:endParaRPr lang="en-GB" sz="3200" b="1" cap="none" dirty="0">
              <a:solidFill>
                <a:schemeClr val="tx2"/>
              </a:solidFill>
            </a:endParaRP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DE8E68AF-FF96-439D-B1AF-4969643170D7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67768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ABD4C2-67AE-4D08-87E4-C33B0DA9B60C}">
  <ds:schemaRefs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sharepoint/v3"/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7ADA9FAD-8AA8-4EB3-A38C-6019422801D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F28B64-6300-4C2C-A781-21A174946A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371</Words>
  <Application>Microsoft Office PowerPoint</Application>
  <PresentationFormat>Widescreen</PresentationFormat>
  <Paragraphs>36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Activity 1 (Past Paper June 2018 Strines Stoves) Written report for Chris North to present to the Board of Directors at SS Ltd. </vt:lpstr>
      <vt:lpstr>First section: show understanding of quality management </vt:lpstr>
      <vt:lpstr>and its importance to SS Ltd </vt:lpstr>
      <vt:lpstr>Next section: Make recommendations about the appropriate techniques or tools that SS Ltd could use for quality management   </vt:lpstr>
      <vt:lpstr> MAKE SURE THAT YOU DO NOT WRITE ABOUT CONCEPTS THAT YOU WANT TO USE FOR ACTIVITY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Ailsa W Waters</dc:creator>
  <cp:lastModifiedBy>Ailsa W Waters</cp:lastModifiedBy>
  <cp:revision>6</cp:revision>
  <dcterms:created xsi:type="dcterms:W3CDTF">2020-10-13T09:23:20Z</dcterms:created>
  <dcterms:modified xsi:type="dcterms:W3CDTF">2020-10-15T13:23:25Z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