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notesMasterIdLst>
    <p:notesMasterId r:id="rId13"/>
  </p:notesMasterIdLst>
  <p:handoutMasterIdLst>
    <p:handoutMasterId r:id="rId14"/>
  </p:handoutMasterIdLst>
  <p:sldIdLst>
    <p:sldId id="256" r:id="rId5"/>
    <p:sldId id="258" r:id="rId6"/>
    <p:sldId id="259" r:id="rId7"/>
    <p:sldId id="261" r:id="rId8"/>
    <p:sldId id="260" r:id="rId9"/>
    <p:sldId id="264" r:id="rId10"/>
    <p:sldId id="262" r:id="rId11"/>
    <p:sldId id="265" r:id="rId1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3" autoAdjust="0"/>
    <p:restoredTop sz="73954" autoAdjust="0"/>
  </p:normalViewPr>
  <p:slideViewPr>
    <p:cSldViewPr snapToGrid="0">
      <p:cViewPr varScale="1">
        <p:scale>
          <a:sx n="39" d="100"/>
          <a:sy n="39" d="100"/>
        </p:scale>
        <p:origin x="69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A12D49-7BEA-4E93-A25A-AC51723AC746}" type="doc">
      <dgm:prSet loTypeId="urn:microsoft.com/office/officeart/2005/8/layout/matrix3" loCatId="matrix" qsTypeId="urn:microsoft.com/office/officeart/2005/8/quickstyle/simple1" qsCatId="simple" csTypeId="urn:microsoft.com/office/officeart/2005/8/colors/accent1_2" csCatId="accent1"/>
      <dgm:spPr/>
      <dgm:t>
        <a:bodyPr/>
        <a:lstStyle/>
        <a:p>
          <a:endParaRPr lang="en-GB"/>
        </a:p>
      </dgm:t>
    </dgm:pt>
    <dgm:pt modelId="{C2097333-D999-4655-9D7D-A542E5A0931B}">
      <dgm:prSet/>
      <dgm:spPr/>
      <dgm:t>
        <a:bodyPr/>
        <a:lstStyle/>
        <a:p>
          <a:pPr rtl="0"/>
          <a:r>
            <a:rPr lang="en-US" b="1" smtClean="0"/>
            <a:t>Improved efficiency and profitability</a:t>
          </a:r>
          <a:endParaRPr lang="en-GB"/>
        </a:p>
      </dgm:t>
    </dgm:pt>
    <dgm:pt modelId="{6B134DE1-1AE4-4AD8-B123-788655DA7E30}" type="parTrans" cxnId="{7BDEFB39-1AC4-4B1E-A532-916F4482F940}">
      <dgm:prSet/>
      <dgm:spPr/>
      <dgm:t>
        <a:bodyPr/>
        <a:lstStyle/>
        <a:p>
          <a:endParaRPr lang="en-GB"/>
        </a:p>
      </dgm:t>
    </dgm:pt>
    <dgm:pt modelId="{B5F77BEE-488C-46D8-AA01-9C99C217471B}" type="sibTrans" cxnId="{7BDEFB39-1AC4-4B1E-A532-916F4482F940}">
      <dgm:prSet/>
      <dgm:spPr/>
      <dgm:t>
        <a:bodyPr/>
        <a:lstStyle/>
        <a:p>
          <a:endParaRPr lang="en-GB"/>
        </a:p>
      </dgm:t>
    </dgm:pt>
    <dgm:pt modelId="{AED8DBFA-13BC-4D04-B929-EAA52E232A8A}">
      <dgm:prSet/>
      <dgm:spPr/>
      <dgm:t>
        <a:bodyPr/>
        <a:lstStyle/>
        <a:p>
          <a:pPr rtl="0"/>
          <a:r>
            <a:rPr lang="en-GB" smtClean="0"/>
            <a:t>Can lead to lower costs and lower prices thus leading to more competitiveness</a:t>
          </a:r>
          <a:endParaRPr lang="en-GB"/>
        </a:p>
      </dgm:t>
    </dgm:pt>
    <dgm:pt modelId="{03F0A618-E38A-47F7-9420-CE0DD3F36C29}" type="parTrans" cxnId="{E3324242-5FA2-45E4-B875-5D79EFEA4F3A}">
      <dgm:prSet/>
      <dgm:spPr/>
      <dgm:t>
        <a:bodyPr/>
        <a:lstStyle/>
        <a:p>
          <a:endParaRPr lang="en-GB"/>
        </a:p>
      </dgm:t>
    </dgm:pt>
    <dgm:pt modelId="{E8132EF1-1BE7-40B8-8610-DE45690FB78B}" type="sibTrans" cxnId="{E3324242-5FA2-45E4-B875-5D79EFEA4F3A}">
      <dgm:prSet/>
      <dgm:spPr/>
      <dgm:t>
        <a:bodyPr/>
        <a:lstStyle/>
        <a:p>
          <a:endParaRPr lang="en-GB"/>
        </a:p>
      </dgm:t>
    </dgm:pt>
    <dgm:pt modelId="{073E7E24-D425-4803-9CE2-54CE54E7C35C}">
      <dgm:prSet/>
      <dgm:spPr/>
      <dgm:t>
        <a:bodyPr/>
        <a:lstStyle/>
        <a:p>
          <a:pPr rtl="0"/>
          <a:r>
            <a:rPr lang="en-GB" smtClean="0"/>
            <a:t>Consistent high quality can lead to a well known brand image where higher prices can be justified for this USP</a:t>
          </a:r>
          <a:endParaRPr lang="en-GB"/>
        </a:p>
      </dgm:t>
    </dgm:pt>
    <dgm:pt modelId="{AB14A10A-1B59-433B-A424-941FCD3B228C}" type="parTrans" cxnId="{C56F858F-9A85-4DD7-85AC-E0864991FF47}">
      <dgm:prSet/>
      <dgm:spPr/>
      <dgm:t>
        <a:bodyPr/>
        <a:lstStyle/>
        <a:p>
          <a:endParaRPr lang="en-GB"/>
        </a:p>
      </dgm:t>
    </dgm:pt>
    <dgm:pt modelId="{D4A48044-F4A5-46A3-8F40-E77D0380D104}" type="sibTrans" cxnId="{C56F858F-9A85-4DD7-85AC-E0864991FF47}">
      <dgm:prSet/>
      <dgm:spPr/>
      <dgm:t>
        <a:bodyPr/>
        <a:lstStyle/>
        <a:p>
          <a:endParaRPr lang="en-GB"/>
        </a:p>
      </dgm:t>
    </dgm:pt>
    <dgm:pt modelId="{4783C571-225B-4F96-9FBD-A5383781B159}">
      <dgm:prSet/>
      <dgm:spPr/>
      <dgm:t>
        <a:bodyPr/>
        <a:lstStyle/>
        <a:p>
          <a:pPr rtl="0"/>
          <a:r>
            <a:rPr lang="en-GB" smtClean="0"/>
            <a:t>As income rises buying decisions will become more and more influenced by quality and fitness for purpose</a:t>
          </a:r>
          <a:endParaRPr lang="en-GB"/>
        </a:p>
      </dgm:t>
    </dgm:pt>
    <dgm:pt modelId="{BB620723-BF56-4270-8F24-5CF3383E5662}" type="parTrans" cxnId="{C0F3A052-9349-43C9-9BC3-E98A6F6FD9C8}">
      <dgm:prSet/>
      <dgm:spPr/>
      <dgm:t>
        <a:bodyPr/>
        <a:lstStyle/>
        <a:p>
          <a:endParaRPr lang="en-GB"/>
        </a:p>
      </dgm:t>
    </dgm:pt>
    <dgm:pt modelId="{79034186-DC6A-4BBA-93AB-17B3E5C22C6A}" type="sibTrans" cxnId="{C0F3A052-9349-43C9-9BC3-E98A6F6FD9C8}">
      <dgm:prSet/>
      <dgm:spPr/>
      <dgm:t>
        <a:bodyPr/>
        <a:lstStyle/>
        <a:p>
          <a:endParaRPr lang="en-GB"/>
        </a:p>
      </dgm:t>
    </dgm:pt>
    <dgm:pt modelId="{CAFC8843-8FBB-4092-9DC2-E32F809BEE12}" type="pres">
      <dgm:prSet presAssocID="{00A12D49-7BEA-4E93-A25A-AC51723AC746}" presName="matrix" presStyleCnt="0">
        <dgm:presLayoutVars>
          <dgm:chMax val="1"/>
          <dgm:dir/>
          <dgm:resizeHandles val="exact"/>
        </dgm:presLayoutVars>
      </dgm:prSet>
      <dgm:spPr/>
      <dgm:t>
        <a:bodyPr/>
        <a:lstStyle/>
        <a:p>
          <a:endParaRPr lang="en-GB"/>
        </a:p>
      </dgm:t>
    </dgm:pt>
    <dgm:pt modelId="{EC83DDCC-0863-4ABC-AB87-C15E4F8807C0}" type="pres">
      <dgm:prSet presAssocID="{00A12D49-7BEA-4E93-A25A-AC51723AC746}" presName="diamond" presStyleLbl="bgShp" presStyleIdx="0" presStyleCnt="1"/>
      <dgm:spPr/>
    </dgm:pt>
    <dgm:pt modelId="{1C38FD39-1BBF-4C48-9EA2-FC105BA8CBFB}" type="pres">
      <dgm:prSet presAssocID="{00A12D49-7BEA-4E93-A25A-AC51723AC746}" presName="quad1" presStyleLbl="node1" presStyleIdx="0" presStyleCnt="4">
        <dgm:presLayoutVars>
          <dgm:chMax val="0"/>
          <dgm:chPref val="0"/>
          <dgm:bulletEnabled val="1"/>
        </dgm:presLayoutVars>
      </dgm:prSet>
      <dgm:spPr/>
      <dgm:t>
        <a:bodyPr/>
        <a:lstStyle/>
        <a:p>
          <a:endParaRPr lang="en-GB"/>
        </a:p>
      </dgm:t>
    </dgm:pt>
    <dgm:pt modelId="{56979192-FBC6-4BF6-81AA-A1007541F4A0}" type="pres">
      <dgm:prSet presAssocID="{00A12D49-7BEA-4E93-A25A-AC51723AC746}" presName="quad2" presStyleLbl="node1" presStyleIdx="1" presStyleCnt="4">
        <dgm:presLayoutVars>
          <dgm:chMax val="0"/>
          <dgm:chPref val="0"/>
          <dgm:bulletEnabled val="1"/>
        </dgm:presLayoutVars>
      </dgm:prSet>
      <dgm:spPr/>
      <dgm:t>
        <a:bodyPr/>
        <a:lstStyle/>
        <a:p>
          <a:endParaRPr lang="en-GB"/>
        </a:p>
      </dgm:t>
    </dgm:pt>
    <dgm:pt modelId="{EE652A20-5899-4A32-9BD2-E7383833A449}" type="pres">
      <dgm:prSet presAssocID="{00A12D49-7BEA-4E93-A25A-AC51723AC746}" presName="quad3" presStyleLbl="node1" presStyleIdx="2" presStyleCnt="4">
        <dgm:presLayoutVars>
          <dgm:chMax val="0"/>
          <dgm:chPref val="0"/>
          <dgm:bulletEnabled val="1"/>
        </dgm:presLayoutVars>
      </dgm:prSet>
      <dgm:spPr/>
      <dgm:t>
        <a:bodyPr/>
        <a:lstStyle/>
        <a:p>
          <a:endParaRPr lang="en-GB"/>
        </a:p>
      </dgm:t>
    </dgm:pt>
    <dgm:pt modelId="{C06E73ED-81AC-4D12-81C4-DF7343B33D84}" type="pres">
      <dgm:prSet presAssocID="{00A12D49-7BEA-4E93-A25A-AC51723AC746}" presName="quad4" presStyleLbl="node1" presStyleIdx="3" presStyleCnt="4">
        <dgm:presLayoutVars>
          <dgm:chMax val="0"/>
          <dgm:chPref val="0"/>
          <dgm:bulletEnabled val="1"/>
        </dgm:presLayoutVars>
      </dgm:prSet>
      <dgm:spPr/>
      <dgm:t>
        <a:bodyPr/>
        <a:lstStyle/>
        <a:p>
          <a:endParaRPr lang="en-GB"/>
        </a:p>
      </dgm:t>
    </dgm:pt>
  </dgm:ptLst>
  <dgm:cxnLst>
    <dgm:cxn modelId="{B5AA361E-3698-4AE1-8CC4-2DAF537FA883}" type="presOf" srcId="{AED8DBFA-13BC-4D04-B929-EAA52E232A8A}" destId="{56979192-FBC6-4BF6-81AA-A1007541F4A0}" srcOrd="0" destOrd="0" presId="urn:microsoft.com/office/officeart/2005/8/layout/matrix3"/>
    <dgm:cxn modelId="{C0F3A052-9349-43C9-9BC3-E98A6F6FD9C8}" srcId="{00A12D49-7BEA-4E93-A25A-AC51723AC746}" destId="{4783C571-225B-4F96-9FBD-A5383781B159}" srcOrd="3" destOrd="0" parTransId="{BB620723-BF56-4270-8F24-5CF3383E5662}" sibTransId="{79034186-DC6A-4BBA-93AB-17B3E5C22C6A}"/>
    <dgm:cxn modelId="{FF74AC74-D6D5-42BE-8408-B85931E22068}" type="presOf" srcId="{4783C571-225B-4F96-9FBD-A5383781B159}" destId="{C06E73ED-81AC-4D12-81C4-DF7343B33D84}" srcOrd="0" destOrd="0" presId="urn:microsoft.com/office/officeart/2005/8/layout/matrix3"/>
    <dgm:cxn modelId="{F241EAA7-AE8A-42C4-88C0-410183C72756}" type="presOf" srcId="{00A12D49-7BEA-4E93-A25A-AC51723AC746}" destId="{CAFC8843-8FBB-4092-9DC2-E32F809BEE12}" srcOrd="0" destOrd="0" presId="urn:microsoft.com/office/officeart/2005/8/layout/matrix3"/>
    <dgm:cxn modelId="{E2874699-3A49-436B-9E6C-6471E286A37A}" type="presOf" srcId="{073E7E24-D425-4803-9CE2-54CE54E7C35C}" destId="{EE652A20-5899-4A32-9BD2-E7383833A449}" srcOrd="0" destOrd="0" presId="urn:microsoft.com/office/officeart/2005/8/layout/matrix3"/>
    <dgm:cxn modelId="{C56F858F-9A85-4DD7-85AC-E0864991FF47}" srcId="{00A12D49-7BEA-4E93-A25A-AC51723AC746}" destId="{073E7E24-D425-4803-9CE2-54CE54E7C35C}" srcOrd="2" destOrd="0" parTransId="{AB14A10A-1B59-433B-A424-941FCD3B228C}" sibTransId="{D4A48044-F4A5-46A3-8F40-E77D0380D104}"/>
    <dgm:cxn modelId="{E3324242-5FA2-45E4-B875-5D79EFEA4F3A}" srcId="{00A12D49-7BEA-4E93-A25A-AC51723AC746}" destId="{AED8DBFA-13BC-4D04-B929-EAA52E232A8A}" srcOrd="1" destOrd="0" parTransId="{03F0A618-E38A-47F7-9420-CE0DD3F36C29}" sibTransId="{E8132EF1-1BE7-40B8-8610-DE45690FB78B}"/>
    <dgm:cxn modelId="{7BDEFB39-1AC4-4B1E-A532-916F4482F940}" srcId="{00A12D49-7BEA-4E93-A25A-AC51723AC746}" destId="{C2097333-D999-4655-9D7D-A542E5A0931B}" srcOrd="0" destOrd="0" parTransId="{6B134DE1-1AE4-4AD8-B123-788655DA7E30}" sibTransId="{B5F77BEE-488C-46D8-AA01-9C99C217471B}"/>
    <dgm:cxn modelId="{9A017C99-E8EC-4BED-A04D-CCF0C1C95CBF}" type="presOf" srcId="{C2097333-D999-4655-9D7D-A542E5A0931B}" destId="{1C38FD39-1BBF-4C48-9EA2-FC105BA8CBFB}" srcOrd="0" destOrd="0" presId="urn:microsoft.com/office/officeart/2005/8/layout/matrix3"/>
    <dgm:cxn modelId="{29B1FC52-7FA8-4329-8E7C-20E506DA87F5}" type="presParOf" srcId="{CAFC8843-8FBB-4092-9DC2-E32F809BEE12}" destId="{EC83DDCC-0863-4ABC-AB87-C15E4F8807C0}" srcOrd="0" destOrd="0" presId="urn:microsoft.com/office/officeart/2005/8/layout/matrix3"/>
    <dgm:cxn modelId="{744B5306-CDC3-42EA-A420-87432D0AABB9}" type="presParOf" srcId="{CAFC8843-8FBB-4092-9DC2-E32F809BEE12}" destId="{1C38FD39-1BBF-4C48-9EA2-FC105BA8CBFB}" srcOrd="1" destOrd="0" presId="urn:microsoft.com/office/officeart/2005/8/layout/matrix3"/>
    <dgm:cxn modelId="{B3C45C4C-3AC2-4C77-BB45-F2549AE72C2A}" type="presParOf" srcId="{CAFC8843-8FBB-4092-9DC2-E32F809BEE12}" destId="{56979192-FBC6-4BF6-81AA-A1007541F4A0}" srcOrd="2" destOrd="0" presId="urn:microsoft.com/office/officeart/2005/8/layout/matrix3"/>
    <dgm:cxn modelId="{75FE57A3-F397-4426-BA8B-0695640631D2}" type="presParOf" srcId="{CAFC8843-8FBB-4092-9DC2-E32F809BEE12}" destId="{EE652A20-5899-4A32-9BD2-E7383833A449}" srcOrd="3" destOrd="0" presId="urn:microsoft.com/office/officeart/2005/8/layout/matrix3"/>
    <dgm:cxn modelId="{25E69C0A-842E-40F0-B4A4-F9C331E74F67}" type="presParOf" srcId="{CAFC8843-8FBB-4092-9DC2-E32F809BEE12}" destId="{C06E73ED-81AC-4D12-81C4-DF7343B33D84}"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83DDCC-0863-4ABC-AB87-C15E4F8807C0}">
      <dsp:nvSpPr>
        <dsp:cNvPr id="0" name=""/>
        <dsp:cNvSpPr/>
      </dsp:nvSpPr>
      <dsp:spPr>
        <a:xfrm>
          <a:off x="674448" y="0"/>
          <a:ext cx="5509103" cy="5509103"/>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38FD39-1BBF-4C48-9EA2-FC105BA8CBFB}">
      <dsp:nvSpPr>
        <dsp:cNvPr id="0" name=""/>
        <dsp:cNvSpPr/>
      </dsp:nvSpPr>
      <dsp:spPr>
        <a:xfrm>
          <a:off x="1197813" y="523364"/>
          <a:ext cx="2148550" cy="214855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1" kern="1200" smtClean="0"/>
            <a:t>Improved efficiency and profitability</a:t>
          </a:r>
          <a:endParaRPr lang="en-GB" sz="1800" kern="1200"/>
        </a:p>
      </dsp:txBody>
      <dsp:txXfrm>
        <a:off x="1302697" y="628248"/>
        <a:ext cx="1938782" cy="1938782"/>
      </dsp:txXfrm>
    </dsp:sp>
    <dsp:sp modelId="{56979192-FBC6-4BF6-81AA-A1007541F4A0}">
      <dsp:nvSpPr>
        <dsp:cNvPr id="0" name=""/>
        <dsp:cNvSpPr/>
      </dsp:nvSpPr>
      <dsp:spPr>
        <a:xfrm>
          <a:off x="3511636" y="523364"/>
          <a:ext cx="2148550" cy="214855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GB" sz="1800" kern="1200" smtClean="0"/>
            <a:t>Can lead to lower costs and lower prices thus leading to more competitiveness</a:t>
          </a:r>
          <a:endParaRPr lang="en-GB" sz="1800" kern="1200"/>
        </a:p>
      </dsp:txBody>
      <dsp:txXfrm>
        <a:off x="3616520" y="628248"/>
        <a:ext cx="1938782" cy="1938782"/>
      </dsp:txXfrm>
    </dsp:sp>
    <dsp:sp modelId="{EE652A20-5899-4A32-9BD2-E7383833A449}">
      <dsp:nvSpPr>
        <dsp:cNvPr id="0" name=""/>
        <dsp:cNvSpPr/>
      </dsp:nvSpPr>
      <dsp:spPr>
        <a:xfrm>
          <a:off x="1197813" y="2837188"/>
          <a:ext cx="2148550" cy="214855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GB" sz="1800" kern="1200" smtClean="0"/>
            <a:t>Consistent high quality can lead to a well known brand image where higher prices can be justified for this USP</a:t>
          </a:r>
          <a:endParaRPr lang="en-GB" sz="1800" kern="1200"/>
        </a:p>
      </dsp:txBody>
      <dsp:txXfrm>
        <a:off x="1302697" y="2942072"/>
        <a:ext cx="1938782" cy="1938782"/>
      </dsp:txXfrm>
    </dsp:sp>
    <dsp:sp modelId="{C06E73ED-81AC-4D12-81C4-DF7343B33D84}">
      <dsp:nvSpPr>
        <dsp:cNvPr id="0" name=""/>
        <dsp:cNvSpPr/>
      </dsp:nvSpPr>
      <dsp:spPr>
        <a:xfrm>
          <a:off x="3511636" y="2837188"/>
          <a:ext cx="2148550" cy="214855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GB" sz="1800" kern="1200" smtClean="0"/>
            <a:t>As income rises buying decisions will become more and more influenced by quality and fitness for purpose</a:t>
          </a:r>
          <a:endParaRPr lang="en-GB" sz="1800" kern="1200"/>
        </a:p>
      </dsp:txBody>
      <dsp:txXfrm>
        <a:off x="3616520" y="2942072"/>
        <a:ext cx="1938782" cy="1938782"/>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DCB02B5-2EE0-45CE-8596-E8759F6926AF}" type="datetimeFigureOut">
              <a:rPr lang="en-GB" smtClean="0"/>
              <a:t>02/05/2018</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5A66FB93-EC81-4B3D-8990-94CDB8030F32}" type="slidenum">
              <a:rPr lang="en-GB" smtClean="0"/>
              <a:t>‹#›</a:t>
            </a:fld>
            <a:endParaRPr lang="en-GB"/>
          </a:p>
        </p:txBody>
      </p:sp>
    </p:spTree>
    <p:extLst>
      <p:ext uri="{BB962C8B-B14F-4D97-AF65-F5344CB8AC3E}">
        <p14:creationId xmlns:p14="http://schemas.microsoft.com/office/powerpoint/2010/main" val="4003591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2170F64-DEF7-471C-B5C0-F3312127FD85}" type="datetimeFigureOut">
              <a:rPr lang="en-GB" smtClean="0"/>
              <a:t>02/05/2018</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8470B9F-12AD-47C2-A6EF-6FE3F0355880}" type="slidenum">
              <a:rPr lang="en-GB" smtClean="0"/>
              <a:t>‹#›</a:t>
            </a:fld>
            <a:endParaRPr lang="en-GB"/>
          </a:p>
        </p:txBody>
      </p:sp>
    </p:spTree>
    <p:extLst>
      <p:ext uri="{BB962C8B-B14F-4D97-AF65-F5344CB8AC3E}">
        <p14:creationId xmlns:p14="http://schemas.microsoft.com/office/powerpoint/2010/main" val="622523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www.businessdictionary.com/definition/machine.html" TargetMode="External"/><Relationship Id="rId13" Type="http://schemas.openxmlformats.org/officeDocument/2006/relationships/hyperlink" Target="http://www.businessdictionary.com/definition/free.html" TargetMode="External"/><Relationship Id="rId18" Type="http://schemas.openxmlformats.org/officeDocument/2006/relationships/hyperlink" Target="http://www.businessdictionary.com/definition/uniformity.html" TargetMode="External"/><Relationship Id="rId26" Type="http://schemas.openxmlformats.org/officeDocument/2006/relationships/hyperlink" Target="http://www.businessdictionary.com/definition/automobile.html" TargetMode="External"/><Relationship Id="rId3" Type="http://schemas.openxmlformats.org/officeDocument/2006/relationships/hyperlink" Target="http://www.businessdictionary.com/definition/amount.html" TargetMode="External"/><Relationship Id="rId21" Type="http://schemas.openxmlformats.org/officeDocument/2006/relationships/hyperlink" Target="http://www.businessdictionary.com/definition/customer.html" TargetMode="External"/><Relationship Id="rId7" Type="http://schemas.openxmlformats.org/officeDocument/2006/relationships/hyperlink" Target="http://www.businessdictionary.com/definition/services.html" TargetMode="External"/><Relationship Id="rId12" Type="http://schemas.openxmlformats.org/officeDocument/2006/relationships/hyperlink" Target="http://www.businessdictionary.com/definition/measure.html" TargetMode="External"/><Relationship Id="rId17" Type="http://schemas.openxmlformats.org/officeDocument/2006/relationships/hyperlink" Target="http://www.businessdictionary.com/definition/achieve.html" TargetMode="External"/><Relationship Id="rId25" Type="http://schemas.openxmlformats.org/officeDocument/2006/relationships/hyperlink" Target="http://www.businessdictionary.com/definition/ability.html" TargetMode="External"/><Relationship Id="rId2" Type="http://schemas.openxmlformats.org/officeDocument/2006/relationships/slide" Target="../slides/slide5.xml"/><Relationship Id="rId16" Type="http://schemas.openxmlformats.org/officeDocument/2006/relationships/hyperlink" Target="http://www.businessdictionary.com/definition/commitment.html" TargetMode="External"/><Relationship Id="rId20" Type="http://schemas.openxmlformats.org/officeDocument/2006/relationships/hyperlink" Target="http://www.businessdictionary.com/definition/order.html" TargetMode="External"/><Relationship Id="rId29" Type="http://schemas.openxmlformats.org/officeDocument/2006/relationships/hyperlink" Target="http://www.businessdictionary.com/definition/reliability.html" TargetMode="External"/><Relationship Id="rId1" Type="http://schemas.openxmlformats.org/officeDocument/2006/relationships/notesMaster" Target="../notesMasters/notesMaster1.xml"/><Relationship Id="rId6" Type="http://schemas.openxmlformats.org/officeDocument/2006/relationships/hyperlink" Target="http://www.businessdictionary.com/definition/goods.html" TargetMode="External"/><Relationship Id="rId11" Type="http://schemas.openxmlformats.org/officeDocument/2006/relationships/hyperlink" Target="http://www.businessdictionary.com/definition/period.html" TargetMode="External"/><Relationship Id="rId24" Type="http://schemas.openxmlformats.org/officeDocument/2006/relationships/hyperlink" Target="http://www.businessdictionary.com/definition/standard.html" TargetMode="External"/><Relationship Id="rId5" Type="http://schemas.openxmlformats.org/officeDocument/2006/relationships/hyperlink" Target="http://www.businessdictionary.com/definition/work.html" TargetMode="External"/><Relationship Id="rId15" Type="http://schemas.openxmlformats.org/officeDocument/2006/relationships/hyperlink" Target="http://www.businessdictionary.com/definition/consistent.html" TargetMode="External"/><Relationship Id="rId23" Type="http://schemas.openxmlformats.org/officeDocument/2006/relationships/hyperlink" Target="http://www.businessdictionary.com/definition/requirements.html" TargetMode="External"/><Relationship Id="rId28" Type="http://schemas.openxmlformats.org/officeDocument/2006/relationships/hyperlink" Target="http://www.businessdictionary.com/definition/recall.html" TargetMode="External"/><Relationship Id="rId10" Type="http://schemas.openxmlformats.org/officeDocument/2006/relationships/hyperlink" Target="http://www.businessdictionary.com/definition/individual.html" TargetMode="External"/><Relationship Id="rId19" Type="http://schemas.openxmlformats.org/officeDocument/2006/relationships/hyperlink" Target="http://www.businessdictionary.com/definition/product.html" TargetMode="External"/><Relationship Id="rId31" Type="http://schemas.openxmlformats.org/officeDocument/2006/relationships/hyperlink" Target="http://www.businessdictionary.com/definition/trust.html" TargetMode="External"/><Relationship Id="rId4" Type="http://schemas.openxmlformats.org/officeDocument/2006/relationships/hyperlink" Target="http://www.businessdictionary.com/definition/energy.html" TargetMode="External"/><Relationship Id="rId9" Type="http://schemas.openxmlformats.org/officeDocument/2006/relationships/hyperlink" Target="http://www.businessdictionary.com/definition/company.html" TargetMode="External"/><Relationship Id="rId14" Type="http://schemas.openxmlformats.org/officeDocument/2006/relationships/hyperlink" Target="http://www.businessdictionary.com/definition/significant.html" TargetMode="External"/><Relationship Id="rId22" Type="http://schemas.openxmlformats.org/officeDocument/2006/relationships/hyperlink" Target="http://www.businessdictionary.com/definition/user.html" TargetMode="External"/><Relationship Id="rId27" Type="http://schemas.openxmlformats.org/officeDocument/2006/relationships/hyperlink" Target="http://www.businessdictionary.com/definition/defect.html" TargetMode="External"/><Relationship Id="rId30" Type="http://schemas.openxmlformats.org/officeDocument/2006/relationships/hyperlink" Target="http://www.businessdictionary.com/definition/production.html"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470B9F-12AD-47C2-A6EF-6FE3F0355880}" type="slidenum">
              <a:rPr lang="en-GB" smtClean="0"/>
              <a:t>1</a:t>
            </a:fld>
            <a:endParaRPr lang="en-GB"/>
          </a:p>
        </p:txBody>
      </p:sp>
    </p:spTree>
    <p:extLst>
      <p:ext uri="{BB962C8B-B14F-4D97-AF65-F5344CB8AC3E}">
        <p14:creationId xmlns:p14="http://schemas.microsoft.com/office/powerpoint/2010/main" val="555630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www.businesscasestudies.co.uk (A series of real-life business cases studies covering a variety of management-related issues.)</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470B9F-12AD-47C2-A6EF-6FE3F0355880}" type="slidenum">
              <a:rPr lang="en-GB" smtClean="0"/>
              <a:t>2</a:t>
            </a:fld>
            <a:endParaRPr lang="en-GB"/>
          </a:p>
        </p:txBody>
      </p:sp>
    </p:spTree>
    <p:extLst>
      <p:ext uri="{BB962C8B-B14F-4D97-AF65-F5344CB8AC3E}">
        <p14:creationId xmlns:p14="http://schemas.microsoft.com/office/powerpoint/2010/main" val="1910832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https://www.mindtools.com/pages/article/newTMC_87.htm</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470B9F-12AD-47C2-A6EF-6FE3F0355880}" type="slidenum">
              <a:rPr lang="en-GB" smtClean="0"/>
              <a:t>3</a:t>
            </a:fld>
            <a:endParaRPr lang="en-GB"/>
          </a:p>
        </p:txBody>
      </p:sp>
    </p:spTree>
    <p:extLst>
      <p:ext uri="{BB962C8B-B14F-4D97-AF65-F5344CB8AC3E}">
        <p14:creationId xmlns:p14="http://schemas.microsoft.com/office/powerpoint/2010/main" val="4144612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Features</a:t>
            </a:r>
          </a:p>
          <a:p>
            <a:r>
              <a:rPr lang="en-GB" dirty="0" smtClean="0"/>
              <a:t>http://smallbusiness.chron.com/continuous-improvement-process-definition-4534.html</a:t>
            </a:r>
          </a:p>
          <a:p>
            <a:endParaRPr lang="en-GB" dirty="0" smtClean="0"/>
          </a:p>
          <a:p>
            <a:r>
              <a:rPr lang="en-GB" dirty="0" smtClean="0"/>
              <a:t>Continuous improvement processes feature a systems approach to improving the work flow in an organization. Typical phases of the model include an analysis phase to identify specific problems. During this phase, teams conduct brainstorming sessions and interviews to gather relevant information. In the next phase, the design phase, the project team determines what to do to remedy the problems. During the implementation phase, the team members responsible for carrying out the tasks take action. Finally, during the evaluation phase, team members monitor the outcome and determine if the adjustment to the process has produced the desired result.</a:t>
            </a:r>
          </a:p>
          <a:p>
            <a:r>
              <a:rPr lang="en-GB" b="1" dirty="0" smtClean="0"/>
              <a:t>Benefits</a:t>
            </a:r>
          </a:p>
          <a:p>
            <a:r>
              <a:rPr lang="en-GB" dirty="0" smtClean="0"/>
              <a:t>Continuous improvement processes allow project team members to uncover problems and determine ways to fix them. Through careful analysis, team members can see how individual tasks impact a business's overall process. Because project teams work closely together, work group conflicts can also be resolved as a part of the continuous improvement effort.</a:t>
            </a:r>
            <a:endParaRPr lang="en-GB" dirty="0"/>
          </a:p>
        </p:txBody>
      </p:sp>
      <p:sp>
        <p:nvSpPr>
          <p:cNvPr id="4" name="Slide Number Placeholder 3"/>
          <p:cNvSpPr>
            <a:spLocks noGrp="1"/>
          </p:cNvSpPr>
          <p:nvPr>
            <p:ph type="sldNum" sz="quarter" idx="10"/>
          </p:nvPr>
        </p:nvSpPr>
        <p:spPr/>
        <p:txBody>
          <a:bodyPr/>
          <a:lstStyle/>
          <a:p>
            <a:fld id="{D8470B9F-12AD-47C2-A6EF-6FE3F0355880}" type="slidenum">
              <a:rPr lang="en-GB" smtClean="0"/>
              <a:t>4</a:t>
            </a:fld>
            <a:endParaRPr lang="en-GB"/>
          </a:p>
        </p:txBody>
      </p:sp>
    </p:spTree>
    <p:extLst>
      <p:ext uri="{BB962C8B-B14F-4D97-AF65-F5344CB8AC3E}">
        <p14:creationId xmlns:p14="http://schemas.microsoft.com/office/powerpoint/2010/main" val="3465172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dirty="0" smtClean="0">
                <a:effectLst/>
              </a:rPr>
              <a:t>Output:</a:t>
            </a:r>
            <a:r>
              <a:rPr lang="en-GB" baseline="0" dirty="0" smtClean="0">
                <a:effectLst/>
              </a:rPr>
              <a:t> </a:t>
            </a:r>
            <a:r>
              <a:rPr lang="en-GB" dirty="0" smtClean="0">
                <a:effectLst/>
              </a:rPr>
              <a:t>The </a:t>
            </a:r>
            <a:r>
              <a:rPr lang="en-GB" dirty="0" smtClean="0">
                <a:effectLst/>
                <a:hlinkClick r:id="rId3"/>
              </a:rPr>
              <a:t>amount</a:t>
            </a:r>
            <a:r>
              <a:rPr lang="en-GB" dirty="0" smtClean="0">
                <a:effectLst/>
              </a:rPr>
              <a:t> of </a:t>
            </a:r>
            <a:r>
              <a:rPr lang="en-GB" dirty="0" smtClean="0">
                <a:effectLst/>
                <a:hlinkClick r:id="rId4"/>
              </a:rPr>
              <a:t>energy</a:t>
            </a:r>
            <a:r>
              <a:rPr lang="en-GB" dirty="0" smtClean="0">
                <a:effectLst/>
              </a:rPr>
              <a:t>, </a:t>
            </a:r>
            <a:r>
              <a:rPr lang="en-GB" dirty="0" smtClean="0">
                <a:effectLst/>
                <a:hlinkClick r:id="rId5"/>
              </a:rPr>
              <a:t>work</a:t>
            </a:r>
            <a:r>
              <a:rPr lang="en-GB" dirty="0" smtClean="0">
                <a:effectLst/>
              </a:rPr>
              <a:t>, </a:t>
            </a:r>
            <a:r>
              <a:rPr lang="en-GB" dirty="0" smtClean="0">
                <a:effectLst/>
                <a:hlinkClick r:id="rId6"/>
              </a:rPr>
              <a:t>goods</a:t>
            </a:r>
            <a:r>
              <a:rPr lang="en-GB" dirty="0" smtClean="0">
                <a:effectLst/>
              </a:rPr>
              <a:t>, or </a:t>
            </a:r>
            <a:r>
              <a:rPr lang="en-GB" dirty="0" smtClean="0">
                <a:effectLst/>
                <a:hlinkClick r:id="rId7"/>
              </a:rPr>
              <a:t>services</a:t>
            </a:r>
            <a:r>
              <a:rPr lang="en-GB" dirty="0" smtClean="0">
                <a:effectLst/>
              </a:rPr>
              <a:t> produced by a </a:t>
            </a:r>
            <a:r>
              <a:rPr lang="en-GB" dirty="0" smtClean="0">
                <a:effectLst/>
                <a:hlinkClick r:id="rId8"/>
              </a:rPr>
              <a:t>machine</a:t>
            </a:r>
            <a:r>
              <a:rPr lang="en-GB" dirty="0" smtClean="0">
                <a:effectLst/>
              </a:rPr>
              <a:t>, factory, </a:t>
            </a:r>
            <a:r>
              <a:rPr lang="en-GB" dirty="0" smtClean="0">
                <a:effectLst/>
                <a:hlinkClick r:id="rId9"/>
              </a:rPr>
              <a:t>company</a:t>
            </a:r>
            <a:r>
              <a:rPr lang="en-GB" dirty="0" smtClean="0">
                <a:effectLst/>
              </a:rPr>
              <a:t>, or an </a:t>
            </a:r>
            <a:r>
              <a:rPr lang="en-GB" dirty="0" smtClean="0">
                <a:effectLst/>
                <a:hlinkClick r:id="rId10"/>
              </a:rPr>
              <a:t>individual</a:t>
            </a:r>
            <a:r>
              <a:rPr lang="en-GB" dirty="0" smtClean="0">
                <a:effectLst/>
              </a:rPr>
              <a:t> in a </a:t>
            </a:r>
            <a:r>
              <a:rPr lang="en-GB" dirty="0" smtClean="0">
                <a:effectLst/>
                <a:hlinkClick r:id="rId11"/>
              </a:rPr>
              <a:t>period</a:t>
            </a:r>
            <a:endParaRPr lang="en-GB" dirty="0" smtClean="0">
              <a:effectLst/>
            </a:endParaRPr>
          </a:p>
          <a:p>
            <a:pPr lvl="0"/>
            <a:endParaRPr lang="en-GB" sz="1200" kern="1200" dirty="0" smtClean="0">
              <a:solidFill>
                <a:schemeClr val="tx1"/>
              </a:solidFill>
              <a:effectLst/>
              <a:latin typeface="+mn-lt"/>
              <a:ea typeface="+mn-ea"/>
              <a:cs typeface="+mn-cs"/>
            </a:endParaRPr>
          </a:p>
          <a:p>
            <a:pPr lvl="0"/>
            <a:r>
              <a:rPr lang="en-GB" dirty="0" smtClean="0">
                <a:effectLst/>
              </a:rPr>
              <a:t>Quality : In manufacturing, a </a:t>
            </a:r>
            <a:r>
              <a:rPr lang="en-GB" dirty="0" smtClean="0">
                <a:effectLst/>
                <a:hlinkClick r:id="rId12"/>
              </a:rPr>
              <a:t>measure</a:t>
            </a:r>
            <a:r>
              <a:rPr lang="en-GB" dirty="0" smtClean="0">
                <a:effectLst/>
              </a:rPr>
              <a:t> of excellence or a state of being </a:t>
            </a:r>
            <a:r>
              <a:rPr lang="en-GB" dirty="0" smtClean="0">
                <a:effectLst/>
                <a:hlinkClick r:id="rId13"/>
              </a:rPr>
              <a:t>free</a:t>
            </a:r>
            <a:r>
              <a:rPr lang="en-GB" dirty="0" smtClean="0">
                <a:effectLst/>
              </a:rPr>
              <a:t> from defects, deficiencies and </a:t>
            </a:r>
            <a:r>
              <a:rPr lang="en-GB" dirty="0" smtClean="0">
                <a:effectLst/>
                <a:hlinkClick r:id="rId14"/>
              </a:rPr>
              <a:t>significant</a:t>
            </a:r>
            <a:r>
              <a:rPr lang="en-GB" dirty="0" smtClean="0">
                <a:effectLst/>
              </a:rPr>
              <a:t> variations. It is brought about by strict and </a:t>
            </a:r>
            <a:r>
              <a:rPr lang="en-GB" dirty="0" smtClean="0">
                <a:effectLst/>
                <a:hlinkClick r:id="rId15"/>
              </a:rPr>
              <a:t>consistent</a:t>
            </a:r>
            <a:r>
              <a:rPr lang="en-GB" dirty="0" smtClean="0">
                <a:effectLst/>
              </a:rPr>
              <a:t> </a:t>
            </a:r>
            <a:r>
              <a:rPr lang="en-GB" dirty="0" smtClean="0">
                <a:effectLst/>
                <a:hlinkClick r:id="rId16"/>
              </a:rPr>
              <a:t>commitment</a:t>
            </a:r>
            <a:r>
              <a:rPr lang="en-GB" dirty="0" smtClean="0">
                <a:effectLst/>
              </a:rPr>
              <a:t> to certain standards that </a:t>
            </a:r>
            <a:r>
              <a:rPr lang="en-GB" dirty="0" smtClean="0">
                <a:effectLst/>
                <a:hlinkClick r:id="rId17"/>
              </a:rPr>
              <a:t>achieve</a:t>
            </a:r>
            <a:r>
              <a:rPr lang="en-GB" dirty="0" smtClean="0">
                <a:effectLst/>
              </a:rPr>
              <a:t> </a:t>
            </a:r>
            <a:r>
              <a:rPr lang="en-GB" dirty="0" smtClean="0">
                <a:effectLst/>
                <a:hlinkClick r:id="rId18"/>
              </a:rPr>
              <a:t>uniformity</a:t>
            </a:r>
            <a:r>
              <a:rPr lang="en-GB" dirty="0" smtClean="0">
                <a:effectLst/>
              </a:rPr>
              <a:t> of a </a:t>
            </a:r>
            <a:r>
              <a:rPr lang="en-GB" dirty="0" smtClean="0">
                <a:effectLst/>
                <a:hlinkClick r:id="rId19"/>
              </a:rPr>
              <a:t>product</a:t>
            </a:r>
            <a:r>
              <a:rPr lang="en-GB" dirty="0" smtClean="0">
                <a:effectLst/>
              </a:rPr>
              <a:t> in </a:t>
            </a:r>
            <a:r>
              <a:rPr lang="en-GB" dirty="0" smtClean="0">
                <a:effectLst/>
                <a:hlinkClick r:id="rId20"/>
              </a:rPr>
              <a:t>order</a:t>
            </a:r>
            <a:r>
              <a:rPr lang="en-GB" dirty="0" smtClean="0">
                <a:effectLst/>
              </a:rPr>
              <a:t> to satisfy specific </a:t>
            </a:r>
            <a:r>
              <a:rPr lang="en-GB" dirty="0" smtClean="0">
                <a:effectLst/>
                <a:hlinkClick r:id="rId21"/>
              </a:rPr>
              <a:t>customer</a:t>
            </a:r>
            <a:r>
              <a:rPr lang="en-GB" dirty="0" smtClean="0">
                <a:effectLst/>
              </a:rPr>
              <a:t> or </a:t>
            </a:r>
            <a:r>
              <a:rPr lang="en-GB" dirty="0" smtClean="0">
                <a:effectLst/>
                <a:hlinkClick r:id="rId22"/>
              </a:rPr>
              <a:t>user</a:t>
            </a:r>
            <a:r>
              <a:rPr lang="en-GB" dirty="0" smtClean="0">
                <a:effectLst/>
              </a:rPr>
              <a:t> </a:t>
            </a:r>
            <a:r>
              <a:rPr lang="en-GB" dirty="0" smtClean="0">
                <a:effectLst/>
                <a:hlinkClick r:id="rId23"/>
              </a:rPr>
              <a:t>requirements</a:t>
            </a:r>
            <a:r>
              <a:rPr lang="en-GB" dirty="0" smtClean="0">
                <a:effectLst/>
              </a:rPr>
              <a:t>. ISO 8402-1986 </a:t>
            </a:r>
            <a:r>
              <a:rPr lang="en-GB" dirty="0" smtClean="0">
                <a:effectLst/>
                <a:hlinkClick r:id="rId24"/>
              </a:rPr>
              <a:t>standard</a:t>
            </a:r>
            <a:r>
              <a:rPr lang="en-GB" dirty="0" smtClean="0">
                <a:effectLst/>
              </a:rPr>
              <a:t> defines quality as "the totality of features and characteristics of a product or service that bears its </a:t>
            </a:r>
            <a:r>
              <a:rPr lang="en-GB" dirty="0" smtClean="0">
                <a:effectLst/>
                <a:hlinkClick r:id="rId25"/>
              </a:rPr>
              <a:t>ability</a:t>
            </a:r>
            <a:r>
              <a:rPr lang="en-GB" dirty="0" smtClean="0">
                <a:effectLst/>
              </a:rPr>
              <a:t> to satisfy stated or implied needs." If an </a:t>
            </a:r>
            <a:r>
              <a:rPr lang="en-GB" dirty="0" smtClean="0">
                <a:effectLst/>
                <a:hlinkClick r:id="rId26"/>
              </a:rPr>
              <a:t>automobile</a:t>
            </a:r>
            <a:r>
              <a:rPr lang="en-GB" dirty="0" smtClean="0">
                <a:effectLst/>
              </a:rPr>
              <a:t> </a:t>
            </a:r>
            <a:r>
              <a:rPr lang="en-GB" dirty="0" smtClean="0">
                <a:effectLst/>
                <a:hlinkClick r:id="rId9"/>
              </a:rPr>
              <a:t>company</a:t>
            </a:r>
            <a:r>
              <a:rPr lang="en-GB" dirty="0" smtClean="0">
                <a:effectLst/>
              </a:rPr>
              <a:t> finds a </a:t>
            </a:r>
            <a:r>
              <a:rPr lang="en-GB" dirty="0" smtClean="0">
                <a:effectLst/>
                <a:hlinkClick r:id="rId27"/>
              </a:rPr>
              <a:t>defect</a:t>
            </a:r>
            <a:r>
              <a:rPr lang="en-GB" dirty="0" smtClean="0">
                <a:effectLst/>
              </a:rPr>
              <a:t> in one of their cars and makes a product </a:t>
            </a:r>
            <a:r>
              <a:rPr lang="en-GB" dirty="0" smtClean="0">
                <a:effectLst/>
                <a:hlinkClick r:id="rId28"/>
              </a:rPr>
              <a:t>recall</a:t>
            </a:r>
            <a:r>
              <a:rPr lang="en-GB" dirty="0" smtClean="0">
                <a:effectLst/>
              </a:rPr>
              <a:t>, customer </a:t>
            </a:r>
            <a:r>
              <a:rPr lang="en-GB" dirty="0" smtClean="0">
                <a:effectLst/>
                <a:hlinkClick r:id="rId29"/>
              </a:rPr>
              <a:t>reliability</a:t>
            </a:r>
            <a:r>
              <a:rPr lang="en-GB" dirty="0" smtClean="0">
                <a:effectLst/>
              </a:rPr>
              <a:t> and therefore </a:t>
            </a:r>
            <a:r>
              <a:rPr lang="en-GB" dirty="0" smtClean="0">
                <a:effectLst/>
                <a:hlinkClick r:id="rId30"/>
              </a:rPr>
              <a:t>production</a:t>
            </a:r>
            <a:r>
              <a:rPr lang="en-GB" dirty="0" smtClean="0">
                <a:effectLst/>
              </a:rPr>
              <a:t> will decrease because </a:t>
            </a:r>
            <a:r>
              <a:rPr lang="en-GB" dirty="0" smtClean="0">
                <a:effectLst/>
                <a:hlinkClick r:id="rId31"/>
              </a:rPr>
              <a:t>trust</a:t>
            </a:r>
            <a:r>
              <a:rPr lang="en-GB" dirty="0" smtClean="0">
                <a:effectLst/>
              </a:rPr>
              <a:t> will be lost in the car's quality.</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470B9F-12AD-47C2-A6EF-6FE3F0355880}" type="slidenum">
              <a:rPr lang="en-GB" smtClean="0"/>
              <a:t>5</a:t>
            </a:fld>
            <a:endParaRPr lang="en-GB"/>
          </a:p>
        </p:txBody>
      </p:sp>
    </p:spTree>
    <p:extLst>
      <p:ext uri="{BB962C8B-B14F-4D97-AF65-F5344CB8AC3E}">
        <p14:creationId xmlns:p14="http://schemas.microsoft.com/office/powerpoint/2010/main" val="3249884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8470B9F-12AD-47C2-A6EF-6FE3F0355880}" type="slidenum">
              <a:rPr lang="en-GB" smtClean="0"/>
              <a:t>6</a:t>
            </a:fld>
            <a:endParaRPr lang="en-GB"/>
          </a:p>
        </p:txBody>
      </p:sp>
    </p:spTree>
    <p:extLst>
      <p:ext uri="{BB962C8B-B14F-4D97-AF65-F5344CB8AC3E}">
        <p14:creationId xmlns:p14="http://schemas.microsoft.com/office/powerpoint/2010/main" val="993052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www.businesscasestudies.co.uk (A series of real-life business cases studies covering a variety of management-related issues.)</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470B9F-12AD-47C2-A6EF-6FE3F0355880}" type="slidenum">
              <a:rPr lang="en-GB" smtClean="0"/>
              <a:t>7</a:t>
            </a:fld>
            <a:endParaRPr lang="en-GB"/>
          </a:p>
        </p:txBody>
      </p:sp>
    </p:spTree>
    <p:extLst>
      <p:ext uri="{BB962C8B-B14F-4D97-AF65-F5344CB8AC3E}">
        <p14:creationId xmlns:p14="http://schemas.microsoft.com/office/powerpoint/2010/main" val="13350444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470B9F-12AD-47C2-A6EF-6FE3F0355880}" type="slidenum">
              <a:rPr lang="en-GB" smtClean="0"/>
              <a:t>8</a:t>
            </a:fld>
            <a:endParaRPr lang="en-GB"/>
          </a:p>
        </p:txBody>
      </p:sp>
    </p:spTree>
    <p:extLst>
      <p:ext uri="{BB962C8B-B14F-4D97-AF65-F5344CB8AC3E}">
        <p14:creationId xmlns:p14="http://schemas.microsoft.com/office/powerpoint/2010/main" val="772528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03B2F057-F298-4B01-AA13-16093950E2B4}" type="datetimeFigureOut">
              <a:rPr lang="en-GB" smtClean="0"/>
              <a:t>02/05/2018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8C2EA8-41C8-4380-BA87-E30AE7C22D45}" type="slidenum">
              <a:rPr lang="en-GB" smtClean="0"/>
              <a:t>‹#›</a:t>
            </a:fld>
            <a:endParaRPr lang="en-GB"/>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3320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B2F057-F298-4B01-AA13-16093950E2B4}" type="datetimeFigureOut">
              <a:rPr lang="en-GB" smtClean="0"/>
              <a:t>02/05/2018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4044107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B2F057-F298-4B01-AA13-16093950E2B4}" type="datetimeFigureOut">
              <a:rPr lang="en-GB" smtClean="0"/>
              <a:t>02/05/2018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8C2EA8-41C8-4380-BA87-E30AE7C22D45}" type="slidenum">
              <a:rPr lang="en-GB" smtClean="0"/>
              <a:t>‹#›</a:t>
            </a:fld>
            <a:endParaRPr lang="en-GB"/>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2588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B2F057-F298-4B01-AA13-16093950E2B4}" type="datetimeFigureOut">
              <a:rPr lang="en-GB" smtClean="0"/>
              <a:t>02/05/2018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501105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B2F057-F298-4B01-AA13-16093950E2B4}" type="datetimeFigureOut">
              <a:rPr lang="en-GB" smtClean="0"/>
              <a:t>02/05/2018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8C2EA8-41C8-4380-BA87-E30AE7C22D45}" type="slidenum">
              <a:rPr lang="en-GB" smtClean="0"/>
              <a:t>‹#›</a:t>
            </a:fld>
            <a:endParaRPr lang="en-GB"/>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3841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3B2F057-F298-4B01-AA13-16093950E2B4}" type="datetimeFigureOut">
              <a:rPr lang="en-GB" smtClean="0"/>
              <a:t>02/05/2018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16399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3B2F057-F298-4B01-AA13-16093950E2B4}" type="datetimeFigureOut">
              <a:rPr lang="en-GB" smtClean="0"/>
              <a:t>02/05/2018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1026975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3B2F057-F298-4B01-AA13-16093950E2B4}" type="datetimeFigureOut">
              <a:rPr lang="en-GB" smtClean="0"/>
              <a:t>02/05/2018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1528186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B2F057-F298-4B01-AA13-16093950E2B4}" type="datetimeFigureOut">
              <a:rPr lang="en-GB" smtClean="0"/>
              <a:t>02/05/2018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3679613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2F057-F298-4B01-AA13-16093950E2B4}" type="datetimeFigureOut">
              <a:rPr lang="en-GB" smtClean="0"/>
              <a:t>02/05/2018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1628226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2F057-F298-4B01-AA13-16093950E2B4}" type="datetimeFigureOut">
              <a:rPr lang="en-GB" smtClean="0"/>
              <a:t>02/05/2018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8C2EA8-41C8-4380-BA87-E30AE7C22D45}" type="slidenum">
              <a:rPr lang="en-GB" smtClean="0"/>
              <a:t>‹#›</a:t>
            </a:fld>
            <a:endParaRPr lang="en-GB"/>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4867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03B2F057-F298-4B01-AA13-16093950E2B4}" type="datetimeFigureOut">
              <a:rPr lang="en-GB" smtClean="0"/>
              <a:t>02/05/2018</a:t>
            </a:fld>
            <a:endParaRPr lang="en-GB"/>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GB"/>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088C2EA8-41C8-4380-BA87-E30AE7C22D45}" type="slidenum">
              <a:rPr lang="en-GB" smtClean="0"/>
              <a:t>‹#›</a:t>
            </a:fld>
            <a:endParaRPr lang="en-GB"/>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934273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investorsinpeople.com/resources/share-and-inspire/sir-dave-brailsford%E2%80%99s-top-5-tips-outperforming-team?utm_source=twitter&amp;utm_medium=social-cpc&amp;utm_content=dave-brailsford&amp;utm_campaign=2015-new-framework"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a:t>F4 The importance and benefits of quality management</a:t>
            </a:r>
            <a:endParaRPr lang="en-GB" dirty="0"/>
          </a:p>
        </p:txBody>
      </p:sp>
      <p:sp>
        <p:nvSpPr>
          <p:cNvPr id="3" name="Subtitle 2"/>
          <p:cNvSpPr>
            <a:spLocks noGrp="1"/>
          </p:cNvSpPr>
          <p:nvPr>
            <p:ph type="subTitle" idx="1"/>
          </p:nvPr>
        </p:nvSpPr>
        <p:spPr/>
        <p:txBody>
          <a:bodyPr>
            <a:normAutofit/>
          </a:bodyPr>
          <a:lstStyle/>
          <a:p>
            <a:r>
              <a:rPr lang="en-GB" sz="3200" dirty="0" smtClean="0">
                <a:solidFill>
                  <a:schemeClr val="accent2">
                    <a:lumMod val="50000"/>
                  </a:schemeClr>
                </a:solidFill>
                <a:latin typeface="Calibri" panose="020F0502020204030204" pitchFamily="34" charset="0"/>
              </a:rPr>
              <a:t>Unit 6</a:t>
            </a:r>
          </a:p>
          <a:p>
            <a:r>
              <a:rPr lang="en-GB" sz="3200" dirty="0" smtClean="0">
                <a:solidFill>
                  <a:schemeClr val="accent2">
                    <a:lumMod val="50000"/>
                  </a:schemeClr>
                </a:solidFill>
                <a:latin typeface="Calibri" panose="020F0502020204030204" pitchFamily="34" charset="0"/>
              </a:rPr>
              <a:t>Learning Aim F4</a:t>
            </a:r>
            <a:endParaRPr lang="en-GB" sz="3200" dirty="0">
              <a:solidFill>
                <a:schemeClr val="accent2">
                  <a:lumMod val="50000"/>
                </a:schemeClr>
              </a:solidFill>
              <a:latin typeface="Calibri" panose="020F0502020204030204" pitchFamily="34" charset="0"/>
            </a:endParaRPr>
          </a:p>
        </p:txBody>
      </p:sp>
      <p:sp>
        <p:nvSpPr>
          <p:cNvPr id="4" name="Rectangle 3"/>
          <p:cNvSpPr txBox="1">
            <a:spLocks noChangeArrowheads="1"/>
          </p:cNvSpPr>
          <p:nvPr/>
        </p:nvSpPr>
        <p:spPr>
          <a:xfrm>
            <a:off x="3712780" y="1836300"/>
            <a:ext cx="6858000" cy="1655762"/>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spcAft>
                <a:spcPts val="200"/>
              </a:spcAft>
              <a:buClr>
                <a:schemeClr val="accent2"/>
              </a:buClr>
              <a:buSzPct val="100000"/>
              <a:buFont typeface="Tw Cen MT" panose="020B0602020104020603" pitchFamily="34" charset="0"/>
              <a:buNone/>
              <a:defRPr sz="1800" kern="1200">
                <a:solidFill>
                  <a:schemeClr val="tx1">
                    <a:lumMod val="90000"/>
                    <a:lumOff val="10000"/>
                  </a:schemeClr>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9pPr>
          </a:lstStyle>
          <a:p>
            <a:pPr>
              <a:spcAft>
                <a:spcPts val="0"/>
              </a:spcAft>
              <a:defRPr/>
            </a:pPr>
            <a:r>
              <a:rPr lang="en-GB" altLang="en-US" sz="3200" dirty="0" smtClean="0">
                <a:solidFill>
                  <a:schemeClr val="bg1"/>
                </a:solidFill>
              </a:rPr>
              <a:t>A product or service that meets customers’ expectations and is therefore fit for purpose</a:t>
            </a:r>
          </a:p>
          <a:p>
            <a:pPr>
              <a:spcAft>
                <a:spcPts val="0"/>
              </a:spcAft>
              <a:defRPr/>
            </a:pPr>
            <a:endParaRPr lang="en-US" altLang="en-US" sz="3200" dirty="0" smtClean="0">
              <a:solidFill>
                <a:schemeClr val="accent2">
                  <a:lumMod val="75000"/>
                </a:schemeClr>
              </a:solidFill>
            </a:endParaRPr>
          </a:p>
        </p:txBody>
      </p:sp>
    </p:spTree>
    <p:extLst>
      <p:ext uri="{BB962C8B-B14F-4D97-AF65-F5344CB8AC3E}">
        <p14:creationId xmlns:p14="http://schemas.microsoft.com/office/powerpoint/2010/main" val="997597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chemeClr val="accent3"/>
                </a:solidFill>
                <a:latin typeface="+mn-lt"/>
              </a:rPr>
              <a:t>The </a:t>
            </a:r>
            <a:r>
              <a:rPr lang="en-GB" sz="3600" b="1" dirty="0">
                <a:solidFill>
                  <a:schemeClr val="accent3"/>
                </a:solidFill>
                <a:latin typeface="+mn-lt"/>
              </a:rPr>
              <a:t>importance and benefits of quality management</a:t>
            </a:r>
            <a:endParaRPr lang="en-GB" sz="3600" dirty="0">
              <a:solidFill>
                <a:schemeClr val="accent3"/>
              </a:solidFill>
              <a:latin typeface="+mn-lt"/>
            </a:endParaRPr>
          </a:p>
        </p:txBody>
      </p:sp>
      <p:sp>
        <p:nvSpPr>
          <p:cNvPr id="3" name="Content Placeholder 2"/>
          <p:cNvSpPr>
            <a:spLocks noGrp="1"/>
          </p:cNvSpPr>
          <p:nvPr>
            <p:ph idx="1"/>
          </p:nvPr>
        </p:nvSpPr>
        <p:spPr/>
        <p:txBody>
          <a:bodyPr>
            <a:normAutofit/>
          </a:bodyPr>
          <a:lstStyle/>
          <a:p>
            <a:pPr lvl="0"/>
            <a:r>
              <a:rPr lang="en-US" dirty="0"/>
              <a:t>Zero defect production and output.</a:t>
            </a:r>
            <a:endParaRPr lang="en-GB" dirty="0"/>
          </a:p>
          <a:p>
            <a:pPr lvl="0"/>
            <a:r>
              <a:rPr lang="en-US" dirty="0"/>
              <a:t>Continuous improvement.</a:t>
            </a:r>
            <a:endParaRPr lang="en-GB" dirty="0"/>
          </a:p>
          <a:p>
            <a:pPr lvl="0"/>
            <a:r>
              <a:rPr lang="en-US" dirty="0"/>
              <a:t>Improved output quality.</a:t>
            </a:r>
            <a:endParaRPr lang="en-GB" dirty="0"/>
          </a:p>
          <a:p>
            <a:pPr lvl="0"/>
            <a:r>
              <a:rPr lang="en-US" dirty="0"/>
              <a:t>Reduced inspection requirements.</a:t>
            </a:r>
            <a:endParaRPr lang="en-GB" dirty="0"/>
          </a:p>
          <a:p>
            <a:pPr lvl="0"/>
            <a:r>
              <a:rPr lang="en-US" dirty="0"/>
              <a:t>Supplier engagement and satisfaction.</a:t>
            </a:r>
            <a:endParaRPr lang="en-GB" dirty="0"/>
          </a:p>
          <a:p>
            <a:pPr lvl="0"/>
            <a:r>
              <a:rPr lang="en-US" dirty="0"/>
              <a:t>Customer involvement and satisfaction.</a:t>
            </a:r>
            <a:endParaRPr lang="en-GB" dirty="0"/>
          </a:p>
          <a:p>
            <a:r>
              <a:rPr lang="en-US" dirty="0"/>
              <a:t>Improved efficiency and profitability.</a:t>
            </a:r>
            <a:endParaRPr lang="en-GB" dirty="0"/>
          </a:p>
          <a:p>
            <a:pPr lvl="0"/>
            <a:endParaRPr lang="en-GB" dirty="0"/>
          </a:p>
        </p:txBody>
      </p:sp>
    </p:spTree>
    <p:extLst>
      <p:ext uri="{BB962C8B-B14F-4D97-AF65-F5344CB8AC3E}">
        <p14:creationId xmlns:p14="http://schemas.microsoft.com/office/powerpoint/2010/main" val="3630056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chemeClr val="accent3"/>
                </a:solidFill>
                <a:latin typeface="+mn-lt"/>
              </a:rPr>
              <a:t>Zero defect production &amp; output</a:t>
            </a:r>
            <a:endParaRPr lang="en-GB" sz="3600" dirty="0">
              <a:solidFill>
                <a:schemeClr val="accent3"/>
              </a:solidFill>
              <a:latin typeface="+mn-lt"/>
            </a:endParaRPr>
          </a:p>
        </p:txBody>
      </p:sp>
      <p:sp>
        <p:nvSpPr>
          <p:cNvPr id="3" name="Content Placeholder 2"/>
          <p:cNvSpPr>
            <a:spLocks noGrp="1"/>
          </p:cNvSpPr>
          <p:nvPr>
            <p:ph idx="1"/>
          </p:nvPr>
        </p:nvSpPr>
        <p:spPr>
          <a:xfrm>
            <a:off x="1024128" y="1611866"/>
            <a:ext cx="3800120" cy="472966"/>
          </a:xfrm>
        </p:spPr>
        <p:txBody>
          <a:bodyPr>
            <a:normAutofit/>
          </a:bodyPr>
          <a:lstStyle/>
          <a:p>
            <a:pPr lvl="0"/>
            <a:r>
              <a:rPr lang="en-GB" b="1" dirty="0" smtClean="0"/>
              <a:t>Getting it right first time</a:t>
            </a:r>
            <a:r>
              <a:rPr lang="en-US" b="1" dirty="0"/>
              <a:t>?</a:t>
            </a:r>
            <a:endParaRPr lang="en-GB" b="1" dirty="0"/>
          </a:p>
          <a:p>
            <a:pPr lvl="0"/>
            <a:endParaRPr lang="en-GB" dirty="0"/>
          </a:p>
        </p:txBody>
      </p:sp>
      <p:sp>
        <p:nvSpPr>
          <p:cNvPr id="4" name="Rectangle 3"/>
          <p:cNvSpPr/>
          <p:nvPr/>
        </p:nvSpPr>
        <p:spPr>
          <a:xfrm>
            <a:off x="1024128" y="2510136"/>
            <a:ext cx="10989196" cy="3693319"/>
          </a:xfrm>
          <a:prstGeom prst="rect">
            <a:avLst/>
          </a:prstGeom>
        </p:spPr>
        <p:txBody>
          <a:bodyPr wrap="square">
            <a:spAutoFit/>
          </a:bodyPr>
          <a:lstStyle/>
          <a:p>
            <a:r>
              <a:rPr lang="en-GB" dirty="0"/>
              <a:t>Quality defects have significant costs associated with them – some of the most obvious being money, time, resources, and lost </a:t>
            </a:r>
            <a:r>
              <a:rPr lang="en-GB" dirty="0" smtClean="0"/>
              <a:t>reputation</a:t>
            </a:r>
          </a:p>
          <a:p>
            <a:endParaRPr lang="en-GB" dirty="0"/>
          </a:p>
          <a:p>
            <a:r>
              <a:rPr lang="en-GB" dirty="0"/>
              <a:t>Zero defects </a:t>
            </a:r>
            <a:r>
              <a:rPr lang="en-GB" dirty="0" smtClean="0"/>
              <a:t>is where defects </a:t>
            </a:r>
            <a:r>
              <a:rPr lang="en-GB" dirty="0"/>
              <a:t>are not </a:t>
            </a:r>
            <a:r>
              <a:rPr lang="en-GB" dirty="0" smtClean="0"/>
              <a:t>acceptable </a:t>
            </a:r>
            <a:r>
              <a:rPr lang="en-GB" dirty="0"/>
              <a:t>and that everyone should "do things right the first </a:t>
            </a:r>
            <a:r>
              <a:rPr lang="en-GB" dirty="0" smtClean="0"/>
              <a:t>time“ </a:t>
            </a:r>
            <a:r>
              <a:rPr lang="en-GB" dirty="0"/>
              <a:t> </a:t>
            </a:r>
            <a:r>
              <a:rPr lang="en-GB" dirty="0" smtClean="0"/>
              <a:t>so increasing </a:t>
            </a:r>
            <a:r>
              <a:rPr lang="en-GB" dirty="0"/>
              <a:t>profits both by </a:t>
            </a:r>
            <a:r>
              <a:rPr lang="en-GB" b="1" dirty="0"/>
              <a:t>eliminating the cost of failure </a:t>
            </a:r>
            <a:r>
              <a:rPr lang="en-GB" dirty="0"/>
              <a:t>and </a:t>
            </a:r>
            <a:r>
              <a:rPr lang="en-GB" b="1" dirty="0"/>
              <a:t>increasing revenues through increased customer </a:t>
            </a:r>
            <a:r>
              <a:rPr lang="en-GB" b="1" dirty="0" smtClean="0"/>
              <a:t>satisfaction</a:t>
            </a:r>
          </a:p>
          <a:p>
            <a:endParaRPr lang="en-GB" dirty="0"/>
          </a:p>
          <a:p>
            <a:r>
              <a:rPr lang="en-GB" dirty="0"/>
              <a:t>Zero defects is NOT about being perfect. Zero defects is about changing </a:t>
            </a:r>
            <a:r>
              <a:rPr lang="en-GB" dirty="0" smtClean="0"/>
              <a:t>perspective</a:t>
            </a:r>
            <a:r>
              <a:rPr lang="en-GB" dirty="0"/>
              <a:t>. </a:t>
            </a:r>
            <a:endParaRPr lang="en-GB" dirty="0" smtClean="0"/>
          </a:p>
          <a:p>
            <a:endParaRPr lang="en-GB" dirty="0"/>
          </a:p>
          <a:p>
            <a:pPr marL="285750" indent="-285750">
              <a:buFont typeface="Wingdings" panose="05000000000000000000" pitchFamily="2" charset="2"/>
              <a:buChar char="Ø"/>
            </a:pPr>
            <a:r>
              <a:rPr lang="en-GB" dirty="0"/>
              <a:t>Recognize the high cost of quality issues.</a:t>
            </a:r>
          </a:p>
          <a:p>
            <a:pPr marL="285750" indent="-285750">
              <a:buFont typeface="Wingdings" panose="05000000000000000000" pitchFamily="2" charset="2"/>
              <a:buChar char="Ø"/>
            </a:pPr>
            <a:r>
              <a:rPr lang="en-GB" dirty="0"/>
              <a:t>Continuously think of the places where flaws may be introduced.</a:t>
            </a:r>
          </a:p>
          <a:p>
            <a:pPr marL="285750" indent="-285750">
              <a:buFont typeface="Wingdings" panose="05000000000000000000" pitchFamily="2" charset="2"/>
              <a:buChar char="Ø"/>
            </a:pPr>
            <a:r>
              <a:rPr lang="en-GB" dirty="0"/>
              <a:t>Work proactively to address the flaws in your systems and processes, which allow defects to occur.</a:t>
            </a:r>
          </a:p>
          <a:p>
            <a:endParaRPr lang="en-GB" dirty="0"/>
          </a:p>
        </p:txBody>
      </p:sp>
    </p:spTree>
    <p:extLst>
      <p:ext uri="{BB962C8B-B14F-4D97-AF65-F5344CB8AC3E}">
        <p14:creationId xmlns:p14="http://schemas.microsoft.com/office/powerpoint/2010/main" val="3333847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chemeClr val="accent3"/>
                </a:solidFill>
                <a:latin typeface="+mn-lt"/>
              </a:rPr>
              <a:t>Continuous improvement</a:t>
            </a:r>
            <a:endParaRPr lang="en-GB" sz="3600" dirty="0">
              <a:solidFill>
                <a:schemeClr val="accent3"/>
              </a:solidFill>
              <a:latin typeface="+mn-lt"/>
            </a:endParaRPr>
          </a:p>
        </p:txBody>
      </p:sp>
      <p:sp>
        <p:nvSpPr>
          <p:cNvPr id="3" name="Content Placeholder 2"/>
          <p:cNvSpPr>
            <a:spLocks noGrp="1"/>
          </p:cNvSpPr>
          <p:nvPr>
            <p:ph idx="1"/>
          </p:nvPr>
        </p:nvSpPr>
        <p:spPr>
          <a:xfrm>
            <a:off x="1024128" y="2185416"/>
            <a:ext cx="5408203" cy="3973449"/>
          </a:xfrm>
        </p:spPr>
        <p:txBody>
          <a:bodyPr>
            <a:normAutofit lnSpcReduction="10000"/>
          </a:bodyPr>
          <a:lstStyle/>
          <a:p>
            <a:pPr lvl="0"/>
            <a:r>
              <a:rPr lang="en-GB" dirty="0"/>
              <a:t>A continual </a:t>
            </a:r>
            <a:r>
              <a:rPr lang="en-GB" b="1" dirty="0" smtClean="0"/>
              <a:t>continuous</a:t>
            </a:r>
            <a:r>
              <a:rPr lang="en-GB" dirty="0" smtClean="0"/>
              <a:t> </a:t>
            </a:r>
            <a:r>
              <a:rPr lang="en-GB" b="1" dirty="0"/>
              <a:t>improvement</a:t>
            </a:r>
            <a:r>
              <a:rPr lang="en-GB" dirty="0"/>
              <a:t> process </a:t>
            </a:r>
            <a:r>
              <a:rPr lang="en-GB" dirty="0" smtClean="0"/>
              <a:t>is </a:t>
            </a:r>
            <a:r>
              <a:rPr lang="en-GB" dirty="0"/>
              <a:t>an ongoing effort to improve products, services, or </a:t>
            </a:r>
            <a:r>
              <a:rPr lang="en-GB" dirty="0" smtClean="0"/>
              <a:t>processes</a:t>
            </a:r>
          </a:p>
          <a:p>
            <a:r>
              <a:rPr lang="en-GB" dirty="0" smtClean="0"/>
              <a:t>Continuous </a:t>
            </a:r>
            <a:r>
              <a:rPr lang="en-GB" dirty="0"/>
              <a:t>improvement processes allow project team members to uncover problems and determine ways to fix </a:t>
            </a:r>
            <a:r>
              <a:rPr lang="en-GB" dirty="0" smtClean="0"/>
              <a:t>them</a:t>
            </a:r>
          </a:p>
          <a:p>
            <a:r>
              <a:rPr lang="en-GB" dirty="0" smtClean="0"/>
              <a:t>Through </a:t>
            </a:r>
            <a:r>
              <a:rPr lang="en-GB" dirty="0"/>
              <a:t>careful analysis, team members can see how individual tasks impact a business's overall </a:t>
            </a:r>
            <a:r>
              <a:rPr lang="en-GB" dirty="0" smtClean="0"/>
              <a:t>process</a:t>
            </a:r>
          </a:p>
          <a:p>
            <a:r>
              <a:rPr lang="en-GB" dirty="0" smtClean="0"/>
              <a:t>Because </a:t>
            </a:r>
            <a:r>
              <a:rPr lang="en-GB" dirty="0"/>
              <a:t>project teams work closely together, work group conflicts can also be resolved as a part of the continuous improvement effort</a:t>
            </a:r>
          </a:p>
          <a:p>
            <a:pPr lvl="0"/>
            <a:endParaRPr lang="en-GB" dirty="0"/>
          </a:p>
        </p:txBody>
      </p:sp>
      <p:pic>
        <p:nvPicPr>
          <p:cNvPr id="1026" name="Picture 2" descr="http://brteam.ir/images/stories/continuous-improvement-cycle-web-full.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9252" y="1335024"/>
            <a:ext cx="4924425" cy="4924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51344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6639761" y="1169370"/>
            <a:ext cx="4865551" cy="4104959"/>
          </a:xfrm>
          <a:prstGeom prst="rect">
            <a:avLst/>
          </a:prstGeom>
        </p:spPr>
      </p:pic>
      <p:sp>
        <p:nvSpPr>
          <p:cNvPr id="2" name="Title 1"/>
          <p:cNvSpPr>
            <a:spLocks noGrp="1"/>
          </p:cNvSpPr>
          <p:nvPr>
            <p:ph type="title"/>
          </p:nvPr>
        </p:nvSpPr>
        <p:spPr>
          <a:xfrm>
            <a:off x="913766" y="585216"/>
            <a:ext cx="9720072" cy="1499616"/>
          </a:xfrm>
        </p:spPr>
        <p:txBody>
          <a:bodyPr>
            <a:normAutofit/>
          </a:bodyPr>
          <a:lstStyle/>
          <a:p>
            <a:r>
              <a:rPr lang="en-GB" sz="3600" b="1" dirty="0" smtClean="0">
                <a:solidFill>
                  <a:schemeClr val="accent3"/>
                </a:solidFill>
                <a:latin typeface="+mn-lt"/>
              </a:rPr>
              <a:t>Improved output quality</a:t>
            </a:r>
            <a:endParaRPr lang="en-GB" sz="3600" dirty="0">
              <a:solidFill>
                <a:schemeClr val="accent3"/>
              </a:solidFill>
              <a:latin typeface="+mn-lt"/>
            </a:endParaRPr>
          </a:p>
        </p:txBody>
      </p:sp>
      <p:sp>
        <p:nvSpPr>
          <p:cNvPr id="3" name="Content Placeholder 2"/>
          <p:cNvSpPr>
            <a:spLocks noGrp="1"/>
          </p:cNvSpPr>
          <p:nvPr>
            <p:ph idx="1"/>
          </p:nvPr>
        </p:nvSpPr>
        <p:spPr>
          <a:xfrm>
            <a:off x="1024128" y="2084832"/>
            <a:ext cx="9720071" cy="4023360"/>
          </a:xfrm>
        </p:spPr>
        <p:txBody>
          <a:bodyPr>
            <a:normAutofit/>
          </a:bodyPr>
          <a:lstStyle/>
          <a:p>
            <a:pPr lvl="0"/>
            <a:endParaRPr lang="en-GB" dirty="0"/>
          </a:p>
          <a:p>
            <a:pPr lvl="0"/>
            <a:endParaRPr lang="en-GB" dirty="0"/>
          </a:p>
        </p:txBody>
      </p:sp>
      <p:sp>
        <p:nvSpPr>
          <p:cNvPr id="4" name="Rectangle 3"/>
          <p:cNvSpPr/>
          <p:nvPr/>
        </p:nvSpPr>
        <p:spPr>
          <a:xfrm>
            <a:off x="886420" y="2103319"/>
            <a:ext cx="6032939" cy="2800767"/>
          </a:xfrm>
          <a:prstGeom prst="rect">
            <a:avLst/>
          </a:prstGeom>
        </p:spPr>
        <p:txBody>
          <a:bodyPr wrap="square">
            <a:spAutoFit/>
          </a:bodyPr>
          <a:lstStyle/>
          <a:p>
            <a:pPr lvl="0"/>
            <a:r>
              <a:rPr lang="en-GB" sz="2200" dirty="0" smtClean="0"/>
              <a:t>Improving the quality of outputs (products or services) is achieved </a:t>
            </a:r>
            <a:r>
              <a:rPr lang="en-GB" sz="2200" dirty="0"/>
              <a:t>by strict and consistent commitment to certain standards that achieve uniformity of a product in order to satisfy specific customer or user requirements</a:t>
            </a:r>
            <a:r>
              <a:rPr lang="en-GB" sz="2200" dirty="0" smtClean="0"/>
              <a:t>. </a:t>
            </a:r>
          </a:p>
          <a:p>
            <a:pPr lvl="0"/>
            <a:endParaRPr lang="en-GB" sz="2200" dirty="0"/>
          </a:p>
          <a:p>
            <a:pPr lvl="0"/>
            <a:r>
              <a:rPr lang="en-GB" sz="2200" dirty="0" smtClean="0"/>
              <a:t>BS/ISO etc are forms of accreditation that show that a standard has been met</a:t>
            </a:r>
            <a:endParaRPr lang="en-GB" sz="2200" b="1" dirty="0"/>
          </a:p>
        </p:txBody>
      </p:sp>
      <p:sp>
        <p:nvSpPr>
          <p:cNvPr id="6" name="Rectangle 5"/>
          <p:cNvSpPr/>
          <p:nvPr/>
        </p:nvSpPr>
        <p:spPr>
          <a:xfrm>
            <a:off x="886419" y="5157401"/>
            <a:ext cx="10760783" cy="1107996"/>
          </a:xfrm>
          <a:prstGeom prst="rect">
            <a:avLst/>
          </a:prstGeom>
        </p:spPr>
        <p:txBody>
          <a:bodyPr wrap="square">
            <a:spAutoFit/>
          </a:bodyPr>
          <a:lstStyle/>
          <a:p>
            <a:pPr lvl="0"/>
            <a:r>
              <a:rPr lang="en-GB" sz="2200" b="1" dirty="0" smtClean="0"/>
              <a:t>Zero defects aims to prevent complaints or returns</a:t>
            </a:r>
            <a:endParaRPr lang="en-GB" sz="2200" b="1" dirty="0"/>
          </a:p>
          <a:p>
            <a:pPr lvl="0"/>
            <a:r>
              <a:rPr lang="en-GB" sz="2200" dirty="0" smtClean="0"/>
              <a:t>If a business produces poor quality products or services, reputation and business may be lost</a:t>
            </a:r>
          </a:p>
          <a:p>
            <a:pPr lvl="0"/>
            <a:endParaRPr lang="en-GB" sz="2200" b="1" dirty="0"/>
          </a:p>
        </p:txBody>
      </p:sp>
    </p:spTree>
    <p:extLst>
      <p:ext uri="{BB962C8B-B14F-4D97-AF65-F5344CB8AC3E}">
        <p14:creationId xmlns:p14="http://schemas.microsoft.com/office/powerpoint/2010/main" val="3367577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imiconsultant.com/wp-content/uploads/2016/01/Total-Quality-Managemen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8484" y="554311"/>
            <a:ext cx="6192838" cy="595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6548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chemeClr val="accent3"/>
                </a:solidFill>
                <a:latin typeface="+mn-lt"/>
              </a:rPr>
              <a:t>BENEFITS OF </a:t>
            </a:r>
            <a:br>
              <a:rPr lang="en-GB" sz="3600" b="1" dirty="0" smtClean="0">
                <a:solidFill>
                  <a:schemeClr val="accent3"/>
                </a:solidFill>
                <a:latin typeface="+mn-lt"/>
              </a:rPr>
            </a:br>
            <a:r>
              <a:rPr lang="en-GB" sz="3600" b="1" dirty="0" smtClean="0">
                <a:solidFill>
                  <a:schemeClr val="accent3"/>
                </a:solidFill>
                <a:latin typeface="+mn-lt"/>
              </a:rPr>
              <a:t>QUALITY OUTPUT</a:t>
            </a:r>
            <a:endParaRPr lang="en-GB" sz="3600" dirty="0">
              <a:solidFill>
                <a:schemeClr val="accent3"/>
              </a:solidFill>
              <a:latin typeface="+mn-lt"/>
            </a:endParaRPr>
          </a:p>
        </p:txBody>
      </p:sp>
      <p:sp>
        <p:nvSpPr>
          <p:cNvPr id="3" name="Content Placeholder 2"/>
          <p:cNvSpPr>
            <a:spLocks noGrp="1"/>
          </p:cNvSpPr>
          <p:nvPr>
            <p:ph idx="1"/>
          </p:nvPr>
        </p:nvSpPr>
        <p:spPr>
          <a:xfrm>
            <a:off x="1024129" y="2286000"/>
            <a:ext cx="2302396" cy="4023360"/>
          </a:xfrm>
        </p:spPr>
        <p:txBody>
          <a:bodyPr>
            <a:normAutofit/>
          </a:bodyPr>
          <a:lstStyle/>
          <a:p>
            <a:pPr lvl="0">
              <a:buFont typeface="Wingdings" panose="05000000000000000000" pitchFamily="2" charset="2"/>
              <a:buChar char="Ø"/>
            </a:pPr>
            <a:r>
              <a:rPr lang="en-US" dirty="0" smtClean="0"/>
              <a:t>Reduced </a:t>
            </a:r>
            <a:r>
              <a:rPr lang="en-US" dirty="0"/>
              <a:t>inspection </a:t>
            </a:r>
            <a:r>
              <a:rPr lang="en-US" dirty="0" smtClean="0"/>
              <a:t>requirements</a:t>
            </a:r>
          </a:p>
          <a:p>
            <a:pPr lvl="0">
              <a:buFont typeface="Wingdings" panose="05000000000000000000" pitchFamily="2" charset="2"/>
              <a:buChar char="Ø"/>
            </a:pPr>
            <a:r>
              <a:rPr lang="en-US" dirty="0" smtClean="0"/>
              <a:t>Supplier </a:t>
            </a:r>
            <a:r>
              <a:rPr lang="en-US" dirty="0"/>
              <a:t>engagement and </a:t>
            </a:r>
            <a:r>
              <a:rPr lang="en-US" dirty="0" smtClean="0"/>
              <a:t>satisfaction</a:t>
            </a:r>
            <a:endParaRPr lang="en-GB" dirty="0"/>
          </a:p>
          <a:p>
            <a:pPr lvl="0">
              <a:buFont typeface="Wingdings" panose="05000000000000000000" pitchFamily="2" charset="2"/>
              <a:buChar char="Ø"/>
            </a:pPr>
            <a:r>
              <a:rPr lang="en-US" dirty="0"/>
              <a:t>Customer involvement and </a:t>
            </a:r>
            <a:r>
              <a:rPr lang="en-US" dirty="0" smtClean="0"/>
              <a:t>satisfaction</a:t>
            </a:r>
            <a:endParaRPr lang="en-GB" dirty="0"/>
          </a:p>
          <a:p>
            <a:endParaRPr lang="en-GB" dirty="0"/>
          </a:p>
          <a:p>
            <a:pPr lvl="0"/>
            <a:endParaRPr lang="en-GB" dirty="0"/>
          </a:p>
        </p:txBody>
      </p:sp>
      <p:graphicFrame>
        <p:nvGraphicFramePr>
          <p:cNvPr id="5" name="Diagram 4"/>
          <p:cNvGraphicFramePr/>
          <p:nvPr>
            <p:extLst>
              <p:ext uri="{D42A27DB-BD31-4B8C-83A1-F6EECF244321}">
                <p14:modId xmlns:p14="http://schemas.microsoft.com/office/powerpoint/2010/main" val="2632662188"/>
              </p:ext>
            </p:extLst>
          </p:nvPr>
        </p:nvGraphicFramePr>
        <p:xfrm>
          <a:off x="4272455" y="772510"/>
          <a:ext cx="6858000" cy="55091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506125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Team sky and </a:t>
            </a:r>
            <a:r>
              <a:rPr lang="en-GB" dirty="0" err="1" smtClean="0"/>
              <a:t>iip</a:t>
            </a:r>
            <a:endParaRPr lang="en-GB" dirty="0"/>
          </a:p>
        </p:txBody>
      </p:sp>
      <p:sp>
        <p:nvSpPr>
          <p:cNvPr id="4" name="Rectangle 3"/>
          <p:cNvSpPr/>
          <p:nvPr/>
        </p:nvSpPr>
        <p:spPr>
          <a:xfrm>
            <a:off x="822673" y="5528479"/>
            <a:ext cx="9720072" cy="1380378"/>
          </a:xfrm>
          <a:prstGeom prst="rect">
            <a:avLst/>
          </a:prstGeom>
        </p:spPr>
        <p:txBody>
          <a:bodyPr wrap="square">
            <a:spAutoFit/>
          </a:bodyPr>
          <a:lstStyle/>
          <a:p>
            <a:pPr>
              <a:lnSpc>
                <a:spcPct val="107000"/>
              </a:lnSpc>
              <a:spcAft>
                <a:spcPts val="800"/>
              </a:spcAft>
            </a:pPr>
            <a:r>
              <a:rPr lang="en-GB"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https://www.investorsinpeople.com/resources/share-and-inspire/sir-dave-brailsford%E2%80%99s-top-5-tips-outperforming-team?utm_source=twitter&amp;utm_medium=social-cpc&amp;utm_content=dave-brailsford&amp;utm_campaign=2015-new-framework</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 </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p:cNvPicPr>
            <a:picLocks noChangeAspect="1"/>
          </p:cNvPicPr>
          <p:nvPr/>
        </p:nvPicPr>
        <p:blipFill>
          <a:blip r:embed="rId4"/>
          <a:stretch>
            <a:fillRect/>
          </a:stretch>
        </p:blipFill>
        <p:spPr>
          <a:xfrm>
            <a:off x="822673" y="2470890"/>
            <a:ext cx="6838950" cy="2266950"/>
          </a:xfrm>
          <a:prstGeom prst="rect">
            <a:avLst/>
          </a:prstGeom>
        </p:spPr>
      </p:pic>
      <p:sp>
        <p:nvSpPr>
          <p:cNvPr id="6" name="Rectangle 5"/>
          <p:cNvSpPr/>
          <p:nvPr/>
        </p:nvSpPr>
        <p:spPr>
          <a:xfrm>
            <a:off x="7857994" y="2596150"/>
            <a:ext cx="2886206" cy="2031325"/>
          </a:xfrm>
          <a:prstGeom prst="rect">
            <a:avLst/>
          </a:prstGeom>
        </p:spPr>
        <p:txBody>
          <a:bodyPr wrap="square">
            <a:spAutoFit/>
          </a:bodyPr>
          <a:lstStyle/>
          <a:p>
            <a:r>
              <a:rPr lang="en-GB" b="1" dirty="0"/>
              <a:t>Sir Dave </a:t>
            </a:r>
            <a:r>
              <a:rPr lang="en-GB" b="1" dirty="0" err="1"/>
              <a:t>Brailsford</a:t>
            </a:r>
            <a:r>
              <a:rPr lang="en-GB" b="1" dirty="0"/>
              <a:t> MBA, CBE is the coach who led the British cycling team to victory in two Olympics and produced two British winners of the Tour De France within four years</a:t>
            </a:r>
            <a:endParaRPr lang="en-GB" dirty="0"/>
          </a:p>
        </p:txBody>
      </p:sp>
    </p:spTree>
    <p:extLst>
      <p:ext uri="{BB962C8B-B14F-4D97-AF65-F5344CB8AC3E}">
        <p14:creationId xmlns:p14="http://schemas.microsoft.com/office/powerpoint/2010/main" val="37879545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ED6133-8669-4795-914B-1F511F02FF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772C3B2-1806-45BF-BC8D-C31CF94510E5}">
  <ds:schemaRefs>
    <ds:schemaRef ds:uri="http://purl.org/dc/dcmitype/"/>
    <ds:schemaRef ds:uri="http://schemas.microsoft.com/sharepoint/v3"/>
    <ds:schemaRef ds:uri="http://schemas.microsoft.com/office/2006/metadata/properties"/>
    <ds:schemaRef ds:uri="http://purl.org/dc/elements/1.1/"/>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A7AAD3E-CA9F-47AF-9B5B-0275E022B1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Integral</Template>
  <TotalTime>61</TotalTime>
  <Words>805</Words>
  <Application>Microsoft Office PowerPoint</Application>
  <PresentationFormat>Widescreen</PresentationFormat>
  <Paragraphs>66</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Calibri</vt:lpstr>
      <vt:lpstr>Calibri Light</vt:lpstr>
      <vt:lpstr>Times New Roman</vt:lpstr>
      <vt:lpstr>Tw Cen MT</vt:lpstr>
      <vt:lpstr>Wingdings</vt:lpstr>
      <vt:lpstr>Wingdings 3</vt:lpstr>
      <vt:lpstr>Integral</vt:lpstr>
      <vt:lpstr>F4 The importance and benefits of quality management</vt:lpstr>
      <vt:lpstr>The importance and benefits of quality management</vt:lpstr>
      <vt:lpstr>Zero defect production &amp; output</vt:lpstr>
      <vt:lpstr>Continuous improvement</vt:lpstr>
      <vt:lpstr>Improved output quality</vt:lpstr>
      <vt:lpstr>PowerPoint Presentation</vt:lpstr>
      <vt:lpstr>BENEFITS OF  QUALITY OUTPUT</vt:lpstr>
      <vt:lpstr>Team sky and iip</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Definitions of management &amp; leadership</dc:title>
  <dc:creator>Ailsa W Waters</dc:creator>
  <cp:lastModifiedBy>Ailsa W Waters</cp:lastModifiedBy>
  <cp:revision>20</cp:revision>
  <cp:lastPrinted>2018-01-15T14:16:18Z</cp:lastPrinted>
  <dcterms:created xsi:type="dcterms:W3CDTF">2017-06-15T13:03:34Z</dcterms:created>
  <dcterms:modified xsi:type="dcterms:W3CDTF">2018-05-02T11:01:47Z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