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63" r:id="rId4"/>
    <p:sldId id="264" r:id="rId5"/>
    <p:sldId id="265" r:id="rId6"/>
    <p:sldId id="262" r:id="rId7"/>
    <p:sldId id="261" r:id="rId8"/>
    <p:sldId id="268" r:id="rId9"/>
    <p:sldId id="260" r:id="rId10"/>
    <p:sldId id="269" r:id="rId11"/>
    <p:sldId id="266" r:id="rId12"/>
    <p:sldId id="267" r:id="rId13"/>
    <p:sldId id="27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3DDB3A66-C669-414B-A6C9-55199856AD1C}" type="datetimeFigureOut">
              <a:rPr lang="en-GB" smtClean="0"/>
              <a:t>15/11/2017</a:t>
            </a:fld>
            <a:endParaRPr lang="en-GB"/>
          </a:p>
        </p:txBody>
      </p:sp>
      <p:sp>
        <p:nvSpPr>
          <p:cNvPr id="4" name="Footer Placeholder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A1DB0A95-3B0D-4520-B199-97F38D285324}" type="slidenum">
              <a:rPr lang="en-GB" smtClean="0"/>
              <a:t>‹#›</a:t>
            </a:fld>
            <a:endParaRPr lang="en-GB"/>
          </a:p>
        </p:txBody>
      </p:sp>
    </p:spTree>
    <p:extLst>
      <p:ext uri="{BB962C8B-B14F-4D97-AF65-F5344CB8AC3E}">
        <p14:creationId xmlns:p14="http://schemas.microsoft.com/office/powerpoint/2010/main" val="88123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2FDF5ED1-5C55-40F2-A36D-003FA1D7B8EF}" type="datetimeFigureOut">
              <a:rPr lang="en-GB" smtClean="0"/>
              <a:t>15/11/2017</a:t>
            </a:fld>
            <a:endParaRPr lang="en-GB"/>
          </a:p>
        </p:txBody>
      </p:sp>
      <p:sp>
        <p:nvSpPr>
          <p:cNvPr id="4" name="Slide Image Placehold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9B8ADCC9-7AB6-4A7C-A257-7E61FD11F05E}" type="slidenum">
              <a:rPr lang="en-GB" smtClean="0"/>
              <a:t>‹#›</a:t>
            </a:fld>
            <a:endParaRPr lang="en-GB"/>
          </a:p>
        </p:txBody>
      </p:sp>
    </p:spTree>
    <p:extLst>
      <p:ext uri="{BB962C8B-B14F-4D97-AF65-F5344CB8AC3E}">
        <p14:creationId xmlns:p14="http://schemas.microsoft.com/office/powerpoint/2010/main" val="46411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Start A1 Mon 9/1  Start </a:t>
            </a:r>
            <a:r>
              <a:rPr lang="en-GB" dirty="0" smtClean="0"/>
              <a:t>B1 Thurs</a:t>
            </a:r>
            <a:r>
              <a:rPr lang="en-GB" baseline="0" dirty="0" smtClean="0"/>
              <a:t> </a:t>
            </a:r>
            <a:r>
              <a:rPr lang="en-GB" smtClean="0"/>
              <a:t>5/1  Start </a:t>
            </a:r>
            <a:r>
              <a:rPr lang="en-GB" dirty="0" smtClean="0"/>
              <a:t>D1 Mon </a:t>
            </a:r>
            <a:r>
              <a:rPr lang="en-GB" smtClean="0"/>
              <a:t>9/1   D2 Mon</a:t>
            </a:r>
            <a:r>
              <a:rPr lang="en-GB" baseline="0" smtClean="0"/>
              <a:t> 9/1</a:t>
            </a:r>
            <a:endParaRPr lang="en-GB" dirty="0"/>
          </a:p>
        </p:txBody>
      </p:sp>
      <p:sp>
        <p:nvSpPr>
          <p:cNvPr id="4" name="Slide Number Placeholder 3"/>
          <p:cNvSpPr>
            <a:spLocks noGrp="1"/>
          </p:cNvSpPr>
          <p:nvPr>
            <p:ph type="sldNum" sz="quarter" idx="10"/>
          </p:nvPr>
        </p:nvSpPr>
        <p:spPr/>
        <p:txBody>
          <a:bodyPr/>
          <a:lstStyle/>
          <a:p>
            <a:fld id="{9B8ADCC9-7AB6-4A7C-A257-7E61FD11F05E}" type="slidenum">
              <a:rPr lang="en-GB" smtClean="0"/>
              <a:t>5</a:t>
            </a:fld>
            <a:endParaRPr lang="en-GB"/>
          </a:p>
        </p:txBody>
      </p:sp>
    </p:spTree>
    <p:extLst>
      <p:ext uri="{BB962C8B-B14F-4D97-AF65-F5344CB8AC3E}">
        <p14:creationId xmlns:p14="http://schemas.microsoft.com/office/powerpoint/2010/main" val="197002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D1 Weds</a:t>
            </a:r>
            <a:endParaRPr lang="en-GB" dirty="0"/>
          </a:p>
        </p:txBody>
      </p:sp>
      <p:sp>
        <p:nvSpPr>
          <p:cNvPr id="4" name="Slide Number Placeholder 3"/>
          <p:cNvSpPr>
            <a:spLocks noGrp="1"/>
          </p:cNvSpPr>
          <p:nvPr>
            <p:ph type="sldNum" sz="quarter" idx="10"/>
          </p:nvPr>
        </p:nvSpPr>
        <p:spPr/>
        <p:txBody>
          <a:bodyPr/>
          <a:lstStyle/>
          <a:p>
            <a:fld id="{9B8ADCC9-7AB6-4A7C-A257-7E61FD11F05E}" type="slidenum">
              <a:rPr lang="en-GB" smtClean="0"/>
              <a:t>11</a:t>
            </a:fld>
            <a:endParaRPr lang="en-GB"/>
          </a:p>
        </p:txBody>
      </p:sp>
    </p:spTree>
    <p:extLst>
      <p:ext uri="{BB962C8B-B14F-4D97-AF65-F5344CB8AC3E}">
        <p14:creationId xmlns:p14="http://schemas.microsoft.com/office/powerpoint/2010/main" val="13881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540B771-72CB-4D31-871F-51B307557BB1}" type="datetimeFigureOut">
              <a:rPr lang="en-GB" smtClean="0"/>
              <a:t>15/11/2017</a:t>
            </a:fld>
            <a:endParaRPr lang="en-GB"/>
          </a:p>
        </p:txBody>
      </p:sp>
      <p:sp>
        <p:nvSpPr>
          <p:cNvPr id="16" name="Slide Number Placeholder 15"/>
          <p:cNvSpPr>
            <a:spLocks noGrp="1"/>
          </p:cNvSpPr>
          <p:nvPr>
            <p:ph type="sldNum" sz="quarter" idx="11"/>
          </p:nvPr>
        </p:nvSpPr>
        <p:spPr/>
        <p:txBody>
          <a:bodyPr/>
          <a:lstStyle/>
          <a:p>
            <a:fld id="{FB30C012-3D1F-4BE7-9C72-0F6FC68DC158}"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0B771-72CB-4D31-871F-51B307557BB1}"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0C012-3D1F-4BE7-9C72-0F6FC68DC15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40B771-72CB-4D31-871F-51B307557BB1}"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0C012-3D1F-4BE7-9C72-0F6FC68DC15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540B771-72CB-4D31-871F-51B307557BB1}" type="datetimeFigureOut">
              <a:rPr lang="en-GB" smtClean="0"/>
              <a:t>15/11/2017</a:t>
            </a:fld>
            <a:endParaRPr lang="en-GB"/>
          </a:p>
        </p:txBody>
      </p:sp>
      <p:sp>
        <p:nvSpPr>
          <p:cNvPr id="15" name="Slide Number Placeholder 14"/>
          <p:cNvSpPr>
            <a:spLocks noGrp="1"/>
          </p:cNvSpPr>
          <p:nvPr>
            <p:ph type="sldNum" sz="quarter" idx="11"/>
          </p:nvPr>
        </p:nvSpPr>
        <p:spPr/>
        <p:txBody>
          <a:bodyPr/>
          <a:lstStyle/>
          <a:p>
            <a:fld id="{FB30C012-3D1F-4BE7-9C72-0F6FC68DC158}"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540B771-72CB-4D31-871F-51B307557BB1}" type="datetimeFigureOut">
              <a:rPr lang="en-GB" smtClean="0"/>
              <a:t>15/11/2017</a:t>
            </a:fld>
            <a:endParaRPr lang="en-GB"/>
          </a:p>
        </p:txBody>
      </p:sp>
      <p:sp>
        <p:nvSpPr>
          <p:cNvPr id="13" name="Slide Number Placeholder 12"/>
          <p:cNvSpPr>
            <a:spLocks noGrp="1"/>
          </p:cNvSpPr>
          <p:nvPr>
            <p:ph type="sldNum" sz="quarter" idx="11"/>
          </p:nvPr>
        </p:nvSpPr>
        <p:spPr/>
        <p:txBody>
          <a:bodyPr/>
          <a:lstStyle/>
          <a:p>
            <a:fld id="{FB30C012-3D1F-4BE7-9C72-0F6FC68DC158}"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40B771-72CB-4D31-871F-51B307557BB1}" type="datetimeFigureOut">
              <a:rPr lang="en-GB" smtClean="0"/>
              <a:t>15/11/2017</a:t>
            </a:fld>
            <a:endParaRPr lang="en-GB"/>
          </a:p>
        </p:txBody>
      </p:sp>
      <p:sp>
        <p:nvSpPr>
          <p:cNvPr id="9" name="Slide Number Placeholder 8"/>
          <p:cNvSpPr>
            <a:spLocks noGrp="1"/>
          </p:cNvSpPr>
          <p:nvPr>
            <p:ph type="sldNum" sz="quarter" idx="11"/>
          </p:nvPr>
        </p:nvSpPr>
        <p:spPr/>
        <p:txBody>
          <a:bodyPr/>
          <a:lstStyle/>
          <a:p>
            <a:fld id="{FB30C012-3D1F-4BE7-9C72-0F6FC68DC158}"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540B771-72CB-4D31-871F-51B307557BB1}" type="datetimeFigureOut">
              <a:rPr lang="en-GB" smtClean="0"/>
              <a:t>15/11/2017</a:t>
            </a:fld>
            <a:endParaRPr lang="en-GB"/>
          </a:p>
        </p:txBody>
      </p:sp>
      <p:sp>
        <p:nvSpPr>
          <p:cNvPr id="15" name="Slide Number Placeholder 14"/>
          <p:cNvSpPr>
            <a:spLocks noGrp="1"/>
          </p:cNvSpPr>
          <p:nvPr>
            <p:ph type="sldNum" sz="quarter" idx="11"/>
          </p:nvPr>
        </p:nvSpPr>
        <p:spPr/>
        <p:txBody>
          <a:bodyPr/>
          <a:lstStyle/>
          <a:p>
            <a:fld id="{FB30C012-3D1F-4BE7-9C72-0F6FC68DC158}"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540B771-72CB-4D31-871F-51B307557BB1}" type="datetimeFigureOut">
              <a:rPr lang="en-GB" smtClean="0"/>
              <a:t>15/11/2017</a:t>
            </a:fld>
            <a:endParaRPr lang="en-GB"/>
          </a:p>
        </p:txBody>
      </p:sp>
      <p:sp>
        <p:nvSpPr>
          <p:cNvPr id="8" name="Slide Number Placeholder 7"/>
          <p:cNvSpPr>
            <a:spLocks noGrp="1"/>
          </p:cNvSpPr>
          <p:nvPr>
            <p:ph type="sldNum" sz="quarter" idx="11"/>
          </p:nvPr>
        </p:nvSpPr>
        <p:spPr/>
        <p:txBody>
          <a:bodyPr/>
          <a:lstStyle/>
          <a:p>
            <a:fld id="{FB30C012-3D1F-4BE7-9C72-0F6FC68DC158}"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40B771-72CB-4D31-871F-51B307557BB1}" type="datetimeFigureOut">
              <a:rPr lang="en-GB" smtClean="0"/>
              <a:t>15/11/2017</a:t>
            </a:fld>
            <a:endParaRPr lang="en-GB"/>
          </a:p>
        </p:txBody>
      </p:sp>
      <p:sp>
        <p:nvSpPr>
          <p:cNvPr id="6" name="Slide Number Placeholder 5"/>
          <p:cNvSpPr>
            <a:spLocks noGrp="1"/>
          </p:cNvSpPr>
          <p:nvPr>
            <p:ph type="sldNum" sz="quarter" idx="11"/>
          </p:nvPr>
        </p:nvSpPr>
        <p:spPr/>
        <p:txBody>
          <a:bodyPr/>
          <a:lstStyle/>
          <a:p>
            <a:fld id="{FB30C012-3D1F-4BE7-9C72-0F6FC68DC158}"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540B771-72CB-4D31-871F-51B307557BB1}" type="datetimeFigureOut">
              <a:rPr lang="en-GB" smtClean="0"/>
              <a:t>15/11/2017</a:t>
            </a:fld>
            <a:endParaRPr lang="en-GB"/>
          </a:p>
        </p:txBody>
      </p:sp>
      <p:sp>
        <p:nvSpPr>
          <p:cNvPr id="16" name="Slide Number Placeholder 15"/>
          <p:cNvSpPr>
            <a:spLocks noGrp="1"/>
          </p:cNvSpPr>
          <p:nvPr>
            <p:ph type="sldNum" sz="quarter" idx="11"/>
          </p:nvPr>
        </p:nvSpPr>
        <p:spPr/>
        <p:txBody>
          <a:bodyPr/>
          <a:lstStyle/>
          <a:p>
            <a:fld id="{FB30C012-3D1F-4BE7-9C72-0F6FC68DC158}"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540B771-72CB-4D31-871F-51B307557BB1}" type="datetimeFigureOut">
              <a:rPr lang="en-GB" smtClean="0"/>
              <a:t>15/11/2017</a:t>
            </a:fld>
            <a:endParaRPr lang="en-GB"/>
          </a:p>
        </p:txBody>
      </p:sp>
      <p:sp>
        <p:nvSpPr>
          <p:cNvPr id="14" name="Slide Number Placeholder 13"/>
          <p:cNvSpPr>
            <a:spLocks noGrp="1"/>
          </p:cNvSpPr>
          <p:nvPr>
            <p:ph type="sldNum" sz="quarter" idx="11"/>
          </p:nvPr>
        </p:nvSpPr>
        <p:spPr/>
        <p:txBody>
          <a:bodyPr/>
          <a:lstStyle/>
          <a:p>
            <a:fld id="{FB30C012-3D1F-4BE7-9C72-0F6FC68DC158}"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540B771-72CB-4D31-871F-51B307557BB1}" type="datetimeFigureOut">
              <a:rPr lang="en-GB" smtClean="0"/>
              <a:t>15/11/2017</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B30C012-3D1F-4BE7-9C72-0F6FC68DC158}"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dbxf_Wbd3S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hyperlink" Target="http://estream.godalming.ac.uk/view2.aspx?id=1591~4q~qLPce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dak@godalming.ac.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3076550"/>
            <a:ext cx="7543800" cy="2152650"/>
          </a:xfrm>
        </p:spPr>
        <p:txBody>
          <a:bodyPr/>
          <a:lstStyle/>
          <a:p>
            <a:r>
              <a:rPr lang="en-GB" sz="4800" b="1" dirty="0">
                <a:effectLst/>
              </a:rPr>
              <a:t>Policy Initiatives: Social Democracy, the New Right and responses to Functionalism</a:t>
            </a:r>
            <a:endParaRPr lang="en-GB" sz="4800" dirty="0"/>
          </a:p>
        </p:txBody>
      </p:sp>
    </p:spTree>
    <p:extLst>
      <p:ext uri="{BB962C8B-B14F-4D97-AF65-F5344CB8AC3E}">
        <p14:creationId xmlns:p14="http://schemas.microsoft.com/office/powerpoint/2010/main" val="280998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New Right Policies popular with the teaching profession?</a:t>
            </a:r>
            <a:endParaRPr lang="en-GB" dirty="0"/>
          </a:p>
        </p:txBody>
      </p:sp>
      <p:sp>
        <p:nvSpPr>
          <p:cNvPr id="3" name="Text Placeholder 2"/>
          <p:cNvSpPr>
            <a:spLocks noGrp="1"/>
          </p:cNvSpPr>
          <p:nvPr>
            <p:ph type="body" idx="1"/>
          </p:nvPr>
        </p:nvSpPr>
        <p:spPr/>
        <p:txBody>
          <a:bodyPr/>
          <a:lstStyle/>
          <a:p>
            <a:r>
              <a:rPr lang="en-GB" dirty="0">
                <a:hlinkClick r:id="rId2"/>
              </a:rPr>
              <a:t>https://</a:t>
            </a:r>
            <a:r>
              <a:rPr lang="en-GB" dirty="0" smtClean="0">
                <a:hlinkClick r:id="rId2"/>
              </a:rPr>
              <a:t>www.youtube.com/watch?v=dbxf_Wbd3S8</a:t>
            </a:r>
            <a:r>
              <a:rPr lang="en-GB" dirty="0" smtClean="0"/>
              <a:t> </a:t>
            </a:r>
            <a:endParaRPr lang="en-GB" dirty="0"/>
          </a:p>
        </p:txBody>
      </p:sp>
    </p:spTree>
    <p:extLst>
      <p:ext uri="{BB962C8B-B14F-4D97-AF65-F5344CB8AC3E}">
        <p14:creationId xmlns:p14="http://schemas.microsoft.com/office/powerpoint/2010/main" val="1678949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4752528" cy="4968552"/>
          </a:xfrm>
        </p:spPr>
        <p:txBody>
          <a:bodyPr>
            <a:normAutofit fontScale="92500" lnSpcReduction="10000"/>
          </a:bodyPr>
          <a:lstStyle/>
          <a:p>
            <a:r>
              <a:rPr lang="en-GB" dirty="0" smtClean="0"/>
              <a:t>This is a list of </a:t>
            </a:r>
            <a:r>
              <a:rPr lang="en-GB" dirty="0" smtClean="0">
                <a:solidFill>
                  <a:srgbClr val="FFFF00"/>
                </a:solidFill>
              </a:rPr>
              <a:t>eight</a:t>
            </a:r>
            <a:r>
              <a:rPr lang="en-GB" dirty="0" smtClean="0"/>
              <a:t> changes in educational policy over many years</a:t>
            </a:r>
          </a:p>
          <a:p>
            <a:r>
              <a:rPr lang="en-GB" dirty="0" smtClean="0"/>
              <a:t>Try to identify </a:t>
            </a:r>
          </a:p>
          <a:p>
            <a:pPr marL="475488" indent="-457200">
              <a:buFont typeface="+mj-lt"/>
              <a:buAutoNum type="arabicPeriod"/>
            </a:pPr>
            <a:r>
              <a:rPr lang="en-GB" dirty="0" smtClean="0"/>
              <a:t>Specific initiatives/ policies/ laws/ institutions connected with these ideas</a:t>
            </a:r>
          </a:p>
          <a:p>
            <a:pPr marL="475488" indent="-457200">
              <a:buFont typeface="+mj-lt"/>
              <a:buAutoNum type="arabicPeriod"/>
            </a:pPr>
            <a:r>
              <a:rPr lang="en-GB" dirty="0" smtClean="0"/>
              <a:t>How this might be regarded by a New Right or Social Democratic theorist – changing for the better?</a:t>
            </a:r>
          </a:p>
          <a:p>
            <a:pPr marL="475488" indent="-457200">
              <a:buFont typeface="+mj-lt"/>
              <a:buAutoNum type="arabicPeriod"/>
            </a:pPr>
            <a:r>
              <a:rPr lang="en-GB" dirty="0" smtClean="0"/>
              <a:t>How might a Marxist or a feminist respond?</a:t>
            </a:r>
          </a:p>
          <a:p>
            <a:pPr marL="475488" indent="-457200">
              <a:buFont typeface="+mj-lt"/>
              <a:buAutoNum type="arabicPeriod"/>
            </a:pPr>
            <a:r>
              <a:rPr lang="en-GB" dirty="0" smtClean="0"/>
              <a:t>Focus on England and Wales / UK where possible</a:t>
            </a:r>
            <a:endParaRPr lang="en-GB" dirty="0"/>
          </a:p>
        </p:txBody>
      </p:sp>
      <p:sp>
        <p:nvSpPr>
          <p:cNvPr id="4" name="Content Placeholder 3"/>
          <p:cNvSpPr>
            <a:spLocks noGrp="1"/>
          </p:cNvSpPr>
          <p:nvPr>
            <p:ph type="body" sz="half" idx="2"/>
          </p:nvPr>
        </p:nvSpPr>
        <p:spPr>
          <a:xfrm>
            <a:off x="5724128" y="188640"/>
            <a:ext cx="3312368" cy="4688160"/>
          </a:xfrm>
        </p:spPr>
        <p:txBody>
          <a:bodyPr>
            <a:normAutofit/>
          </a:bodyPr>
          <a:lstStyle/>
          <a:p>
            <a:pPr marL="475488" indent="-457200">
              <a:buFont typeface="+mj-lt"/>
              <a:buAutoNum type="arabicPeriod"/>
            </a:pPr>
            <a:r>
              <a:rPr lang="en-GB" dirty="0">
                <a:effectLst/>
              </a:rPr>
              <a:t>Raising the School Leaving Age (ROSLA)</a:t>
            </a:r>
          </a:p>
          <a:p>
            <a:pPr marL="475488" indent="-457200">
              <a:buFont typeface="+mj-lt"/>
              <a:buAutoNum type="arabicPeriod"/>
            </a:pPr>
            <a:r>
              <a:rPr lang="en-GB" dirty="0">
                <a:effectLst/>
              </a:rPr>
              <a:t>Students meeting cost of their own education</a:t>
            </a:r>
          </a:p>
          <a:p>
            <a:pPr marL="475488" indent="-457200">
              <a:buFont typeface="+mj-lt"/>
              <a:buAutoNum type="arabicPeriod"/>
            </a:pPr>
            <a:r>
              <a:rPr lang="en-GB" dirty="0">
                <a:effectLst/>
              </a:rPr>
              <a:t>Business Investment in State Education (PPI, </a:t>
            </a:r>
            <a:r>
              <a:rPr lang="en-GB" dirty="0" err="1">
                <a:effectLst/>
              </a:rPr>
              <a:t>etc</a:t>
            </a:r>
            <a:r>
              <a:rPr lang="en-GB" dirty="0">
                <a:effectLst/>
              </a:rPr>
              <a:t>)</a:t>
            </a:r>
          </a:p>
          <a:p>
            <a:pPr marL="475488" indent="-457200">
              <a:buFont typeface="+mj-lt"/>
              <a:buAutoNum type="arabicPeriod"/>
            </a:pPr>
            <a:r>
              <a:rPr lang="en-GB" dirty="0">
                <a:effectLst/>
              </a:rPr>
              <a:t>Marketization and competition between educational providers</a:t>
            </a:r>
          </a:p>
          <a:p>
            <a:pPr marL="475488" indent="-457200">
              <a:buFont typeface="+mj-lt"/>
              <a:buAutoNum type="arabicPeriod"/>
            </a:pPr>
            <a:r>
              <a:rPr lang="en-GB" dirty="0">
                <a:effectLst/>
              </a:rPr>
              <a:t>Selective Education</a:t>
            </a:r>
          </a:p>
          <a:p>
            <a:pPr marL="475488" indent="-457200">
              <a:buFont typeface="+mj-lt"/>
              <a:buAutoNum type="arabicPeriod"/>
            </a:pPr>
            <a:r>
              <a:rPr lang="en-GB" dirty="0">
                <a:effectLst/>
              </a:rPr>
              <a:t>Compensatory Education</a:t>
            </a:r>
          </a:p>
          <a:p>
            <a:pPr marL="475488" indent="-457200">
              <a:buFont typeface="+mj-lt"/>
              <a:buAutoNum type="arabicPeriod"/>
            </a:pPr>
            <a:r>
              <a:rPr lang="en-GB" dirty="0">
                <a:effectLst/>
              </a:rPr>
              <a:t>Financial support for learners</a:t>
            </a:r>
          </a:p>
          <a:p>
            <a:pPr marL="475488" indent="-457200">
              <a:buFont typeface="+mj-lt"/>
              <a:buAutoNum type="arabicPeriod"/>
            </a:pPr>
            <a:r>
              <a:rPr lang="en-GB" dirty="0">
                <a:effectLst/>
              </a:rPr>
              <a:t>Positive Discrimination / Affirmative Action</a:t>
            </a:r>
          </a:p>
          <a:p>
            <a:endParaRPr lang="en-GB" dirty="0"/>
          </a:p>
        </p:txBody>
      </p:sp>
      <p:sp>
        <p:nvSpPr>
          <p:cNvPr id="2" name="Title 1"/>
          <p:cNvSpPr>
            <a:spLocks noGrp="1"/>
          </p:cNvSpPr>
          <p:nvPr>
            <p:ph type="title"/>
          </p:nvPr>
        </p:nvSpPr>
        <p:spPr>
          <a:xfrm>
            <a:off x="755576" y="5157192"/>
            <a:ext cx="7543800" cy="914400"/>
          </a:xfrm>
        </p:spPr>
        <p:txBody>
          <a:bodyPr/>
          <a:lstStyle/>
          <a:p>
            <a:r>
              <a:rPr lang="en-GB" sz="4800" dirty="0" smtClean="0"/>
              <a:t>Shifting educational policy</a:t>
            </a:r>
            <a:endParaRPr lang="en-GB" sz="4800" dirty="0"/>
          </a:p>
        </p:txBody>
      </p:sp>
    </p:spTree>
    <p:extLst>
      <p:ext uri="{BB962C8B-B14F-4D97-AF65-F5344CB8AC3E}">
        <p14:creationId xmlns:p14="http://schemas.microsoft.com/office/powerpoint/2010/main" val="7400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 calcmode="lin" valueType="num">
                                      <p:cBhvr additive="base">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additive="base">
                                        <p:cTn id="6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 calcmode="lin" valueType="num">
                                      <p:cBhvr additive="base">
                                        <p:cTn id="6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 calcmode="lin" valueType="num">
                                      <p:cBhvr additive="base">
                                        <p:cTn id="7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5661248"/>
            <a:ext cx="7543800" cy="914400"/>
          </a:xfrm>
        </p:spPr>
        <p:txBody>
          <a:bodyPr/>
          <a:lstStyle/>
          <a:p>
            <a:r>
              <a:rPr lang="en-GB" dirty="0" smtClean="0"/>
              <a:t>Task: Eight Policies</a:t>
            </a:r>
            <a:endParaRPr lang="en-GB" dirty="0"/>
          </a:p>
        </p:txBody>
      </p:sp>
      <p:sp>
        <p:nvSpPr>
          <p:cNvPr id="6" name="Content Placeholder 5"/>
          <p:cNvSpPr>
            <a:spLocks noGrp="1"/>
          </p:cNvSpPr>
          <p:nvPr>
            <p:ph sz="quarter" idx="13"/>
          </p:nvPr>
        </p:nvSpPr>
        <p:spPr>
          <a:xfrm>
            <a:off x="251520" y="332656"/>
            <a:ext cx="5112568" cy="5328592"/>
          </a:xfrm>
        </p:spPr>
        <p:txBody>
          <a:bodyPr>
            <a:noAutofit/>
          </a:bodyPr>
          <a:lstStyle/>
          <a:p>
            <a:pPr marL="475488" lvl="0" indent="-457200">
              <a:buFont typeface="+mj-lt"/>
              <a:buAutoNum type="arabicPeriod"/>
            </a:pPr>
            <a:r>
              <a:rPr lang="en-GB" sz="2400" dirty="0">
                <a:solidFill>
                  <a:prstClr val="white"/>
                </a:solidFill>
                <a:effectLst/>
              </a:rPr>
              <a:t>Raising the School Leaving Age (ROSLA)</a:t>
            </a:r>
          </a:p>
          <a:p>
            <a:pPr marL="475488" lvl="0" indent="-457200">
              <a:buFont typeface="+mj-lt"/>
              <a:buAutoNum type="arabicPeriod"/>
            </a:pPr>
            <a:r>
              <a:rPr lang="en-GB" sz="2400" dirty="0">
                <a:solidFill>
                  <a:prstClr val="white"/>
                </a:solidFill>
                <a:effectLst/>
              </a:rPr>
              <a:t>Students meeting cost of their own education</a:t>
            </a:r>
          </a:p>
          <a:p>
            <a:pPr marL="475488" lvl="0" indent="-457200">
              <a:buFont typeface="+mj-lt"/>
              <a:buAutoNum type="arabicPeriod"/>
            </a:pPr>
            <a:r>
              <a:rPr lang="en-GB" sz="2400" dirty="0">
                <a:solidFill>
                  <a:prstClr val="white"/>
                </a:solidFill>
                <a:effectLst/>
              </a:rPr>
              <a:t>Business Investment in State Education (PPI, </a:t>
            </a:r>
            <a:r>
              <a:rPr lang="en-GB" sz="2400" dirty="0" err="1">
                <a:solidFill>
                  <a:prstClr val="white"/>
                </a:solidFill>
                <a:effectLst/>
              </a:rPr>
              <a:t>etc</a:t>
            </a:r>
            <a:r>
              <a:rPr lang="en-GB" sz="2400" dirty="0">
                <a:solidFill>
                  <a:prstClr val="white"/>
                </a:solidFill>
                <a:effectLst/>
              </a:rPr>
              <a:t>)</a:t>
            </a:r>
          </a:p>
          <a:p>
            <a:pPr marL="475488" lvl="0" indent="-457200">
              <a:buFont typeface="+mj-lt"/>
              <a:buAutoNum type="arabicPeriod"/>
            </a:pPr>
            <a:r>
              <a:rPr lang="en-GB" sz="2400" dirty="0">
                <a:solidFill>
                  <a:prstClr val="white"/>
                </a:solidFill>
                <a:effectLst/>
              </a:rPr>
              <a:t>Marketization and competition between educational providers</a:t>
            </a:r>
          </a:p>
          <a:p>
            <a:pPr marL="475488" lvl="0" indent="-457200">
              <a:buFont typeface="+mj-lt"/>
              <a:buAutoNum type="arabicPeriod"/>
            </a:pPr>
            <a:r>
              <a:rPr lang="en-GB" sz="2400" dirty="0">
                <a:solidFill>
                  <a:prstClr val="white"/>
                </a:solidFill>
                <a:effectLst/>
              </a:rPr>
              <a:t>Selective Education</a:t>
            </a:r>
          </a:p>
          <a:p>
            <a:pPr marL="475488" lvl="0" indent="-457200">
              <a:buFont typeface="+mj-lt"/>
              <a:buAutoNum type="arabicPeriod"/>
            </a:pPr>
            <a:r>
              <a:rPr lang="en-GB" sz="2400" dirty="0">
                <a:solidFill>
                  <a:prstClr val="white"/>
                </a:solidFill>
                <a:effectLst/>
              </a:rPr>
              <a:t>Compensatory Education</a:t>
            </a:r>
          </a:p>
          <a:p>
            <a:pPr marL="475488" lvl="0" indent="-457200">
              <a:buFont typeface="+mj-lt"/>
              <a:buAutoNum type="arabicPeriod"/>
            </a:pPr>
            <a:r>
              <a:rPr lang="en-GB" sz="2400" dirty="0">
                <a:solidFill>
                  <a:prstClr val="white"/>
                </a:solidFill>
                <a:effectLst/>
              </a:rPr>
              <a:t>Financial support for learners</a:t>
            </a:r>
          </a:p>
          <a:p>
            <a:pPr marL="475488" lvl="0" indent="-457200">
              <a:buFont typeface="+mj-lt"/>
              <a:buAutoNum type="arabicPeriod"/>
            </a:pPr>
            <a:r>
              <a:rPr lang="en-GB" sz="2400" dirty="0">
                <a:solidFill>
                  <a:prstClr val="white"/>
                </a:solidFill>
                <a:effectLst/>
              </a:rPr>
              <a:t>Positive Discrimination / Affirmative </a:t>
            </a:r>
            <a:r>
              <a:rPr lang="en-GB" sz="2400" dirty="0" smtClean="0">
                <a:solidFill>
                  <a:prstClr val="white"/>
                </a:solidFill>
                <a:effectLst/>
              </a:rPr>
              <a:t>Action</a:t>
            </a:r>
            <a:endParaRPr lang="en-GB" sz="2400" dirty="0">
              <a:solidFill>
                <a:prstClr val="white"/>
              </a:solidFill>
              <a:effectLst/>
            </a:endParaRPr>
          </a:p>
        </p:txBody>
      </p:sp>
      <p:sp>
        <p:nvSpPr>
          <p:cNvPr id="7" name="Content Placeholder 6"/>
          <p:cNvSpPr>
            <a:spLocks noGrp="1"/>
          </p:cNvSpPr>
          <p:nvPr>
            <p:ph sz="quarter" idx="14"/>
          </p:nvPr>
        </p:nvSpPr>
        <p:spPr>
          <a:xfrm>
            <a:off x="5148064" y="332656"/>
            <a:ext cx="3586736" cy="4218432"/>
          </a:xfrm>
        </p:spPr>
        <p:txBody>
          <a:bodyPr>
            <a:normAutofit/>
          </a:bodyPr>
          <a:lstStyle/>
          <a:p>
            <a:pPr marL="18288" indent="0">
              <a:buNone/>
            </a:pPr>
            <a:r>
              <a:rPr lang="en-GB" dirty="0" smtClean="0"/>
              <a:t>ONE SLIDE ONLY:</a:t>
            </a:r>
          </a:p>
          <a:p>
            <a:r>
              <a:rPr lang="en-GB" dirty="0" smtClean="0"/>
              <a:t>Define the Policy with examples in England and Wales</a:t>
            </a:r>
          </a:p>
          <a:p>
            <a:r>
              <a:rPr lang="en-GB" dirty="0" smtClean="0"/>
              <a:t>Is this a New Right or Social Democratic Policy?</a:t>
            </a:r>
          </a:p>
          <a:p>
            <a:r>
              <a:rPr lang="en-GB" dirty="0" smtClean="0"/>
              <a:t>What criticisms could be made of this approach?</a:t>
            </a:r>
          </a:p>
          <a:p>
            <a:endParaRPr lang="en-GB" dirty="0"/>
          </a:p>
          <a:p>
            <a:r>
              <a:rPr lang="en-GB" dirty="0" smtClean="0"/>
              <a:t>Email to </a:t>
            </a:r>
            <a:r>
              <a:rPr lang="en-GB" dirty="0" smtClean="0">
                <a:solidFill>
                  <a:srgbClr val="FFFF00"/>
                </a:solidFill>
              </a:rPr>
              <a:t>dak@godalming.ac.uk</a:t>
            </a:r>
            <a:endParaRPr lang="en-GB" dirty="0">
              <a:solidFill>
                <a:srgbClr val="FFFF00"/>
              </a:solidFill>
            </a:endParaRPr>
          </a:p>
        </p:txBody>
      </p:sp>
    </p:spTree>
    <p:extLst>
      <p:ext uri="{BB962C8B-B14F-4D97-AF65-F5344CB8AC3E}">
        <p14:creationId xmlns:p14="http://schemas.microsoft.com/office/powerpoint/2010/main" val="399019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27584" y="2549134"/>
            <a:ext cx="7543800" cy="914400"/>
          </a:xfrm>
        </p:spPr>
        <p:txBody>
          <a:bodyPr/>
          <a:lstStyle/>
          <a:p>
            <a:r>
              <a:rPr lang="en-GB" sz="1600" b="1" i="1" dirty="0" smtClean="0">
                <a:effectLst/>
              </a:rPr>
              <a:t>ITEM A</a:t>
            </a:r>
            <a:br>
              <a:rPr lang="en-GB" sz="1600" b="1" i="1" dirty="0" smtClean="0">
                <a:effectLst/>
              </a:rPr>
            </a:br>
            <a:r>
              <a:rPr lang="en-GB" sz="1600" b="1" i="1" dirty="0">
                <a:effectLst/>
              </a:rPr>
              <a:t/>
            </a:r>
            <a:br>
              <a:rPr lang="en-GB" sz="1600" b="1" i="1" dirty="0">
                <a:effectLst/>
              </a:rPr>
            </a:br>
            <a:r>
              <a:rPr lang="en-GB" sz="1600" b="1" i="1" dirty="0" smtClean="0">
                <a:effectLst/>
              </a:rPr>
              <a:t>The </a:t>
            </a:r>
            <a:r>
              <a:rPr lang="en-GB" sz="1600" b="1" i="1" dirty="0">
                <a:effectLst/>
              </a:rPr>
              <a:t>New Right have tried to introduce the discipline of the market into state education. By a variety of measures they have encouraged a diverse range of educational providers to compete with each other with the aim of creating greater efficiency and reducing public expense. This has not been uniformly successful</a:t>
            </a:r>
            <a:r>
              <a:rPr lang="en-GB" sz="1600" b="1" i="1" dirty="0" smtClean="0">
                <a:effectLst/>
              </a:rPr>
              <a:t>.</a:t>
            </a:r>
            <a:br>
              <a:rPr lang="en-GB" sz="1600" b="1" i="1" dirty="0" smtClean="0">
                <a:effectLst/>
              </a:rPr>
            </a:br>
            <a:r>
              <a:rPr lang="en-GB" sz="1600" dirty="0">
                <a:effectLst/>
              </a:rPr>
              <a:t/>
            </a:r>
            <a:br>
              <a:rPr lang="en-GB" sz="1600" dirty="0">
                <a:effectLst/>
              </a:rPr>
            </a:br>
            <a:r>
              <a:rPr lang="en-GB" sz="1600" b="1" i="1" dirty="0">
                <a:effectLst/>
              </a:rPr>
              <a:t>Social Democratic and Marxist theorists have tended to see such measures as widening the gaps between social classes and creating greater inequality. And even some politicians identified with the New Right may feel that such measures may make it more difficult to improve and maintain educational standards</a:t>
            </a:r>
            <a:r>
              <a:rPr lang="en-GB" sz="1600" b="1" i="1" dirty="0" smtClean="0">
                <a:effectLst/>
              </a:rPr>
              <a:t>.</a:t>
            </a:r>
            <a:endParaRPr lang="en-GB" sz="1600" dirty="0"/>
          </a:p>
        </p:txBody>
      </p:sp>
      <p:sp>
        <p:nvSpPr>
          <p:cNvPr id="6" name="Subtitle 5"/>
          <p:cNvSpPr>
            <a:spLocks noGrp="1"/>
          </p:cNvSpPr>
          <p:nvPr>
            <p:ph type="body" sz="half" idx="4294967295"/>
          </p:nvPr>
        </p:nvSpPr>
        <p:spPr>
          <a:xfrm>
            <a:off x="971600" y="4509120"/>
            <a:ext cx="7200800" cy="720725"/>
          </a:xfrm>
        </p:spPr>
        <p:txBody>
          <a:bodyPr>
            <a:noAutofit/>
          </a:bodyPr>
          <a:lstStyle/>
          <a:p>
            <a:r>
              <a:rPr lang="en-GB" sz="1800" i="1" dirty="0">
                <a:effectLst/>
              </a:rPr>
              <a:t>Applying material from </a:t>
            </a:r>
            <a:r>
              <a:rPr lang="en-GB" sz="1800" b="1" i="1" dirty="0">
                <a:effectLst/>
              </a:rPr>
              <a:t>Item A</a:t>
            </a:r>
            <a:r>
              <a:rPr lang="en-GB" sz="1800" i="1" dirty="0">
                <a:effectLst/>
              </a:rPr>
              <a:t>, analyse </a:t>
            </a:r>
            <a:r>
              <a:rPr lang="en-GB" sz="1800" b="1" i="1" dirty="0">
                <a:effectLst/>
              </a:rPr>
              <a:t>two </a:t>
            </a:r>
            <a:r>
              <a:rPr lang="en-GB" sz="1800" i="1" dirty="0">
                <a:effectLst/>
              </a:rPr>
              <a:t>ways in which increased diversity and choice have affected the education system in the UK. </a:t>
            </a:r>
            <a:r>
              <a:rPr lang="en-GB" sz="1800" i="1" dirty="0" smtClean="0">
                <a:effectLst/>
              </a:rPr>
              <a:t> </a:t>
            </a:r>
            <a:r>
              <a:rPr lang="en-GB" sz="1800" i="1" dirty="0">
                <a:effectLst/>
              </a:rPr>
              <a:t>[10 marks]</a:t>
            </a:r>
            <a:endParaRPr lang="en-GB" sz="1800" dirty="0">
              <a:effectLst/>
            </a:endParaRPr>
          </a:p>
          <a:p>
            <a:endParaRPr lang="en-GB" sz="2400" dirty="0"/>
          </a:p>
        </p:txBody>
      </p:sp>
    </p:spTree>
    <p:extLst>
      <p:ext uri="{BB962C8B-B14F-4D97-AF65-F5344CB8AC3E}">
        <p14:creationId xmlns:p14="http://schemas.microsoft.com/office/powerpoint/2010/main" val="336264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2657"/>
            <a:ext cx="8424936" cy="6048672"/>
          </a:xfrm>
        </p:spPr>
        <p:txBody>
          <a:bodyPr>
            <a:normAutofit/>
          </a:bodyPr>
          <a:lstStyle/>
          <a:p>
            <a:r>
              <a:rPr lang="en-GB" sz="2400" dirty="0">
                <a:effectLst/>
              </a:rPr>
              <a:t>Whilst British Governments have largely agreed with the Functionalist agenda on education, i.e., that it should be an agency of social integration, should prepare individuals for the workforce, and should sort and sift in a meritocratic way as an agency of role allocation, it has been clear that this has not been a complete success.</a:t>
            </a:r>
          </a:p>
          <a:p>
            <a:pPr marL="18288" indent="0">
              <a:buNone/>
            </a:pPr>
            <a:endParaRPr lang="en-GB" sz="2400" dirty="0"/>
          </a:p>
        </p:txBody>
      </p:sp>
    </p:spTree>
    <p:extLst>
      <p:ext uri="{BB962C8B-B14F-4D97-AF65-F5344CB8AC3E}">
        <p14:creationId xmlns:p14="http://schemas.microsoft.com/office/powerpoint/2010/main" val="166014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410196"/>
            <a:ext cx="4032448" cy="707886"/>
          </a:xfrm>
          <a:prstGeom prst="rect">
            <a:avLst/>
          </a:prstGeom>
          <a:noFill/>
        </p:spPr>
        <p:txBody>
          <a:bodyPr wrap="square" rtlCol="0">
            <a:spAutoFit/>
          </a:bodyPr>
          <a:lstStyle/>
          <a:p>
            <a:pPr algn="ctr"/>
            <a:r>
              <a:rPr lang="en-GB" sz="4000" dirty="0" smtClean="0">
                <a:solidFill>
                  <a:srgbClr val="FF0000"/>
                </a:solidFill>
              </a:rPr>
              <a:t>Functionalism</a:t>
            </a:r>
            <a:endParaRPr lang="en-GB" dirty="0">
              <a:solidFill>
                <a:srgbClr val="FF0000"/>
              </a:solidFill>
            </a:endParaRPr>
          </a:p>
        </p:txBody>
      </p:sp>
      <p:sp>
        <p:nvSpPr>
          <p:cNvPr id="5" name="TextBox 4"/>
          <p:cNvSpPr txBox="1"/>
          <p:nvPr/>
        </p:nvSpPr>
        <p:spPr>
          <a:xfrm>
            <a:off x="4300701" y="1824437"/>
            <a:ext cx="4032448" cy="646331"/>
          </a:xfrm>
          <a:prstGeom prst="rect">
            <a:avLst/>
          </a:prstGeom>
          <a:noFill/>
        </p:spPr>
        <p:txBody>
          <a:bodyPr wrap="square" rtlCol="0">
            <a:spAutoFit/>
          </a:bodyPr>
          <a:lstStyle/>
          <a:p>
            <a:pPr algn="ctr"/>
            <a:r>
              <a:rPr lang="en-GB" sz="3600" dirty="0" smtClean="0">
                <a:solidFill>
                  <a:schemeClr val="accent1">
                    <a:lumMod val="40000"/>
                    <a:lumOff val="60000"/>
                  </a:schemeClr>
                </a:solidFill>
              </a:rPr>
              <a:t>Neo-Liberalism</a:t>
            </a:r>
            <a:endParaRPr lang="en-GB" sz="2000" dirty="0">
              <a:solidFill>
                <a:schemeClr val="accent1">
                  <a:lumMod val="40000"/>
                  <a:lumOff val="60000"/>
                </a:schemeClr>
              </a:solidFill>
            </a:endParaRPr>
          </a:p>
        </p:txBody>
      </p:sp>
      <p:sp>
        <p:nvSpPr>
          <p:cNvPr id="6" name="TextBox 5"/>
          <p:cNvSpPr txBox="1"/>
          <p:nvPr/>
        </p:nvSpPr>
        <p:spPr>
          <a:xfrm>
            <a:off x="0" y="1825676"/>
            <a:ext cx="4032448" cy="646331"/>
          </a:xfrm>
          <a:prstGeom prst="rect">
            <a:avLst/>
          </a:prstGeom>
          <a:noFill/>
        </p:spPr>
        <p:txBody>
          <a:bodyPr wrap="square" rtlCol="0">
            <a:spAutoFit/>
          </a:bodyPr>
          <a:lstStyle/>
          <a:p>
            <a:pPr algn="ctr"/>
            <a:r>
              <a:rPr lang="en-GB" sz="3600" dirty="0" smtClean="0">
                <a:solidFill>
                  <a:srgbClr val="FFFF00"/>
                </a:solidFill>
              </a:rPr>
              <a:t>Social Democracy</a:t>
            </a:r>
            <a:endParaRPr lang="en-GB" sz="2000" dirty="0">
              <a:solidFill>
                <a:srgbClr val="FFFF00"/>
              </a:solidFill>
            </a:endParaRPr>
          </a:p>
        </p:txBody>
      </p:sp>
      <p:sp>
        <p:nvSpPr>
          <p:cNvPr id="7" name="Right Arrow 6"/>
          <p:cNvSpPr/>
          <p:nvPr/>
        </p:nvSpPr>
        <p:spPr>
          <a:xfrm rot="7835863">
            <a:off x="2891728" y="1216337"/>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2703763">
            <a:off x="5271353" y="1208701"/>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363" y="2886611"/>
            <a:ext cx="4278338"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That society needs to reinforce </a:t>
            </a:r>
            <a:r>
              <a:rPr lang="en-GB" sz="2000" dirty="0" smtClean="0">
                <a:solidFill>
                  <a:srgbClr val="FFC000"/>
                </a:solidFill>
              </a:rPr>
              <a:t>value consensus </a:t>
            </a:r>
            <a:r>
              <a:rPr lang="en-GB" sz="2000" dirty="0" smtClean="0">
                <a:solidFill>
                  <a:srgbClr val="FFFF00"/>
                </a:solidFill>
              </a:rPr>
              <a:t>by its financial support</a:t>
            </a:r>
          </a:p>
          <a:p>
            <a:pPr marL="342900" indent="-342900">
              <a:buFont typeface="Arial" panose="020B0604020202020204" pitchFamily="34" charset="0"/>
              <a:buChar char="•"/>
            </a:pPr>
            <a:r>
              <a:rPr lang="en-GB" sz="2000" dirty="0" smtClean="0">
                <a:solidFill>
                  <a:srgbClr val="FFFF00"/>
                </a:solidFill>
              </a:rPr>
              <a:t>That </a:t>
            </a:r>
            <a:r>
              <a:rPr lang="en-GB" sz="2000" dirty="0" smtClean="0">
                <a:solidFill>
                  <a:srgbClr val="FFC000"/>
                </a:solidFill>
              </a:rPr>
              <a:t>meritocracy </a:t>
            </a:r>
            <a:r>
              <a:rPr lang="en-GB" sz="2000" dirty="0" smtClean="0">
                <a:solidFill>
                  <a:srgbClr val="FFFF00"/>
                </a:solidFill>
              </a:rPr>
              <a:t>relies on an equal start for all – equal opportunities</a:t>
            </a:r>
          </a:p>
          <a:p>
            <a:pPr marL="342900" indent="-342900">
              <a:buFont typeface="Arial" panose="020B0604020202020204" pitchFamily="34" charset="0"/>
              <a:buChar char="•"/>
            </a:pPr>
            <a:r>
              <a:rPr lang="en-GB" sz="2000" dirty="0" smtClean="0">
                <a:solidFill>
                  <a:srgbClr val="FFFF00"/>
                </a:solidFill>
              </a:rPr>
              <a:t>That this can only be achieved through an active “Welfare State”</a:t>
            </a:r>
          </a:p>
          <a:p>
            <a:pPr marL="342900" indent="-342900">
              <a:buFont typeface="Arial" panose="020B0604020202020204" pitchFamily="34" charset="0"/>
              <a:buChar char="•"/>
            </a:pPr>
            <a:r>
              <a:rPr lang="en-GB" sz="2000" dirty="0" smtClean="0">
                <a:solidFill>
                  <a:srgbClr val="FFFF00"/>
                </a:solidFill>
              </a:rPr>
              <a:t>That society benefits from an investment in its </a:t>
            </a:r>
            <a:r>
              <a:rPr lang="en-GB" sz="2000" dirty="0" smtClean="0">
                <a:solidFill>
                  <a:srgbClr val="FFC000"/>
                </a:solidFill>
              </a:rPr>
              <a:t>Human Capital</a:t>
            </a:r>
            <a:endParaRPr lang="en-GB" sz="1200" dirty="0">
              <a:solidFill>
                <a:srgbClr val="FFC000"/>
              </a:solidFill>
            </a:endParaRPr>
          </a:p>
        </p:txBody>
      </p:sp>
      <p:sp>
        <p:nvSpPr>
          <p:cNvPr id="12" name="TextBox 11"/>
          <p:cNvSpPr txBox="1"/>
          <p:nvPr/>
        </p:nvSpPr>
        <p:spPr>
          <a:xfrm>
            <a:off x="107504" y="2429220"/>
            <a:ext cx="4032448" cy="461665"/>
          </a:xfrm>
          <a:prstGeom prst="rect">
            <a:avLst/>
          </a:prstGeom>
          <a:noFill/>
        </p:spPr>
        <p:txBody>
          <a:bodyPr wrap="square" rtlCol="0">
            <a:spAutoFit/>
          </a:bodyPr>
          <a:lstStyle/>
          <a:p>
            <a:r>
              <a:rPr lang="en-GB" sz="2400" b="1" dirty="0" smtClean="0"/>
              <a:t>Assumptions:</a:t>
            </a:r>
            <a:endParaRPr lang="en-GB" sz="1400" b="1" dirty="0"/>
          </a:p>
        </p:txBody>
      </p:sp>
      <p:sp>
        <p:nvSpPr>
          <p:cNvPr id="13" name="TextBox 12"/>
          <p:cNvSpPr txBox="1"/>
          <p:nvPr/>
        </p:nvSpPr>
        <p:spPr>
          <a:xfrm>
            <a:off x="4644008" y="2435610"/>
            <a:ext cx="4032448" cy="461665"/>
          </a:xfrm>
          <a:prstGeom prst="rect">
            <a:avLst/>
          </a:prstGeom>
          <a:noFill/>
        </p:spPr>
        <p:txBody>
          <a:bodyPr wrap="square" rtlCol="0">
            <a:spAutoFit/>
          </a:bodyPr>
          <a:lstStyle/>
          <a:p>
            <a:r>
              <a:rPr lang="en-GB" sz="2400" b="1" dirty="0" smtClean="0"/>
              <a:t>Assumptions:</a:t>
            </a:r>
            <a:endParaRPr lang="en-GB" sz="1400" b="1" dirty="0"/>
          </a:p>
        </p:txBody>
      </p:sp>
      <p:sp>
        <p:nvSpPr>
          <p:cNvPr id="14" name="TextBox 13"/>
          <p:cNvSpPr txBox="1"/>
          <p:nvPr/>
        </p:nvSpPr>
        <p:spPr>
          <a:xfrm>
            <a:off x="4300700" y="2886610"/>
            <a:ext cx="4843299"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That an over active state undermines people’s </a:t>
            </a:r>
            <a:r>
              <a:rPr lang="en-GB" sz="2000" dirty="0" smtClean="0">
                <a:solidFill>
                  <a:srgbClr val="FFC000"/>
                </a:solidFill>
              </a:rPr>
              <a:t>values </a:t>
            </a:r>
            <a:r>
              <a:rPr lang="en-GB" sz="2000" dirty="0" smtClean="0">
                <a:solidFill>
                  <a:schemeClr val="accent1">
                    <a:lumMod val="40000"/>
                    <a:lumOff val="60000"/>
                  </a:schemeClr>
                </a:solidFill>
              </a:rPr>
              <a:t>and creates dependency </a:t>
            </a:r>
            <a:r>
              <a:rPr lang="en-GB" sz="2000" dirty="0" smtClean="0">
                <a:solidFill>
                  <a:srgbClr val="FFC000"/>
                </a:solidFill>
              </a:rPr>
              <a:t>culture</a:t>
            </a:r>
          </a:p>
          <a:p>
            <a:pPr marL="342900" indent="-342900">
              <a:buFont typeface="Arial" panose="020B0604020202020204" pitchFamily="34" charset="0"/>
              <a:buChar char="•"/>
            </a:pPr>
            <a:r>
              <a:rPr lang="en-GB" sz="2000" dirty="0" smtClean="0">
                <a:solidFill>
                  <a:schemeClr val="accent1">
                    <a:lumMod val="40000"/>
                    <a:lumOff val="60000"/>
                  </a:schemeClr>
                </a:solidFill>
              </a:rPr>
              <a:t>That </a:t>
            </a:r>
            <a:r>
              <a:rPr lang="en-GB" sz="2000" dirty="0" smtClean="0">
                <a:solidFill>
                  <a:srgbClr val="FFC000"/>
                </a:solidFill>
              </a:rPr>
              <a:t>meritocracy </a:t>
            </a:r>
            <a:r>
              <a:rPr lang="en-GB" sz="2000" dirty="0" smtClean="0">
                <a:solidFill>
                  <a:schemeClr val="accent1">
                    <a:lumMod val="40000"/>
                    <a:lumOff val="60000"/>
                  </a:schemeClr>
                </a:solidFill>
              </a:rPr>
              <a:t>relies individual choices and efforts, not state action</a:t>
            </a:r>
          </a:p>
          <a:p>
            <a:pPr marL="342900" indent="-342900">
              <a:buFont typeface="Arial" panose="020B0604020202020204" pitchFamily="34" charset="0"/>
              <a:buChar char="•"/>
            </a:pPr>
            <a:r>
              <a:rPr lang="en-GB" sz="2000" dirty="0" smtClean="0">
                <a:solidFill>
                  <a:schemeClr val="accent1">
                    <a:lumMod val="40000"/>
                    <a:lumOff val="60000"/>
                  </a:schemeClr>
                </a:solidFill>
              </a:rPr>
              <a:t>That the “Welfare State” is too expensive and undermines </a:t>
            </a:r>
            <a:r>
              <a:rPr lang="en-GB" sz="2000" dirty="0" smtClean="0">
                <a:solidFill>
                  <a:srgbClr val="FFC000"/>
                </a:solidFill>
              </a:rPr>
              <a:t>individual</a:t>
            </a:r>
            <a:r>
              <a:rPr lang="en-GB" sz="2000" dirty="0" smtClean="0">
                <a:solidFill>
                  <a:srgbClr val="FF0000"/>
                </a:solidFill>
              </a:rPr>
              <a:t> </a:t>
            </a:r>
            <a:r>
              <a:rPr lang="en-GB" sz="2000" dirty="0" smtClean="0">
                <a:solidFill>
                  <a:srgbClr val="FFC000"/>
                </a:solidFill>
              </a:rPr>
              <a:t>responsibility</a:t>
            </a:r>
          </a:p>
          <a:p>
            <a:pPr marL="342900" indent="-342900">
              <a:buFont typeface="Arial" panose="020B0604020202020204" pitchFamily="34" charset="0"/>
              <a:buChar char="•"/>
            </a:pPr>
            <a:r>
              <a:rPr lang="en-GB" sz="2000" dirty="0" smtClean="0">
                <a:solidFill>
                  <a:schemeClr val="accent1">
                    <a:lumMod val="40000"/>
                    <a:lumOff val="60000"/>
                  </a:schemeClr>
                </a:solidFill>
              </a:rPr>
              <a:t>That individuals and their families are the best judges of what is right for them, not the government</a:t>
            </a:r>
            <a:endParaRPr lang="en-GB" sz="1200" dirty="0">
              <a:solidFill>
                <a:schemeClr val="accent1">
                  <a:lumMod val="40000"/>
                  <a:lumOff val="60000"/>
                </a:schemeClr>
              </a:solidFill>
            </a:endParaRPr>
          </a:p>
        </p:txBody>
      </p:sp>
      <p:sp>
        <p:nvSpPr>
          <p:cNvPr id="15" name="TextBox 14"/>
          <p:cNvSpPr txBox="1"/>
          <p:nvPr/>
        </p:nvSpPr>
        <p:spPr>
          <a:xfrm>
            <a:off x="107504" y="6364485"/>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The “Democratic Left”</a:t>
            </a:r>
            <a:endParaRPr lang="en-GB" sz="1200" dirty="0">
              <a:solidFill>
                <a:srgbClr val="FFFF00"/>
              </a:solidFill>
            </a:endParaRPr>
          </a:p>
        </p:txBody>
      </p:sp>
      <p:sp>
        <p:nvSpPr>
          <p:cNvPr id="16" name="TextBox 15"/>
          <p:cNvSpPr txBox="1"/>
          <p:nvPr/>
        </p:nvSpPr>
        <p:spPr>
          <a:xfrm>
            <a:off x="4317158" y="6364485"/>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The “Democratic Right”</a:t>
            </a:r>
            <a:endParaRPr lang="en-GB" sz="1200" dirty="0">
              <a:solidFill>
                <a:schemeClr val="accent1">
                  <a:lumMod val="40000"/>
                  <a:lumOff val="60000"/>
                </a:schemeClr>
              </a:solidFill>
            </a:endParaRPr>
          </a:p>
        </p:txBody>
      </p:sp>
    </p:spTree>
    <p:extLst>
      <p:ext uri="{BB962C8B-B14F-4D97-AF65-F5344CB8AC3E}">
        <p14:creationId xmlns:p14="http://schemas.microsoft.com/office/powerpoint/2010/main" val="22125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 calcmode="lin" valueType="num">
                                      <p:cBhvr additive="base">
                                        <p:cTn id="3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 calcmode="lin" valueType="num">
                                      <p:cBhvr additive="base">
                                        <p:cTn id="4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 calcmode="lin" valueType="num">
                                      <p:cBhvr additive="base">
                                        <p:cTn id="4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410196"/>
            <a:ext cx="4032448" cy="707886"/>
          </a:xfrm>
          <a:prstGeom prst="rect">
            <a:avLst/>
          </a:prstGeom>
          <a:noFill/>
        </p:spPr>
        <p:txBody>
          <a:bodyPr wrap="square" rtlCol="0">
            <a:spAutoFit/>
          </a:bodyPr>
          <a:lstStyle/>
          <a:p>
            <a:pPr algn="ctr"/>
            <a:r>
              <a:rPr lang="en-GB" sz="4000" dirty="0" smtClean="0">
                <a:solidFill>
                  <a:srgbClr val="FF0000"/>
                </a:solidFill>
              </a:rPr>
              <a:t>Functionalism</a:t>
            </a:r>
            <a:endParaRPr lang="en-GB" dirty="0">
              <a:solidFill>
                <a:srgbClr val="FF0000"/>
              </a:solidFill>
            </a:endParaRPr>
          </a:p>
        </p:txBody>
      </p:sp>
      <p:sp>
        <p:nvSpPr>
          <p:cNvPr id="5" name="TextBox 4"/>
          <p:cNvSpPr txBox="1"/>
          <p:nvPr/>
        </p:nvSpPr>
        <p:spPr>
          <a:xfrm>
            <a:off x="4300701" y="1824437"/>
            <a:ext cx="4032448" cy="646331"/>
          </a:xfrm>
          <a:prstGeom prst="rect">
            <a:avLst/>
          </a:prstGeom>
          <a:noFill/>
        </p:spPr>
        <p:txBody>
          <a:bodyPr wrap="square" rtlCol="0">
            <a:spAutoFit/>
          </a:bodyPr>
          <a:lstStyle/>
          <a:p>
            <a:pPr algn="ctr"/>
            <a:r>
              <a:rPr lang="en-GB" sz="3600" dirty="0" smtClean="0">
                <a:solidFill>
                  <a:schemeClr val="accent1">
                    <a:lumMod val="40000"/>
                    <a:lumOff val="60000"/>
                  </a:schemeClr>
                </a:solidFill>
              </a:rPr>
              <a:t>Neo-Liberalism</a:t>
            </a:r>
            <a:endParaRPr lang="en-GB" sz="2000" dirty="0">
              <a:solidFill>
                <a:schemeClr val="accent1">
                  <a:lumMod val="40000"/>
                  <a:lumOff val="60000"/>
                </a:schemeClr>
              </a:solidFill>
            </a:endParaRPr>
          </a:p>
        </p:txBody>
      </p:sp>
      <p:sp>
        <p:nvSpPr>
          <p:cNvPr id="6" name="TextBox 5"/>
          <p:cNvSpPr txBox="1"/>
          <p:nvPr/>
        </p:nvSpPr>
        <p:spPr>
          <a:xfrm>
            <a:off x="0" y="1825676"/>
            <a:ext cx="4032448" cy="646331"/>
          </a:xfrm>
          <a:prstGeom prst="rect">
            <a:avLst/>
          </a:prstGeom>
          <a:noFill/>
        </p:spPr>
        <p:txBody>
          <a:bodyPr wrap="square" rtlCol="0">
            <a:spAutoFit/>
          </a:bodyPr>
          <a:lstStyle/>
          <a:p>
            <a:pPr algn="ctr"/>
            <a:r>
              <a:rPr lang="en-GB" sz="3600" dirty="0" smtClean="0">
                <a:solidFill>
                  <a:srgbClr val="FFFF00"/>
                </a:solidFill>
              </a:rPr>
              <a:t>Social Democracy</a:t>
            </a:r>
            <a:endParaRPr lang="en-GB" sz="2000" dirty="0">
              <a:solidFill>
                <a:srgbClr val="FFFF00"/>
              </a:solidFill>
            </a:endParaRPr>
          </a:p>
        </p:txBody>
      </p:sp>
      <p:sp>
        <p:nvSpPr>
          <p:cNvPr id="7" name="Right Arrow 6"/>
          <p:cNvSpPr/>
          <p:nvPr/>
        </p:nvSpPr>
        <p:spPr>
          <a:xfrm rot="7835863">
            <a:off x="2891728" y="1216337"/>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2703763">
            <a:off x="5271353" y="1208701"/>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18251" y="2886610"/>
            <a:ext cx="4154103" cy="3416320"/>
          </a:xfrm>
          <a:prstGeom prst="rect">
            <a:avLst/>
          </a:prstGeom>
          <a:noFill/>
        </p:spPr>
        <p:txBody>
          <a:bodyPr wrap="square" rtlCol="0">
            <a:spAutoFit/>
          </a:bodyPr>
          <a:lstStyle/>
          <a:p>
            <a:pPr marL="342900" indent="-342900">
              <a:buFont typeface="Arial" panose="020B0604020202020204" pitchFamily="34" charset="0"/>
              <a:buChar char="•"/>
            </a:pPr>
            <a:r>
              <a:rPr lang="en-GB" dirty="0" smtClean="0">
                <a:solidFill>
                  <a:srgbClr val="FFFF00"/>
                </a:solidFill>
              </a:rPr>
              <a:t>A National Health Service</a:t>
            </a:r>
          </a:p>
          <a:p>
            <a:pPr marL="342900" indent="-342900">
              <a:buFont typeface="Arial" panose="020B0604020202020204" pitchFamily="34" charset="0"/>
              <a:buChar char="•"/>
            </a:pPr>
            <a:r>
              <a:rPr lang="en-GB" dirty="0" smtClean="0">
                <a:solidFill>
                  <a:srgbClr val="FFFF00"/>
                </a:solidFill>
              </a:rPr>
              <a:t>The public ownership of key industries, e.g., railways to ensure the national interest</a:t>
            </a:r>
          </a:p>
          <a:p>
            <a:pPr marL="342900" indent="-342900">
              <a:buFont typeface="Arial" panose="020B0604020202020204" pitchFamily="34" charset="0"/>
              <a:buChar char="•"/>
            </a:pPr>
            <a:r>
              <a:rPr lang="en-GB" dirty="0" smtClean="0">
                <a:solidFill>
                  <a:srgbClr val="FFFF00"/>
                </a:solidFill>
              </a:rPr>
              <a:t>Regulated prices for energy providers Stop them getting too high</a:t>
            </a:r>
          </a:p>
          <a:p>
            <a:pPr marL="342900" indent="-342900">
              <a:buFont typeface="Arial" panose="020B0604020202020204" pitchFamily="34" charset="0"/>
              <a:buChar char="•"/>
            </a:pPr>
            <a:r>
              <a:rPr lang="en-GB" dirty="0" smtClean="0">
                <a:solidFill>
                  <a:srgbClr val="FFFF00"/>
                </a:solidFill>
              </a:rPr>
              <a:t>Democratic accountability to elected bodies</a:t>
            </a:r>
          </a:p>
          <a:p>
            <a:pPr marL="342900" indent="-342900">
              <a:buFont typeface="Arial" panose="020B0604020202020204" pitchFamily="34" charset="0"/>
              <a:buChar char="•"/>
            </a:pPr>
            <a:r>
              <a:rPr lang="en-GB" dirty="0" smtClean="0">
                <a:solidFill>
                  <a:srgbClr val="FFFF00"/>
                </a:solidFill>
              </a:rPr>
              <a:t>Available housing provided by the state for those unable to afford their own</a:t>
            </a:r>
            <a:endParaRPr lang="en-GB" sz="1100" dirty="0">
              <a:solidFill>
                <a:srgbClr val="FFFF00"/>
              </a:solidFill>
            </a:endParaRPr>
          </a:p>
        </p:txBody>
      </p:sp>
      <p:sp>
        <p:nvSpPr>
          <p:cNvPr id="12" name="TextBox 11"/>
          <p:cNvSpPr txBox="1"/>
          <p:nvPr/>
        </p:nvSpPr>
        <p:spPr>
          <a:xfrm>
            <a:off x="107504" y="2429220"/>
            <a:ext cx="4032448" cy="461665"/>
          </a:xfrm>
          <a:prstGeom prst="rect">
            <a:avLst/>
          </a:prstGeom>
          <a:noFill/>
        </p:spPr>
        <p:txBody>
          <a:bodyPr wrap="square" rtlCol="0">
            <a:spAutoFit/>
          </a:bodyPr>
          <a:lstStyle/>
          <a:p>
            <a:r>
              <a:rPr lang="en-GB" sz="2400" b="1" dirty="0" smtClean="0"/>
              <a:t>Some policies:</a:t>
            </a:r>
            <a:endParaRPr lang="en-GB" sz="1400" b="1" dirty="0"/>
          </a:p>
        </p:txBody>
      </p:sp>
      <p:sp>
        <p:nvSpPr>
          <p:cNvPr id="13" name="TextBox 12"/>
          <p:cNvSpPr txBox="1"/>
          <p:nvPr/>
        </p:nvSpPr>
        <p:spPr>
          <a:xfrm>
            <a:off x="4644008" y="2435610"/>
            <a:ext cx="4032448" cy="461665"/>
          </a:xfrm>
          <a:prstGeom prst="rect">
            <a:avLst/>
          </a:prstGeom>
          <a:noFill/>
        </p:spPr>
        <p:txBody>
          <a:bodyPr wrap="square" rtlCol="0">
            <a:spAutoFit/>
          </a:bodyPr>
          <a:lstStyle/>
          <a:p>
            <a:r>
              <a:rPr lang="en-GB" sz="2400" b="1" dirty="0" smtClean="0"/>
              <a:t>Some policies:</a:t>
            </a:r>
            <a:endParaRPr lang="en-GB" sz="1400" b="1" dirty="0"/>
          </a:p>
        </p:txBody>
      </p:sp>
      <p:sp>
        <p:nvSpPr>
          <p:cNvPr id="14" name="TextBox 13"/>
          <p:cNvSpPr txBox="1"/>
          <p:nvPr/>
        </p:nvSpPr>
        <p:spPr>
          <a:xfrm>
            <a:off x="4915306" y="2886610"/>
            <a:ext cx="4228693" cy="3416320"/>
          </a:xfrm>
          <a:prstGeom prst="rect">
            <a:avLst/>
          </a:prstGeom>
          <a:noFill/>
        </p:spPr>
        <p:txBody>
          <a:bodyPr wrap="square" rtlCol="0">
            <a:spAutoFit/>
          </a:bodyPr>
          <a:lstStyle/>
          <a:p>
            <a:pPr marL="342900" indent="-342900">
              <a:buFont typeface="Arial" panose="020B0604020202020204" pitchFamily="34" charset="0"/>
              <a:buChar char="•"/>
            </a:pPr>
            <a:r>
              <a:rPr lang="en-GB" dirty="0" smtClean="0">
                <a:solidFill>
                  <a:schemeClr val="accent1">
                    <a:lumMod val="40000"/>
                    <a:lumOff val="60000"/>
                  </a:schemeClr>
                </a:solidFill>
              </a:rPr>
              <a:t>Privatised health care</a:t>
            </a:r>
          </a:p>
          <a:p>
            <a:pPr marL="342900" indent="-342900">
              <a:buFont typeface="Arial" panose="020B0604020202020204" pitchFamily="34" charset="0"/>
              <a:buChar char="•"/>
            </a:pPr>
            <a:r>
              <a:rPr lang="en-GB" dirty="0" smtClean="0">
                <a:solidFill>
                  <a:schemeClr val="accent1">
                    <a:lumMod val="40000"/>
                    <a:lumOff val="60000"/>
                  </a:schemeClr>
                </a:solidFill>
              </a:rPr>
              <a:t>De-nationalisation of industries, e.g., railways – to make them more efficient</a:t>
            </a:r>
          </a:p>
          <a:p>
            <a:pPr marL="342900" indent="-342900">
              <a:buFont typeface="Arial" panose="020B0604020202020204" pitchFamily="34" charset="0"/>
              <a:buChar char="•"/>
            </a:pPr>
            <a:r>
              <a:rPr lang="en-GB" dirty="0" smtClean="0">
                <a:solidFill>
                  <a:schemeClr val="accent1">
                    <a:lumMod val="40000"/>
                    <a:lumOff val="60000"/>
                  </a:schemeClr>
                </a:solidFill>
              </a:rPr>
              <a:t>Increased competition between energy providers market forces will make them more efficient</a:t>
            </a:r>
          </a:p>
          <a:p>
            <a:pPr marL="342900" indent="-342900">
              <a:buFont typeface="Arial" panose="020B0604020202020204" pitchFamily="34" charset="0"/>
              <a:buChar char="•"/>
            </a:pPr>
            <a:r>
              <a:rPr lang="en-GB" dirty="0" smtClean="0">
                <a:solidFill>
                  <a:schemeClr val="accent1">
                    <a:lumMod val="40000"/>
                    <a:lumOff val="60000"/>
                  </a:schemeClr>
                </a:solidFill>
              </a:rPr>
              <a:t>Wider share ownership – everyone controls companies</a:t>
            </a:r>
          </a:p>
          <a:p>
            <a:pPr marL="342900" indent="-342900">
              <a:buFont typeface="Arial" panose="020B0604020202020204" pitchFamily="34" charset="0"/>
              <a:buChar char="•"/>
            </a:pPr>
            <a:r>
              <a:rPr lang="en-GB" dirty="0" smtClean="0">
                <a:solidFill>
                  <a:schemeClr val="accent1">
                    <a:lumMod val="40000"/>
                    <a:lumOff val="60000"/>
                  </a:schemeClr>
                </a:solidFill>
              </a:rPr>
              <a:t>Less social housing, more private landlords – it’s not the state’s business!</a:t>
            </a:r>
            <a:endParaRPr lang="en-GB" sz="1100" dirty="0">
              <a:solidFill>
                <a:schemeClr val="accent1">
                  <a:lumMod val="40000"/>
                  <a:lumOff val="60000"/>
                </a:schemeClr>
              </a:solidFill>
            </a:endParaRPr>
          </a:p>
        </p:txBody>
      </p:sp>
      <p:sp>
        <p:nvSpPr>
          <p:cNvPr id="15" name="TextBox 14"/>
          <p:cNvSpPr txBox="1"/>
          <p:nvPr/>
        </p:nvSpPr>
        <p:spPr>
          <a:xfrm>
            <a:off x="342071" y="6302930"/>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The “Democratic Left”</a:t>
            </a:r>
            <a:endParaRPr lang="en-GB" sz="1200" dirty="0">
              <a:solidFill>
                <a:srgbClr val="FFFF00"/>
              </a:solidFill>
            </a:endParaRPr>
          </a:p>
        </p:txBody>
      </p:sp>
      <p:sp>
        <p:nvSpPr>
          <p:cNvPr id="16" name="TextBox 15"/>
          <p:cNvSpPr txBox="1"/>
          <p:nvPr/>
        </p:nvSpPr>
        <p:spPr>
          <a:xfrm>
            <a:off x="4915306" y="6289001"/>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The “Democratic Right”</a:t>
            </a:r>
            <a:endParaRPr lang="en-GB" sz="1200" dirty="0">
              <a:solidFill>
                <a:schemeClr val="accent1">
                  <a:lumMod val="40000"/>
                  <a:lumOff val="60000"/>
                </a:schemeClr>
              </a:solidFill>
            </a:endParaRPr>
          </a:p>
        </p:txBody>
      </p:sp>
    </p:spTree>
    <p:extLst>
      <p:ext uri="{BB962C8B-B14F-4D97-AF65-F5344CB8AC3E}">
        <p14:creationId xmlns:p14="http://schemas.microsoft.com/office/powerpoint/2010/main" val="29977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 calcmode="lin" valueType="num">
                                      <p:cBhvr additive="base">
                                        <p:cTn id="4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 calcmode="lin" valueType="num">
                                      <p:cBhvr additive="base">
                                        <p:cTn id="4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mph" presetSubtype="0" fill="remove" grpId="0" nodeType="clickEffect">
                                  <p:stCondLst>
                                    <p:cond delay="0"/>
                                  </p:stCondLst>
                                  <p:childTnLst>
                                    <p:animClr clrSpc="rgb" dir="cw">
                                      <p:cBhvr override="childStyle">
                                        <p:cTn id="66" dur="250" autoRev="1" fill="remove"/>
                                        <p:tgtEl>
                                          <p:spTgt spid="15"/>
                                        </p:tgtEl>
                                        <p:attrNameLst>
                                          <p:attrName>style.color</p:attrName>
                                        </p:attrNameLst>
                                      </p:cBhvr>
                                      <p:to>
                                        <a:schemeClr val="bg1"/>
                                      </p:to>
                                    </p:animClr>
                                    <p:animClr clrSpc="rgb" dir="cw">
                                      <p:cBhvr>
                                        <p:cTn id="67" dur="250" autoRev="1" fill="remove"/>
                                        <p:tgtEl>
                                          <p:spTgt spid="15"/>
                                        </p:tgtEl>
                                        <p:attrNameLst>
                                          <p:attrName>fillcolor</p:attrName>
                                        </p:attrNameLst>
                                      </p:cBhvr>
                                      <p:to>
                                        <a:schemeClr val="bg1"/>
                                      </p:to>
                                    </p:animClr>
                                    <p:set>
                                      <p:cBhvr>
                                        <p:cTn id="68" dur="250" autoRev="1" fill="remove"/>
                                        <p:tgtEl>
                                          <p:spTgt spid="15"/>
                                        </p:tgtEl>
                                        <p:attrNameLst>
                                          <p:attrName>fill.type</p:attrName>
                                        </p:attrNameLst>
                                      </p:cBhvr>
                                      <p:to>
                                        <p:strVal val="solid"/>
                                      </p:to>
                                    </p:set>
                                    <p:set>
                                      <p:cBhvr>
                                        <p:cTn id="69" dur="250" autoRev="1" fill="remove"/>
                                        <p:tgtEl>
                                          <p:spTgt spid="15"/>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fill="remove" nodeType="clickEffect">
                                  <p:stCondLst>
                                    <p:cond delay="0"/>
                                  </p:stCondLst>
                                  <p:childTnLst>
                                    <p:animClr clrSpc="rgb" dir="cw">
                                      <p:cBhvr override="childStyle">
                                        <p:cTn id="73" dur="250" autoRev="1" fill="remove"/>
                                        <p:tgtEl>
                                          <p:spTgt spid="16">
                                            <p:txEl>
                                              <p:pRg st="0" end="0"/>
                                            </p:txEl>
                                          </p:spTgt>
                                        </p:tgtEl>
                                        <p:attrNameLst>
                                          <p:attrName>style.color</p:attrName>
                                        </p:attrNameLst>
                                      </p:cBhvr>
                                      <p:to>
                                        <a:schemeClr val="bg1"/>
                                      </p:to>
                                    </p:animClr>
                                    <p:animClr clrSpc="rgb" dir="cw">
                                      <p:cBhvr>
                                        <p:cTn id="74" dur="250" autoRev="1" fill="remove"/>
                                        <p:tgtEl>
                                          <p:spTgt spid="16">
                                            <p:txEl>
                                              <p:pRg st="0" end="0"/>
                                            </p:txEl>
                                          </p:spTgt>
                                        </p:tgtEl>
                                        <p:attrNameLst>
                                          <p:attrName>fillcolor</p:attrName>
                                        </p:attrNameLst>
                                      </p:cBhvr>
                                      <p:to>
                                        <a:schemeClr val="bg1"/>
                                      </p:to>
                                    </p:animClr>
                                    <p:set>
                                      <p:cBhvr>
                                        <p:cTn id="75" dur="250" autoRev="1" fill="remove"/>
                                        <p:tgtEl>
                                          <p:spTgt spid="16">
                                            <p:txEl>
                                              <p:pRg st="0" end="0"/>
                                            </p:txEl>
                                          </p:spTgt>
                                        </p:tgtEl>
                                        <p:attrNameLst>
                                          <p:attrName>fill.type</p:attrName>
                                        </p:attrNameLst>
                                      </p:cBhvr>
                                      <p:to>
                                        <p:strVal val="solid"/>
                                      </p:to>
                                    </p:set>
                                    <p:set>
                                      <p:cBhvr>
                                        <p:cTn id="76" dur="250" autoRev="1" fill="remove"/>
                                        <p:tgtEl>
                                          <p:spTgt spid="1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410196"/>
            <a:ext cx="4032448" cy="707886"/>
          </a:xfrm>
          <a:prstGeom prst="rect">
            <a:avLst/>
          </a:prstGeom>
          <a:noFill/>
        </p:spPr>
        <p:txBody>
          <a:bodyPr wrap="square" rtlCol="0">
            <a:spAutoFit/>
          </a:bodyPr>
          <a:lstStyle/>
          <a:p>
            <a:pPr algn="ctr"/>
            <a:r>
              <a:rPr lang="en-GB" sz="4000" dirty="0" smtClean="0">
                <a:solidFill>
                  <a:srgbClr val="FF0000"/>
                </a:solidFill>
              </a:rPr>
              <a:t>Functionalism</a:t>
            </a:r>
            <a:endParaRPr lang="en-GB" dirty="0">
              <a:solidFill>
                <a:srgbClr val="FF0000"/>
              </a:solidFill>
            </a:endParaRPr>
          </a:p>
        </p:txBody>
      </p:sp>
      <p:sp>
        <p:nvSpPr>
          <p:cNvPr id="5" name="TextBox 4"/>
          <p:cNvSpPr txBox="1"/>
          <p:nvPr/>
        </p:nvSpPr>
        <p:spPr>
          <a:xfrm>
            <a:off x="4300701" y="1824437"/>
            <a:ext cx="4032448" cy="646331"/>
          </a:xfrm>
          <a:prstGeom prst="rect">
            <a:avLst/>
          </a:prstGeom>
          <a:noFill/>
        </p:spPr>
        <p:txBody>
          <a:bodyPr wrap="square" rtlCol="0">
            <a:spAutoFit/>
          </a:bodyPr>
          <a:lstStyle/>
          <a:p>
            <a:pPr algn="ctr"/>
            <a:r>
              <a:rPr lang="en-GB" sz="3600" dirty="0" smtClean="0">
                <a:solidFill>
                  <a:schemeClr val="accent1">
                    <a:lumMod val="40000"/>
                    <a:lumOff val="60000"/>
                  </a:schemeClr>
                </a:solidFill>
              </a:rPr>
              <a:t>Neo-Liberalism</a:t>
            </a:r>
            <a:endParaRPr lang="en-GB" sz="2000" dirty="0">
              <a:solidFill>
                <a:schemeClr val="accent1">
                  <a:lumMod val="40000"/>
                  <a:lumOff val="60000"/>
                </a:schemeClr>
              </a:solidFill>
            </a:endParaRPr>
          </a:p>
        </p:txBody>
      </p:sp>
      <p:sp>
        <p:nvSpPr>
          <p:cNvPr id="6" name="TextBox 5"/>
          <p:cNvSpPr txBox="1"/>
          <p:nvPr/>
        </p:nvSpPr>
        <p:spPr>
          <a:xfrm>
            <a:off x="0" y="1825676"/>
            <a:ext cx="4032448" cy="646331"/>
          </a:xfrm>
          <a:prstGeom prst="rect">
            <a:avLst/>
          </a:prstGeom>
          <a:noFill/>
        </p:spPr>
        <p:txBody>
          <a:bodyPr wrap="square" rtlCol="0">
            <a:spAutoFit/>
          </a:bodyPr>
          <a:lstStyle/>
          <a:p>
            <a:pPr algn="ctr"/>
            <a:r>
              <a:rPr lang="en-GB" sz="3600" dirty="0" smtClean="0">
                <a:solidFill>
                  <a:srgbClr val="FFFF00"/>
                </a:solidFill>
              </a:rPr>
              <a:t>Social Democracy</a:t>
            </a:r>
            <a:endParaRPr lang="en-GB" sz="2000" dirty="0">
              <a:solidFill>
                <a:srgbClr val="FFFF00"/>
              </a:solidFill>
            </a:endParaRPr>
          </a:p>
        </p:txBody>
      </p:sp>
      <p:sp>
        <p:nvSpPr>
          <p:cNvPr id="7" name="Right Arrow 6"/>
          <p:cNvSpPr/>
          <p:nvPr/>
        </p:nvSpPr>
        <p:spPr>
          <a:xfrm rot="7835863">
            <a:off x="2891728" y="1216337"/>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2703763">
            <a:off x="5271353" y="1208701"/>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18251" y="2886610"/>
            <a:ext cx="4154103" cy="261610"/>
          </a:xfrm>
          <a:prstGeom prst="rect">
            <a:avLst/>
          </a:prstGeom>
          <a:noFill/>
        </p:spPr>
        <p:txBody>
          <a:bodyPr wrap="square" rtlCol="0">
            <a:spAutoFit/>
          </a:bodyPr>
          <a:lstStyle/>
          <a:p>
            <a:pPr marL="342900" indent="-342900">
              <a:buFont typeface="Arial" panose="020B0604020202020204" pitchFamily="34" charset="0"/>
              <a:buChar char="•"/>
            </a:pPr>
            <a:endParaRPr lang="en-GB" sz="1100" dirty="0">
              <a:solidFill>
                <a:srgbClr val="FFFF00"/>
              </a:solidFill>
            </a:endParaRPr>
          </a:p>
        </p:txBody>
      </p:sp>
      <p:sp>
        <p:nvSpPr>
          <p:cNvPr id="15" name="TextBox 14"/>
          <p:cNvSpPr txBox="1"/>
          <p:nvPr/>
        </p:nvSpPr>
        <p:spPr>
          <a:xfrm>
            <a:off x="342071" y="6302930"/>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The “Democratic Left”</a:t>
            </a:r>
            <a:endParaRPr lang="en-GB" sz="1200" dirty="0">
              <a:solidFill>
                <a:srgbClr val="FFFF00"/>
              </a:solidFill>
            </a:endParaRPr>
          </a:p>
        </p:txBody>
      </p:sp>
      <p:sp>
        <p:nvSpPr>
          <p:cNvPr id="16" name="TextBox 15"/>
          <p:cNvSpPr txBox="1"/>
          <p:nvPr/>
        </p:nvSpPr>
        <p:spPr>
          <a:xfrm>
            <a:off x="4915306" y="6289001"/>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The “Democratic Right”</a:t>
            </a:r>
            <a:endParaRPr lang="en-GB" sz="1200" dirty="0">
              <a:solidFill>
                <a:schemeClr val="accent1">
                  <a:lumMod val="40000"/>
                  <a:lumOff val="60000"/>
                </a:schemeClr>
              </a:solidFill>
            </a:endParaRPr>
          </a:p>
        </p:txBody>
      </p:sp>
      <p:pic>
        <p:nvPicPr>
          <p:cNvPr id="2" name="Picture 1"/>
          <p:cNvPicPr>
            <a:picLocks noChangeAspect="1"/>
          </p:cNvPicPr>
          <p:nvPr/>
        </p:nvPicPr>
        <p:blipFill>
          <a:blip r:embed="rId3"/>
          <a:stretch>
            <a:fillRect/>
          </a:stretch>
        </p:blipFill>
        <p:spPr>
          <a:xfrm>
            <a:off x="755576" y="2475549"/>
            <a:ext cx="2580196" cy="3745446"/>
          </a:xfrm>
          <a:prstGeom prst="rect">
            <a:avLst/>
          </a:prstGeom>
        </p:spPr>
      </p:pic>
      <p:pic>
        <p:nvPicPr>
          <p:cNvPr id="1028" name="Picture 4" descr="Image result for medieval market"/>
          <p:cNvPicPr>
            <a:picLocks noChangeAspect="1" noChangeArrowheads="1"/>
          </p:cNvPicPr>
          <p:nvPr/>
        </p:nvPicPr>
        <p:blipFill rotWithShape="1">
          <a:blip r:embed="rId4">
            <a:extLst>
              <a:ext uri="{28A0092B-C50C-407E-A947-70E740481C1C}">
                <a14:useLocalDpi xmlns:a14="http://schemas.microsoft.com/office/drawing/2010/main" val="0"/>
              </a:ext>
            </a:extLst>
          </a:blip>
          <a:srcRect l="5999" r="6772"/>
          <a:stretch/>
        </p:blipFill>
        <p:spPr bwMode="auto">
          <a:xfrm>
            <a:off x="4840760" y="2470768"/>
            <a:ext cx="2952329" cy="375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15"/>
                                        </p:tgtEl>
                                        <p:attrNameLst>
                                          <p:attrName>style.color</p:attrName>
                                        </p:attrNameLst>
                                      </p:cBhvr>
                                      <p:to>
                                        <a:schemeClr val="bg1"/>
                                      </p:to>
                                    </p:animClr>
                                    <p:animClr clrSpc="rgb" dir="cw">
                                      <p:cBhvr>
                                        <p:cTn id="13" dur="250" autoRev="1" fill="remove"/>
                                        <p:tgtEl>
                                          <p:spTgt spid="15"/>
                                        </p:tgtEl>
                                        <p:attrNameLst>
                                          <p:attrName>fillcolor</p:attrName>
                                        </p:attrNameLst>
                                      </p:cBhvr>
                                      <p:to>
                                        <a:schemeClr val="bg1"/>
                                      </p:to>
                                    </p:animClr>
                                    <p:set>
                                      <p:cBhvr>
                                        <p:cTn id="14" dur="250" autoRev="1" fill="remove"/>
                                        <p:tgtEl>
                                          <p:spTgt spid="15"/>
                                        </p:tgtEl>
                                        <p:attrNameLst>
                                          <p:attrName>fill.type</p:attrName>
                                        </p:attrNameLst>
                                      </p:cBhvr>
                                      <p:to>
                                        <p:strVal val="solid"/>
                                      </p:to>
                                    </p:set>
                                    <p:set>
                                      <p:cBhvr>
                                        <p:cTn id="15" dur="250" autoRev="1" fill="remove"/>
                                        <p:tgtEl>
                                          <p:spTgt spid="15"/>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nodeType="clickEffect">
                                  <p:stCondLst>
                                    <p:cond delay="0"/>
                                  </p:stCondLst>
                                  <p:childTnLst>
                                    <p:animClr clrSpc="rgb" dir="cw">
                                      <p:cBhvr override="childStyle">
                                        <p:cTn id="19" dur="250" autoRev="1" fill="remove"/>
                                        <p:tgtEl>
                                          <p:spTgt spid="16">
                                            <p:txEl>
                                              <p:pRg st="0" end="0"/>
                                            </p:txEl>
                                          </p:spTgt>
                                        </p:tgtEl>
                                        <p:attrNameLst>
                                          <p:attrName>style.color</p:attrName>
                                        </p:attrNameLst>
                                      </p:cBhvr>
                                      <p:to>
                                        <a:schemeClr val="bg1"/>
                                      </p:to>
                                    </p:animClr>
                                    <p:animClr clrSpc="rgb" dir="cw">
                                      <p:cBhvr>
                                        <p:cTn id="20" dur="250" autoRev="1" fill="remove"/>
                                        <p:tgtEl>
                                          <p:spTgt spid="16">
                                            <p:txEl>
                                              <p:pRg st="0" end="0"/>
                                            </p:txEl>
                                          </p:spTgt>
                                        </p:tgtEl>
                                        <p:attrNameLst>
                                          <p:attrName>fillcolor</p:attrName>
                                        </p:attrNameLst>
                                      </p:cBhvr>
                                      <p:to>
                                        <a:schemeClr val="bg1"/>
                                      </p:to>
                                    </p:animClr>
                                    <p:set>
                                      <p:cBhvr>
                                        <p:cTn id="21" dur="250" autoRev="1" fill="remove"/>
                                        <p:tgtEl>
                                          <p:spTgt spid="16">
                                            <p:txEl>
                                              <p:pRg st="0" end="0"/>
                                            </p:txEl>
                                          </p:spTgt>
                                        </p:tgtEl>
                                        <p:attrNameLst>
                                          <p:attrName>fill.type</p:attrName>
                                        </p:attrNameLst>
                                      </p:cBhvr>
                                      <p:to>
                                        <p:strVal val="solid"/>
                                      </p:to>
                                    </p:set>
                                    <p:set>
                                      <p:cBhvr>
                                        <p:cTn id="22" dur="250" autoRev="1" fill="remove"/>
                                        <p:tgtEl>
                                          <p:spTgt spid="16">
                                            <p:txEl>
                                              <p:pRg st="0" end="0"/>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92696"/>
            <a:ext cx="7546032" cy="5832648"/>
          </a:xfrm>
        </p:spPr>
        <p:txBody>
          <a:bodyPr>
            <a:normAutofit/>
          </a:bodyPr>
          <a:lstStyle/>
          <a:p>
            <a:r>
              <a:rPr lang="en-GB" sz="2800" dirty="0">
                <a:effectLst/>
              </a:rPr>
              <a:t>Consequently different governments have attempted to address the issue of fairness in the education system in very different ways.  The debate since the 1944 Education Act may be seen to be between two broad traditions which cut across the main political parties:</a:t>
            </a:r>
          </a:p>
          <a:p>
            <a:pPr lvl="0"/>
            <a:r>
              <a:rPr lang="en-GB" sz="2800" dirty="0">
                <a:solidFill>
                  <a:srgbClr val="FFFF00"/>
                </a:solidFill>
                <a:effectLst/>
              </a:rPr>
              <a:t>The Social Democratic and </a:t>
            </a:r>
          </a:p>
          <a:p>
            <a:pPr lvl="0"/>
            <a:r>
              <a:rPr lang="en-GB" sz="2800" dirty="0">
                <a:solidFill>
                  <a:srgbClr val="FFFF00"/>
                </a:solidFill>
                <a:effectLst/>
              </a:rPr>
              <a:t>The New </a:t>
            </a:r>
            <a:r>
              <a:rPr lang="en-GB" sz="2800" dirty="0" smtClean="0">
                <a:solidFill>
                  <a:srgbClr val="FFFF00"/>
                </a:solidFill>
                <a:effectLst/>
              </a:rPr>
              <a:t>Right</a:t>
            </a:r>
          </a:p>
          <a:p>
            <a:pPr lvl="0"/>
            <a:endParaRPr lang="en-GB" sz="2800" dirty="0">
              <a:solidFill>
                <a:srgbClr val="FFFF00"/>
              </a:solidFill>
              <a:effectLst/>
            </a:endParaRPr>
          </a:p>
          <a:p>
            <a:pPr lvl="0"/>
            <a:r>
              <a:rPr lang="en-GB" sz="2200" dirty="0" smtClean="0">
                <a:solidFill>
                  <a:srgbClr val="FF0000"/>
                </a:solidFill>
                <a:effectLst/>
              </a:rPr>
              <a:t>Video available on the foundations of New Right thought on estream: </a:t>
            </a:r>
            <a:r>
              <a:rPr lang="en-GB" sz="2200" dirty="0" smtClean="0">
                <a:solidFill>
                  <a:srgbClr val="FF0000"/>
                </a:solidFill>
                <a:effectLst/>
                <a:hlinkClick r:id="rId2"/>
              </a:rPr>
              <a:t>http</a:t>
            </a:r>
            <a:r>
              <a:rPr lang="en-GB" sz="2200" dirty="0">
                <a:solidFill>
                  <a:srgbClr val="FF0000"/>
                </a:solidFill>
                <a:effectLst/>
                <a:hlinkClick r:id="rId2"/>
              </a:rPr>
              <a:t>://</a:t>
            </a:r>
            <a:r>
              <a:rPr lang="en-GB" sz="2200" dirty="0" smtClean="0">
                <a:solidFill>
                  <a:srgbClr val="FF0000"/>
                </a:solidFill>
                <a:effectLst/>
                <a:hlinkClick r:id="rId2"/>
              </a:rPr>
              <a:t>estream.godalming.ac.uk/view2.aspx?id=1591~4q~qLPcevUK</a:t>
            </a:r>
            <a:r>
              <a:rPr lang="en-GB" sz="2200" dirty="0" smtClean="0">
                <a:solidFill>
                  <a:srgbClr val="FF0000"/>
                </a:solidFill>
                <a:effectLst/>
              </a:rPr>
              <a:t> </a:t>
            </a:r>
            <a:endParaRPr lang="en-GB" sz="2200" dirty="0">
              <a:solidFill>
                <a:srgbClr val="FF0000"/>
              </a:solidFill>
              <a:effectLst/>
            </a:endParaRPr>
          </a:p>
          <a:p>
            <a:endParaRPr lang="en-GB" sz="2800" dirty="0"/>
          </a:p>
        </p:txBody>
      </p:sp>
    </p:spTree>
    <p:extLst>
      <p:ext uri="{BB962C8B-B14F-4D97-AF65-F5344CB8AC3E}">
        <p14:creationId xmlns:p14="http://schemas.microsoft.com/office/powerpoint/2010/main" val="2649124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20688"/>
            <a:ext cx="6696744" cy="5040560"/>
          </a:xfrm>
        </p:spPr>
        <p:txBody>
          <a:bodyPr>
            <a:normAutofit/>
          </a:bodyPr>
          <a:lstStyle/>
          <a:p>
            <a:r>
              <a:rPr lang="en-GB" sz="2800" dirty="0" smtClean="0"/>
              <a:t>Bear in mind that these approaches are based upon </a:t>
            </a:r>
            <a:r>
              <a:rPr lang="en-GB" sz="2800" dirty="0" smtClean="0">
                <a:solidFill>
                  <a:srgbClr val="FFFF00"/>
                </a:solidFill>
              </a:rPr>
              <a:t>political</a:t>
            </a:r>
            <a:r>
              <a:rPr lang="en-GB" sz="2800" dirty="0" smtClean="0"/>
              <a:t> views of education policy.</a:t>
            </a:r>
          </a:p>
          <a:p>
            <a:r>
              <a:rPr lang="en-GB" sz="2800" dirty="0" smtClean="0"/>
              <a:t>They are </a:t>
            </a:r>
            <a:r>
              <a:rPr lang="en-GB" sz="2800" u="sng" dirty="0" smtClean="0">
                <a:solidFill>
                  <a:srgbClr val="FFFF00"/>
                </a:solidFill>
              </a:rPr>
              <a:t>not</a:t>
            </a:r>
            <a:r>
              <a:rPr lang="en-GB" sz="2800" dirty="0" smtClean="0"/>
              <a:t> sociological perspectives.</a:t>
            </a:r>
          </a:p>
          <a:p>
            <a:r>
              <a:rPr lang="en-GB" sz="2800" dirty="0" smtClean="0"/>
              <a:t>They provide a critical response to Functionalism and an attempt to apply it in the “real world” of education</a:t>
            </a:r>
            <a:endParaRPr lang="en-GB" sz="2800" dirty="0"/>
          </a:p>
        </p:txBody>
      </p:sp>
    </p:spTree>
    <p:extLst>
      <p:ext uri="{BB962C8B-B14F-4D97-AF65-F5344CB8AC3E}">
        <p14:creationId xmlns:p14="http://schemas.microsoft.com/office/powerpoint/2010/main" val="7505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201" t="18921" r="34775" b="8840"/>
          <a:stretch/>
        </p:blipFill>
        <p:spPr>
          <a:xfrm>
            <a:off x="2411760" y="332656"/>
            <a:ext cx="4392488" cy="6192688"/>
          </a:xfrm>
          <a:prstGeom prst="rect">
            <a:avLst/>
          </a:prstGeom>
        </p:spPr>
      </p:pic>
    </p:spTree>
    <p:extLst>
      <p:ext uri="{BB962C8B-B14F-4D97-AF65-F5344CB8AC3E}">
        <p14:creationId xmlns:p14="http://schemas.microsoft.com/office/powerpoint/2010/main" val="471142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60648"/>
            <a:ext cx="7543800" cy="914400"/>
          </a:xfrm>
          <a:noFill/>
        </p:spPr>
        <p:txBody>
          <a:bodyPr/>
          <a:lstStyle/>
          <a:p>
            <a:r>
              <a:rPr lang="en-GB" dirty="0" smtClean="0"/>
              <a:t>Activity</a:t>
            </a:r>
            <a:endParaRPr lang="en-GB" dirty="0"/>
          </a:p>
        </p:txBody>
      </p:sp>
      <p:sp>
        <p:nvSpPr>
          <p:cNvPr id="2" name="Content Placeholder 1"/>
          <p:cNvSpPr>
            <a:spLocks noGrp="1"/>
          </p:cNvSpPr>
          <p:nvPr>
            <p:ph sz="quarter" idx="13"/>
          </p:nvPr>
        </p:nvSpPr>
        <p:spPr>
          <a:xfrm>
            <a:off x="323528" y="1621961"/>
            <a:ext cx="3980222" cy="5031268"/>
          </a:xfrm>
        </p:spPr>
        <p:txBody>
          <a:bodyPr>
            <a:normAutofit fontScale="92500" lnSpcReduction="10000"/>
          </a:bodyPr>
          <a:lstStyle/>
          <a:p>
            <a:pPr marL="18288" indent="0">
              <a:buNone/>
            </a:pPr>
            <a:r>
              <a:rPr lang="en-GB" sz="2400" b="1" u="sng" dirty="0" smtClean="0">
                <a:solidFill>
                  <a:srgbClr val="FFFF00"/>
                </a:solidFill>
              </a:rPr>
              <a:t>Social Democratic</a:t>
            </a:r>
          </a:p>
          <a:p>
            <a:pPr marL="18288" indent="0">
              <a:buNone/>
            </a:pPr>
            <a:r>
              <a:rPr lang="en-GB" sz="2400" dirty="0" smtClean="0"/>
              <a:t>Areas to look at:</a:t>
            </a:r>
          </a:p>
          <a:p>
            <a:pPr marL="475488" indent="-457200">
              <a:buFont typeface="+mj-lt"/>
              <a:buAutoNum type="alphaLcPeriod"/>
            </a:pPr>
            <a:r>
              <a:rPr lang="en-GB" sz="2400" dirty="0" smtClean="0"/>
              <a:t>What are their main arguments?</a:t>
            </a:r>
          </a:p>
          <a:p>
            <a:pPr marL="475488" indent="-457200">
              <a:buFont typeface="+mj-lt"/>
              <a:buAutoNum type="alphaLcPeriod"/>
            </a:pPr>
            <a:r>
              <a:rPr lang="en-GB" sz="2400" dirty="0" smtClean="0"/>
              <a:t>Who are the key thinkers?</a:t>
            </a:r>
          </a:p>
          <a:p>
            <a:pPr marL="475488" indent="-457200">
              <a:buFont typeface="+mj-lt"/>
              <a:buAutoNum type="alphaLcPeriod"/>
            </a:pPr>
            <a:r>
              <a:rPr lang="en-GB" sz="2400" dirty="0" smtClean="0"/>
              <a:t>What problems do they see with the education system – what solutions do they offer?</a:t>
            </a:r>
          </a:p>
          <a:p>
            <a:pPr marL="475488" indent="-457200">
              <a:buFont typeface="+mj-lt"/>
              <a:buAutoNum type="alphaLcPeriod"/>
            </a:pPr>
            <a:r>
              <a:rPr lang="en-GB" sz="2400" dirty="0" smtClean="0"/>
              <a:t>Evaluation of the approach</a:t>
            </a:r>
          </a:p>
          <a:p>
            <a:pPr marL="18288" indent="0">
              <a:buNone/>
            </a:pPr>
            <a:r>
              <a:rPr lang="en-GB" sz="2400" i="1" dirty="0"/>
              <a:t>Use p.167-170 Sociology In Focus, pages 60-61 of the OCR textbook (A2) and your workbook</a:t>
            </a:r>
          </a:p>
        </p:txBody>
      </p:sp>
      <p:sp>
        <p:nvSpPr>
          <p:cNvPr id="4" name="Text Placeholder 3"/>
          <p:cNvSpPr>
            <a:spLocks noGrp="1"/>
          </p:cNvSpPr>
          <p:nvPr>
            <p:ph sz="quarter" idx="14"/>
          </p:nvPr>
        </p:nvSpPr>
        <p:spPr>
          <a:xfrm>
            <a:off x="4527476" y="1653319"/>
            <a:ext cx="4392486" cy="4968552"/>
          </a:xfrm>
        </p:spPr>
        <p:txBody>
          <a:bodyPr>
            <a:noAutofit/>
          </a:bodyPr>
          <a:lstStyle/>
          <a:p>
            <a:pPr marL="18288" indent="0">
              <a:buNone/>
            </a:pPr>
            <a:r>
              <a:rPr lang="en-GB" sz="2200" b="1" u="sng" dirty="0" smtClean="0">
                <a:solidFill>
                  <a:srgbClr val="FFFF00"/>
                </a:solidFill>
              </a:rPr>
              <a:t>New Right</a:t>
            </a:r>
          </a:p>
          <a:p>
            <a:pPr marL="18288" indent="0">
              <a:buNone/>
            </a:pPr>
            <a:r>
              <a:rPr lang="en-GB" sz="2200" dirty="0" smtClean="0"/>
              <a:t>Areas to look at</a:t>
            </a:r>
          </a:p>
          <a:p>
            <a:pPr marL="475488" indent="-457200">
              <a:buFont typeface="+mj-lt"/>
              <a:buAutoNum type="alphaLcPeriod"/>
            </a:pPr>
            <a:r>
              <a:rPr lang="en-GB" sz="2200" dirty="0" smtClean="0"/>
              <a:t>What are their main arguments?</a:t>
            </a:r>
          </a:p>
          <a:p>
            <a:pPr marL="475488" indent="-457200">
              <a:buFont typeface="+mj-lt"/>
              <a:buAutoNum type="alphaLcPeriod"/>
            </a:pPr>
            <a:r>
              <a:rPr lang="en-GB" sz="2200" dirty="0" smtClean="0"/>
              <a:t>Who are the key thinkers?</a:t>
            </a:r>
          </a:p>
          <a:p>
            <a:pPr marL="475488" indent="-457200">
              <a:buFont typeface="+mj-lt"/>
              <a:buAutoNum type="alphaLcPeriod"/>
            </a:pPr>
            <a:r>
              <a:rPr lang="en-GB" sz="2200" dirty="0" smtClean="0"/>
              <a:t>What problems do they see with the education system- what solutions do they offer?</a:t>
            </a:r>
          </a:p>
          <a:p>
            <a:pPr marL="475488" indent="-457200">
              <a:buFont typeface="+mj-lt"/>
              <a:buAutoNum type="alphaLcPeriod"/>
            </a:pPr>
            <a:r>
              <a:rPr lang="en-GB" sz="2200" dirty="0" smtClean="0"/>
              <a:t>Evaluation of the approach</a:t>
            </a:r>
          </a:p>
          <a:p>
            <a:pPr marL="18288" indent="0">
              <a:buNone/>
            </a:pPr>
            <a:r>
              <a:rPr lang="en-GB" sz="2200" i="1" dirty="0" smtClean="0"/>
              <a:t>Use </a:t>
            </a:r>
            <a:r>
              <a:rPr lang="en-GB" sz="2200" i="1" dirty="0"/>
              <a:t>p.167-170 </a:t>
            </a:r>
            <a:r>
              <a:rPr lang="en-GB" sz="2200" i="1" dirty="0" smtClean="0"/>
              <a:t>Sociology in Focus, </a:t>
            </a:r>
            <a:r>
              <a:rPr lang="en-GB" sz="2200" i="1" dirty="0"/>
              <a:t>pages 69-70 of the Webb book your </a:t>
            </a:r>
            <a:r>
              <a:rPr lang="en-GB" sz="2200" i="1" dirty="0" smtClean="0"/>
              <a:t>workbook and, for recent policies, pages </a:t>
            </a:r>
            <a:r>
              <a:rPr lang="en-GB" sz="2200" i="1" dirty="0"/>
              <a:t>77-84 </a:t>
            </a:r>
            <a:r>
              <a:rPr lang="en-GB" sz="2200" i="1" dirty="0" smtClean="0"/>
              <a:t>of Webb</a:t>
            </a:r>
            <a:endParaRPr lang="en-GB" sz="2200" i="1" dirty="0"/>
          </a:p>
        </p:txBody>
      </p:sp>
      <p:sp>
        <p:nvSpPr>
          <p:cNvPr id="7" name="TextBox 6"/>
          <p:cNvSpPr txBox="1"/>
          <p:nvPr/>
        </p:nvSpPr>
        <p:spPr>
          <a:xfrm>
            <a:off x="827584" y="1124744"/>
            <a:ext cx="7776864" cy="369332"/>
          </a:xfrm>
          <a:prstGeom prst="rect">
            <a:avLst/>
          </a:prstGeom>
          <a:noFill/>
        </p:spPr>
        <p:txBody>
          <a:bodyPr wrap="square" rtlCol="0">
            <a:spAutoFit/>
          </a:bodyPr>
          <a:lstStyle/>
          <a:p>
            <a:r>
              <a:rPr lang="en-GB" dirty="0"/>
              <a:t>Each </a:t>
            </a:r>
            <a:r>
              <a:rPr lang="en-GB" dirty="0" smtClean="0"/>
              <a:t>group will </a:t>
            </a:r>
            <a:r>
              <a:rPr lang="en-GB" dirty="0"/>
              <a:t>be given an area to </a:t>
            </a:r>
            <a:r>
              <a:rPr lang="en-GB" dirty="0" smtClean="0"/>
              <a:t>research - make a one slide PPT:</a:t>
            </a:r>
            <a:endParaRPr lang="en-GB" dirty="0"/>
          </a:p>
        </p:txBody>
      </p:sp>
      <p:cxnSp>
        <p:nvCxnSpPr>
          <p:cNvPr id="9" name="Straight Connector 8"/>
          <p:cNvCxnSpPr/>
          <p:nvPr/>
        </p:nvCxnSpPr>
        <p:spPr>
          <a:xfrm>
            <a:off x="4527476" y="1739129"/>
            <a:ext cx="0" cy="4968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05603" y="533182"/>
            <a:ext cx="4104454" cy="369332"/>
          </a:xfrm>
          <a:prstGeom prst="rect">
            <a:avLst/>
          </a:prstGeom>
          <a:noFill/>
        </p:spPr>
        <p:txBody>
          <a:bodyPr wrap="square" rtlCol="0">
            <a:spAutoFit/>
          </a:bodyPr>
          <a:lstStyle/>
          <a:p>
            <a:r>
              <a:rPr lang="en-GB" dirty="0" smtClean="0"/>
              <a:t>Email to </a:t>
            </a:r>
            <a:r>
              <a:rPr lang="en-GB" dirty="0" smtClean="0">
                <a:hlinkClick r:id="rId2"/>
              </a:rPr>
              <a:t>dak@godalming.ac.uk</a:t>
            </a:r>
            <a:r>
              <a:rPr lang="en-GB" dirty="0" smtClean="0"/>
              <a:t> </a:t>
            </a:r>
            <a:endParaRPr lang="en-GB" dirty="0"/>
          </a:p>
        </p:txBody>
      </p:sp>
    </p:spTree>
    <p:extLst>
      <p:ext uri="{BB962C8B-B14F-4D97-AF65-F5344CB8AC3E}">
        <p14:creationId xmlns:p14="http://schemas.microsoft.com/office/powerpoint/2010/main" val="1772336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2066</TotalTime>
  <Words>826</Words>
  <Application>Microsoft Office PowerPoint</Application>
  <PresentationFormat>On-screen Show (4:3)</PresentationFormat>
  <Paragraphs>102</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Palatino Linotype</vt:lpstr>
      <vt:lpstr>Wingdings</vt:lpstr>
      <vt:lpstr>Elemental</vt:lpstr>
      <vt:lpstr>Policy Initiatives: Social Democracy, the New Right and responses to Functionalism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Are New Right Policies popular with the teaching profession?</vt:lpstr>
      <vt:lpstr>Shifting educational policy</vt:lpstr>
      <vt:lpstr>Task: Eight Policies</vt:lpstr>
      <vt:lpstr>ITEM A  The New Right have tried to introduce the discipline of the market into state education. By a variety of measures they have encouraged a diverse range of educational providers to compete with each other with the aim of creating greater efficiency and reducing public expense. This has not been uniformly successful.  Social Democratic and Marxist theorists have tended to see such measures as widening the gaps between social classes and creating greater inequality. And even some politicians identified with the New Right may feel that such measures may make it more difficult to improve and maintain educational standards.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Initiatives: Social Democracy, the New Right and responses to Functionalism</dc:title>
  <dc:creator>Hannah Roberts</dc:creator>
  <cp:lastModifiedBy>Dave King</cp:lastModifiedBy>
  <cp:revision>39</cp:revision>
  <cp:lastPrinted>2017-11-13T08:18:40Z</cp:lastPrinted>
  <dcterms:created xsi:type="dcterms:W3CDTF">2012-08-31T10:18:38Z</dcterms:created>
  <dcterms:modified xsi:type="dcterms:W3CDTF">2017-11-15T10:17:07Z</dcterms:modified>
</cp:coreProperties>
</file>