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6" r:id="rId3"/>
    <p:sldMasterId id="2147483738" r:id="rId4"/>
    <p:sldMasterId id="2147483756" r:id="rId5"/>
    <p:sldMasterId id="2147483792" r:id="rId6"/>
    <p:sldMasterId id="2147483810" r:id="rId7"/>
    <p:sldMasterId id="2147483822" r:id="rId8"/>
  </p:sldMasterIdLst>
  <p:sldIdLst>
    <p:sldId id="257" r:id="rId9"/>
    <p:sldId id="258" r:id="rId10"/>
    <p:sldId id="323" r:id="rId11"/>
    <p:sldId id="324" r:id="rId12"/>
    <p:sldId id="325"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7" d="100"/>
          <a:sy n="67" d="100"/>
        </p:scale>
        <p:origin x="6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7C04F8-527E-4FC6-A1E3-A8F0D05CADAB}" type="datetimeFigureOut">
              <a:rPr lang="en-GB" smtClean="0"/>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0323E2-A123-404C-92C9-D954A4D6489E}" type="slidenum">
              <a:rPr lang="en-GB" smtClean="0"/>
              <a:t>‹#›</a:t>
            </a:fld>
            <a:endParaRPr lang="en-GB"/>
          </a:p>
        </p:txBody>
      </p:sp>
    </p:spTree>
    <p:extLst>
      <p:ext uri="{BB962C8B-B14F-4D97-AF65-F5344CB8AC3E}">
        <p14:creationId xmlns:p14="http://schemas.microsoft.com/office/powerpoint/2010/main" val="172366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7C04F8-527E-4FC6-A1E3-A8F0D05CADAB}" type="datetimeFigureOut">
              <a:rPr lang="en-GB" smtClean="0"/>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0323E2-A123-404C-92C9-D954A4D6489E}" type="slidenum">
              <a:rPr lang="en-GB" smtClean="0"/>
              <a:t>‹#›</a:t>
            </a:fld>
            <a:endParaRPr lang="en-GB"/>
          </a:p>
        </p:txBody>
      </p:sp>
    </p:spTree>
    <p:extLst>
      <p:ext uri="{BB962C8B-B14F-4D97-AF65-F5344CB8AC3E}">
        <p14:creationId xmlns:p14="http://schemas.microsoft.com/office/powerpoint/2010/main" val="835720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160433-C0A6-436C-A746-07316B632F39}" type="datetimeFigureOut">
              <a:rPr lang="en-GB" smtClean="0">
                <a:solidFill>
                  <a:prstClr val="black">
                    <a:lumMod val="95000"/>
                    <a:lumOff val="5000"/>
                  </a:prstClr>
                </a:solidFill>
              </a:rPr>
              <a:pPr/>
              <a:t>03/05/2018</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6026ED78-A400-44F6-97D0-AD6E67358944}"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2084229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160433-C0A6-436C-A746-07316B632F39}" type="datetimeFigureOut">
              <a:rPr lang="en-GB" smtClean="0">
                <a:solidFill>
                  <a:prstClr val="black">
                    <a:lumMod val="95000"/>
                    <a:lumOff val="5000"/>
                  </a:prstClr>
                </a:solidFill>
              </a:rPr>
              <a:pPr/>
              <a:t>03/05/2018</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6026ED78-A400-44F6-97D0-AD6E67358944}"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5378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8A2B202-895D-4274-A01E-318D2750047A}" type="datetimeFigureOut">
              <a:rPr lang="en-GB" smtClean="0">
                <a:solidFill>
                  <a:prstClr val="black">
                    <a:tint val="75000"/>
                  </a:prstClr>
                </a:solidFill>
              </a:rPr>
              <a:pPr/>
              <a:t>03/05/2018</a:t>
            </a:fld>
            <a:endParaRPr lang="en-GB" dirty="0">
              <a:solidFill>
                <a:prstClr val="black">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C570DF49-F3D7-4E4E-9F54-C6EC2DCEA15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558355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2B202-895D-4274-A01E-318D2750047A}" type="datetimeFigureOut">
              <a:rPr lang="en-GB" smtClean="0">
                <a:solidFill>
                  <a:prstClr val="black">
                    <a:tint val="75000"/>
                  </a:prstClr>
                </a:solidFill>
              </a:rPr>
              <a:pPr/>
              <a:t>03/05/2018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570DF49-F3D7-4E4E-9F54-C6EC2DCEA15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483454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8A2B202-895D-4274-A01E-318D2750047A}" type="datetimeFigureOut">
              <a:rPr lang="en-GB" smtClean="0">
                <a:solidFill>
                  <a:prstClr val="black">
                    <a:tint val="75000"/>
                  </a:prstClr>
                </a:solidFill>
              </a:rPr>
              <a:pPr/>
              <a:t>03/05/2018</a:t>
            </a:fld>
            <a:endParaRPr lang="en-GB" dirty="0">
              <a:solidFill>
                <a:prstClr val="black">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C570DF49-F3D7-4E4E-9F54-C6EC2DCEA15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546904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A2B202-895D-4274-A01E-318D2750047A}" type="datetimeFigureOut">
              <a:rPr lang="en-GB" smtClean="0">
                <a:solidFill>
                  <a:prstClr val="black">
                    <a:tint val="75000"/>
                  </a:prstClr>
                </a:solidFill>
              </a:rPr>
              <a:pPr/>
              <a:t>03/05/2018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570DF49-F3D7-4E4E-9F54-C6EC2DCEA15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22546629"/>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A2B202-895D-4274-A01E-318D2750047A}" type="datetimeFigureOut">
              <a:rPr lang="en-GB" smtClean="0">
                <a:solidFill>
                  <a:prstClr val="black">
                    <a:tint val="75000"/>
                  </a:prstClr>
                </a:solidFill>
              </a:rPr>
              <a:pPr/>
              <a:t>03/05/2018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570DF49-F3D7-4E4E-9F54-C6EC2DCEA15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58251228"/>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A2B202-895D-4274-A01E-318D2750047A}" type="datetimeFigureOut">
              <a:rPr lang="en-GB" smtClean="0">
                <a:solidFill>
                  <a:prstClr val="black">
                    <a:tint val="75000"/>
                  </a:prstClr>
                </a:solidFill>
              </a:rPr>
              <a:pPr/>
              <a:t>03/05/2018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570DF49-F3D7-4E4E-9F54-C6EC2DCEA15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89566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2B202-895D-4274-A01E-318D2750047A}" type="datetimeFigureOut">
              <a:rPr lang="en-GB" smtClean="0">
                <a:solidFill>
                  <a:prstClr val="black">
                    <a:tint val="75000"/>
                  </a:prstClr>
                </a:solidFill>
              </a:rPr>
              <a:pPr/>
              <a:t>03/05/2018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570DF49-F3D7-4E4E-9F54-C6EC2DCEA15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415314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A2B202-895D-4274-A01E-318D2750047A}" type="datetimeFigureOut">
              <a:rPr lang="en-GB" smtClean="0">
                <a:solidFill>
                  <a:prstClr val="black">
                    <a:tint val="75000"/>
                  </a:prstClr>
                </a:solidFill>
              </a:rPr>
              <a:pPr/>
              <a:t>03/05/2018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570DF49-F3D7-4E4E-9F54-C6EC2DCEA15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7857099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7C04F8-527E-4FC6-A1E3-A8F0D05CADAB}" type="datetimeFigureOut">
              <a:rPr lang="en-GB" smtClean="0"/>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0323E2-A123-404C-92C9-D954A4D6489E}" type="slidenum">
              <a:rPr lang="en-GB" smtClean="0"/>
              <a:t>‹#›</a:t>
            </a:fld>
            <a:endParaRPr lang="en-GB"/>
          </a:p>
        </p:txBody>
      </p:sp>
    </p:spTree>
    <p:extLst>
      <p:ext uri="{BB962C8B-B14F-4D97-AF65-F5344CB8AC3E}">
        <p14:creationId xmlns:p14="http://schemas.microsoft.com/office/powerpoint/2010/main" val="12047339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A2B202-895D-4274-A01E-318D2750047A}" type="datetimeFigureOut">
              <a:rPr lang="en-GB" smtClean="0">
                <a:solidFill>
                  <a:prstClr val="black">
                    <a:tint val="75000"/>
                  </a:prstClr>
                </a:solidFill>
              </a:rPr>
              <a:pPr/>
              <a:t>03/05/2018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570DF49-F3D7-4E4E-9F54-C6EC2DCEA15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738577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A2B202-895D-4274-A01E-318D2750047A}" type="datetimeFigureOut">
              <a:rPr lang="en-GB" smtClean="0">
                <a:solidFill>
                  <a:prstClr val="black">
                    <a:tint val="75000"/>
                  </a:prstClr>
                </a:solidFill>
              </a:rPr>
              <a:pPr/>
              <a:t>03/05/2018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570DF49-F3D7-4E4E-9F54-C6EC2DCEA15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143494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8A2B202-895D-4274-A01E-318D2750047A}" type="datetimeFigureOut">
              <a:rPr lang="en-GB" smtClean="0">
                <a:solidFill>
                  <a:prstClr val="black">
                    <a:tint val="75000"/>
                  </a:prstClr>
                </a:solidFill>
              </a:rPr>
              <a:pPr/>
              <a:t>03/05/2018</a:t>
            </a:fld>
            <a:endParaRPr lang="en-GB"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C570DF49-F3D7-4E4E-9F54-C6EC2DCEA15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78282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8A2B202-895D-4274-A01E-318D2750047A}" type="datetimeFigureOut">
              <a:rPr lang="en-GB" smtClean="0">
                <a:solidFill>
                  <a:prstClr val="black">
                    <a:tint val="75000"/>
                  </a:prstClr>
                </a:solidFill>
              </a:rPr>
              <a:pPr/>
              <a:t>03/05/2018</a:t>
            </a:fld>
            <a:endParaRPr lang="en-GB"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C570DF49-F3D7-4E4E-9F54-C6EC2DCEA15D}" type="slidenum">
              <a:rPr lang="en-GB" smtClean="0">
                <a:solidFill>
                  <a:prstClr val="black">
                    <a:tint val="75000"/>
                  </a:prstClr>
                </a:solidFill>
              </a:rPr>
              <a:pPr/>
              <a:t>‹#›</a:t>
            </a:fld>
            <a:endParaRPr lang="en-GB" dirty="0">
              <a:solidFill>
                <a:prstClr val="black">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val="35960171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8A2B202-895D-4274-A01E-318D2750047A}" type="datetimeFigureOut">
              <a:rPr lang="en-GB" smtClean="0">
                <a:solidFill>
                  <a:prstClr val="black">
                    <a:tint val="75000"/>
                  </a:prstClr>
                </a:solidFill>
              </a:rPr>
              <a:pPr/>
              <a:t>03/05/2018</a:t>
            </a:fld>
            <a:endParaRPr lang="en-GB" dirty="0">
              <a:solidFill>
                <a:prstClr val="black">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C570DF49-F3D7-4E4E-9F54-C6EC2DCEA15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668960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8A2B202-895D-4274-A01E-318D2750047A}" type="datetimeFigureOut">
              <a:rPr lang="en-GB" smtClean="0">
                <a:solidFill>
                  <a:prstClr val="black">
                    <a:tint val="75000"/>
                  </a:prstClr>
                </a:solidFill>
              </a:rPr>
              <a:pPr/>
              <a:t>03/05/2018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570DF49-F3D7-4E4E-9F54-C6EC2DCEA15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66357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8A2B202-895D-4274-A01E-318D2750047A}" type="datetimeFigureOut">
              <a:rPr lang="en-GB" smtClean="0">
                <a:solidFill>
                  <a:prstClr val="black">
                    <a:tint val="75000"/>
                  </a:prstClr>
                </a:solidFill>
              </a:rPr>
              <a:pPr/>
              <a:t>03/05/2018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570DF49-F3D7-4E4E-9F54-C6EC2DCEA15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8105797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2B202-895D-4274-A01E-318D2750047A}" type="datetimeFigureOut">
              <a:rPr lang="en-GB" smtClean="0">
                <a:solidFill>
                  <a:prstClr val="black">
                    <a:tint val="75000"/>
                  </a:prstClr>
                </a:solidFill>
              </a:rPr>
              <a:pPr/>
              <a:t>03/05/2018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570DF49-F3D7-4E4E-9F54-C6EC2DCEA15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326531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8A2B202-895D-4274-A01E-318D2750047A}" type="datetimeFigureOut">
              <a:rPr lang="en-GB" smtClean="0">
                <a:solidFill>
                  <a:prstClr val="black">
                    <a:tint val="75000"/>
                  </a:prstClr>
                </a:solidFill>
              </a:rPr>
              <a:pPr/>
              <a:t>03/05/2018</a:t>
            </a:fld>
            <a:endParaRPr lang="en-GB" dirty="0">
              <a:solidFill>
                <a:prstClr val="black">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C570DF49-F3D7-4E4E-9F54-C6EC2DCEA15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1593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58CADEB-F3E3-4AA3-B146-DB5A4A2813EB}" type="datetimeFigureOut">
              <a:rPr lang="en-GB" smtClean="0">
                <a:solidFill>
                  <a:prstClr val="black"/>
                </a:solidFill>
              </a:rPr>
              <a:pPr/>
              <a:t>03/05/2018</a:t>
            </a:fld>
            <a:endParaRPr lang="en-GB">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AD7B4E6C-5E15-497F-81A3-93F9487E90EA}" type="slidenum">
              <a:rPr lang="en-GB" smtClean="0">
                <a:solidFill>
                  <a:prstClr val="black"/>
                </a:solidFill>
              </a:rPr>
              <a:pPr/>
              <a:t>‹#›</a:t>
            </a:fld>
            <a:endParaRPr lang="en-GB">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263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8CADEB-F3E3-4AA3-B146-DB5A4A2813EB}" type="datetimeFigureOut">
              <a:rPr lang="en-GB" smtClean="0">
                <a:solidFill>
                  <a:prstClr val="black"/>
                </a:solidFill>
              </a:rPr>
              <a:pPr/>
              <a:t>03/05/2018</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AD7B4E6C-5E15-497F-81A3-93F9487E90E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36987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8CADEB-F3E3-4AA3-B146-DB5A4A2813EB}" type="datetimeFigureOut">
              <a:rPr lang="en-GB" smtClean="0">
                <a:solidFill>
                  <a:prstClr val="black"/>
                </a:solidFill>
              </a:rPr>
              <a:pPr/>
              <a:t>03/05/2018</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AD7B4E6C-5E15-497F-81A3-93F9487E90EA}" type="slidenum">
              <a:rPr lang="en-GB" smtClean="0">
                <a:solidFill>
                  <a:prstClr val="black"/>
                </a:solidFill>
              </a:rPr>
              <a:pPr/>
              <a:t>‹#›</a:t>
            </a:fld>
            <a:endParaRPr lang="en-GB">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5121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8CADEB-F3E3-4AA3-B146-DB5A4A2813EB}" type="datetimeFigureOut">
              <a:rPr lang="en-GB" smtClean="0">
                <a:solidFill>
                  <a:prstClr val="black"/>
                </a:solidFill>
              </a:rPr>
              <a:pPr/>
              <a:t>03/05/2018</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AD7B4E6C-5E15-497F-81A3-93F9487E90EA}" type="slidenum">
              <a:rPr lang="en-GB" smtClean="0">
                <a:solidFill>
                  <a:prstClr val="black"/>
                </a:solidFill>
              </a:rPr>
              <a:pPr/>
              <a:t>‹#›</a:t>
            </a:fld>
            <a:endParaRPr lang="en-GB">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99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8CADEB-F3E3-4AA3-B146-DB5A4A2813EB}" type="datetimeFigureOut">
              <a:rPr lang="en-GB" smtClean="0">
                <a:solidFill>
                  <a:prstClr val="black"/>
                </a:solidFill>
              </a:rPr>
              <a:pPr/>
              <a:t>03/05/2018</a:t>
            </a:fld>
            <a:endParaRPr lang="en-GB">
              <a:solidFill>
                <a:prstClr val="black"/>
              </a:solidFill>
            </a:endParaRPr>
          </a:p>
        </p:txBody>
      </p:sp>
      <p:sp>
        <p:nvSpPr>
          <p:cNvPr id="8" name="Footer Placeholder 7"/>
          <p:cNvSpPr>
            <a:spLocks noGrp="1"/>
          </p:cNvSpPr>
          <p:nvPr>
            <p:ph type="ftr" sz="quarter" idx="11"/>
          </p:nvPr>
        </p:nvSpPr>
        <p:spPr/>
        <p:txBody>
          <a:bodyPr/>
          <a:lstStyle/>
          <a:p>
            <a:endParaRPr lang="en-GB">
              <a:solidFill>
                <a:prstClr val="black"/>
              </a:solidFill>
            </a:endParaRPr>
          </a:p>
        </p:txBody>
      </p:sp>
      <p:sp>
        <p:nvSpPr>
          <p:cNvPr id="9" name="Slide Number Placeholder 8"/>
          <p:cNvSpPr>
            <a:spLocks noGrp="1"/>
          </p:cNvSpPr>
          <p:nvPr>
            <p:ph type="sldNum" sz="quarter" idx="12"/>
          </p:nvPr>
        </p:nvSpPr>
        <p:spPr/>
        <p:txBody>
          <a:bodyPr/>
          <a:lstStyle/>
          <a:p>
            <a:fld id="{AD7B4E6C-5E15-497F-81A3-93F9487E90EA}" type="slidenum">
              <a:rPr lang="en-GB" smtClean="0">
                <a:solidFill>
                  <a:prstClr val="black"/>
                </a:solidFill>
              </a:rPr>
              <a:pPr/>
              <a:t>‹#›</a:t>
            </a:fld>
            <a:endParaRPr lang="en-GB">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2794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8CADEB-F3E3-4AA3-B146-DB5A4A2813EB}" type="datetimeFigureOut">
              <a:rPr lang="en-GB" smtClean="0">
                <a:solidFill>
                  <a:prstClr val="black"/>
                </a:solidFill>
              </a:rPr>
              <a:pPr/>
              <a:t>03/05/2018</a:t>
            </a:fld>
            <a:endParaRPr lang="en-GB">
              <a:solidFill>
                <a:prstClr val="black"/>
              </a:solidFill>
            </a:endParaRPr>
          </a:p>
        </p:txBody>
      </p:sp>
      <p:sp>
        <p:nvSpPr>
          <p:cNvPr id="4" name="Footer Placeholder 3"/>
          <p:cNvSpPr>
            <a:spLocks noGrp="1"/>
          </p:cNvSpPr>
          <p:nvPr>
            <p:ph type="ftr" sz="quarter" idx="11"/>
          </p:nvPr>
        </p:nvSpPr>
        <p:spPr/>
        <p:txBody>
          <a:bodyPr/>
          <a:lstStyle/>
          <a:p>
            <a:endParaRPr lang="en-GB">
              <a:solidFill>
                <a:prstClr val="black"/>
              </a:solidFill>
            </a:endParaRPr>
          </a:p>
        </p:txBody>
      </p:sp>
      <p:sp>
        <p:nvSpPr>
          <p:cNvPr id="5" name="Slide Number Placeholder 4"/>
          <p:cNvSpPr>
            <a:spLocks noGrp="1"/>
          </p:cNvSpPr>
          <p:nvPr>
            <p:ph type="sldNum" sz="quarter" idx="12"/>
          </p:nvPr>
        </p:nvSpPr>
        <p:spPr/>
        <p:txBody>
          <a:bodyPr/>
          <a:lstStyle/>
          <a:p>
            <a:fld id="{AD7B4E6C-5E15-497F-81A3-93F9487E90EA}" type="slidenum">
              <a:rPr lang="en-GB" smtClean="0">
                <a:solidFill>
                  <a:prstClr val="black"/>
                </a:solidFill>
              </a:rPr>
              <a:pPr/>
              <a:t>‹#›</a:t>
            </a:fld>
            <a:endParaRPr lang="en-GB">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6816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CADEB-F3E3-4AA3-B146-DB5A4A2813EB}" type="datetimeFigureOut">
              <a:rPr lang="en-GB" smtClean="0">
                <a:solidFill>
                  <a:prstClr val="black"/>
                </a:solidFill>
              </a:rPr>
              <a:pPr/>
              <a:t>03/05/2018</a:t>
            </a:fld>
            <a:endParaRPr lang="en-GB">
              <a:solidFill>
                <a:prstClr val="black"/>
              </a:solidFill>
            </a:endParaRPr>
          </a:p>
        </p:txBody>
      </p:sp>
      <p:sp>
        <p:nvSpPr>
          <p:cNvPr id="3" name="Footer Placeholder 2"/>
          <p:cNvSpPr>
            <a:spLocks noGrp="1"/>
          </p:cNvSpPr>
          <p:nvPr>
            <p:ph type="ftr" sz="quarter" idx="11"/>
          </p:nvPr>
        </p:nvSpPr>
        <p:spPr/>
        <p:txBody>
          <a:bodyPr/>
          <a:lstStyle/>
          <a:p>
            <a:endParaRPr lang="en-GB">
              <a:solidFill>
                <a:prstClr val="black"/>
              </a:solidFill>
            </a:endParaRPr>
          </a:p>
        </p:txBody>
      </p:sp>
      <p:sp>
        <p:nvSpPr>
          <p:cNvPr id="4" name="Slide Number Placeholder 3"/>
          <p:cNvSpPr>
            <a:spLocks noGrp="1"/>
          </p:cNvSpPr>
          <p:nvPr>
            <p:ph type="sldNum" sz="quarter" idx="12"/>
          </p:nvPr>
        </p:nvSpPr>
        <p:spPr/>
        <p:txBody>
          <a:bodyPr/>
          <a:lstStyle/>
          <a:p>
            <a:fld id="{AD7B4E6C-5E15-497F-81A3-93F9487E90E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75461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CADEB-F3E3-4AA3-B146-DB5A4A2813EB}" type="datetimeFigureOut">
              <a:rPr lang="en-GB" smtClean="0">
                <a:solidFill>
                  <a:prstClr val="black"/>
                </a:solidFill>
              </a:rPr>
              <a:pPr/>
              <a:t>03/05/2018</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AD7B4E6C-5E15-497F-81A3-93F9487E90EA}" type="slidenum">
              <a:rPr lang="en-GB" smtClean="0">
                <a:solidFill>
                  <a:prstClr val="black"/>
                </a:solidFill>
              </a:rPr>
              <a:pPr/>
              <a:t>‹#›</a:t>
            </a:fld>
            <a:endParaRPr lang="en-GB">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027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7C04F8-527E-4FC6-A1E3-A8F0D05CADAB}" type="datetimeFigureOut">
              <a:rPr lang="en-GB" smtClean="0"/>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0323E2-A123-404C-92C9-D954A4D6489E}" type="slidenum">
              <a:rPr lang="en-GB" smtClean="0"/>
              <a:t>‹#›</a:t>
            </a:fld>
            <a:endParaRPr lang="en-GB"/>
          </a:p>
        </p:txBody>
      </p:sp>
    </p:spTree>
    <p:extLst>
      <p:ext uri="{BB962C8B-B14F-4D97-AF65-F5344CB8AC3E}">
        <p14:creationId xmlns:p14="http://schemas.microsoft.com/office/powerpoint/2010/main" val="3571951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CADEB-F3E3-4AA3-B146-DB5A4A2813EB}" type="datetimeFigureOut">
              <a:rPr lang="en-GB" smtClean="0">
                <a:solidFill>
                  <a:prstClr val="black"/>
                </a:solidFill>
              </a:rPr>
              <a:pPr/>
              <a:t>03/05/2018</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AD7B4E6C-5E15-497F-81A3-93F9487E90E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63744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CADEB-F3E3-4AA3-B146-DB5A4A2813EB}" type="datetimeFigureOut">
              <a:rPr lang="en-GB" smtClean="0">
                <a:solidFill>
                  <a:prstClr val="black"/>
                </a:solidFill>
              </a:rPr>
              <a:pPr/>
              <a:t>03/05/2018</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AD7B4E6C-5E15-497F-81A3-93F9487E90E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992062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8CADEB-F3E3-4AA3-B146-DB5A4A2813EB}" type="datetimeFigureOut">
              <a:rPr lang="en-GB" smtClean="0">
                <a:solidFill>
                  <a:prstClr val="black"/>
                </a:solidFill>
              </a:rPr>
              <a:pPr/>
              <a:t>03/05/2018</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AD7B4E6C-5E15-497F-81A3-93F9487E90EA}" type="slidenum">
              <a:rPr lang="en-GB" smtClean="0">
                <a:solidFill>
                  <a:prstClr val="black"/>
                </a:solidFill>
              </a:rPr>
              <a:pPr/>
              <a:t>‹#›</a:t>
            </a:fld>
            <a:endParaRPr lang="en-GB">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5755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8CADEB-F3E3-4AA3-B146-DB5A4A2813EB}" type="datetimeFigureOut">
              <a:rPr lang="en-GB" smtClean="0">
                <a:solidFill>
                  <a:prstClr val="black"/>
                </a:solidFill>
              </a:rPr>
              <a:pPr/>
              <a:t>03/05/2018</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AD7B4E6C-5E15-497F-81A3-93F9487E90EA}" type="slidenum">
              <a:rPr lang="en-GB" smtClean="0">
                <a:solidFill>
                  <a:prstClr val="black"/>
                </a:solidFill>
              </a:rPr>
              <a:pPr/>
              <a:t>‹#›</a:t>
            </a:fld>
            <a:endParaRPr lang="en-GB">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767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8CADEB-F3E3-4AA3-B146-DB5A4A2813EB}" type="datetimeFigureOut">
              <a:rPr lang="en-GB" smtClean="0">
                <a:solidFill>
                  <a:prstClr val="black"/>
                </a:solidFill>
              </a:rPr>
              <a:pPr/>
              <a:t>03/05/2018</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AD7B4E6C-5E15-497F-81A3-93F9487E90E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25134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8CADEB-F3E3-4AA3-B146-DB5A4A2813EB}" type="datetimeFigureOut">
              <a:rPr lang="en-GB" smtClean="0">
                <a:solidFill>
                  <a:prstClr val="black"/>
                </a:solidFill>
              </a:rPr>
              <a:pPr/>
              <a:t>03/05/2018</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AD7B4E6C-5E15-497F-81A3-93F9487E90EA}" type="slidenum">
              <a:rPr lang="en-GB" smtClean="0">
                <a:solidFill>
                  <a:prstClr val="black"/>
                </a:solidFill>
              </a:rPr>
              <a:pPr/>
              <a:t>‹#›</a:t>
            </a:fld>
            <a:endParaRPr lang="en-GB">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084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8CADEB-F3E3-4AA3-B146-DB5A4A2813EB}" type="datetimeFigureOut">
              <a:rPr lang="en-GB" smtClean="0">
                <a:solidFill>
                  <a:prstClr val="black"/>
                </a:solidFill>
              </a:rPr>
              <a:pPr/>
              <a:t>03/05/2018</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AD7B4E6C-5E15-497F-81A3-93F9487E90EA}" type="slidenum">
              <a:rPr lang="en-GB" smtClean="0">
                <a:solidFill>
                  <a:prstClr val="black"/>
                </a:solidFill>
              </a:rPr>
              <a:pPr/>
              <a:t>‹#›</a:t>
            </a:fld>
            <a:endParaRPr lang="en-GB">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5036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8CADEB-F3E3-4AA3-B146-DB5A4A2813EB}" type="datetimeFigureOut">
              <a:rPr lang="en-GB" smtClean="0">
                <a:solidFill>
                  <a:prstClr val="black"/>
                </a:solidFill>
              </a:rPr>
              <a:pPr/>
              <a:t>03/05/2018</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AD7B4E6C-5E15-497F-81A3-93F9487E90EA}" type="slidenum">
              <a:rPr lang="en-GB" smtClean="0">
                <a:solidFill>
                  <a:prstClr val="black"/>
                </a:solidFill>
              </a:rPr>
              <a:pPr/>
              <a:t>‹#›</a:t>
            </a:fld>
            <a:endParaRPr lang="en-GB">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7888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8CADEB-F3E3-4AA3-B146-DB5A4A2813EB}" type="datetimeFigureOut">
              <a:rPr lang="en-GB" smtClean="0">
                <a:solidFill>
                  <a:prstClr val="black"/>
                </a:solidFill>
              </a:rPr>
              <a:pPr/>
              <a:t>03/05/2018</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AD7B4E6C-5E15-497F-81A3-93F9487E90EA}" type="slidenum">
              <a:rPr lang="en-GB" smtClean="0">
                <a:solidFill>
                  <a:prstClr val="black"/>
                </a:solidFill>
              </a:rPr>
              <a:pPr/>
              <a:t>‹#›</a:t>
            </a:fld>
            <a:endParaRPr lang="en-GB">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1720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1E8AA8-1D35-4D6B-978C-A124C56B5938}" type="datetimeFigureOut">
              <a:rPr lang="en-GB" smtClean="0">
                <a:solidFill>
                  <a:prstClr val="black">
                    <a:tint val="75000"/>
                  </a:prstClr>
                </a:solidFill>
              </a:rPr>
              <a:pPr/>
              <a:t>03/05/2018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1F386C-F101-4488-B6B0-F65E4462B8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030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7C04F8-527E-4FC6-A1E3-A8F0D05CADAB}" type="datetimeFigureOut">
              <a:rPr lang="en-GB" smtClean="0"/>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0323E2-A123-404C-92C9-D954A4D6489E}" type="slidenum">
              <a:rPr lang="en-GB" smtClean="0"/>
              <a:t>‹#›</a:t>
            </a:fld>
            <a:endParaRPr lang="en-GB"/>
          </a:p>
        </p:txBody>
      </p:sp>
    </p:spTree>
    <p:extLst>
      <p:ext uri="{BB962C8B-B14F-4D97-AF65-F5344CB8AC3E}">
        <p14:creationId xmlns:p14="http://schemas.microsoft.com/office/powerpoint/2010/main" val="2691241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1E8AA8-1D35-4D6B-978C-A124C56B5938}" type="datetimeFigureOut">
              <a:rPr lang="en-GB" smtClean="0">
                <a:solidFill>
                  <a:prstClr val="black">
                    <a:tint val="75000"/>
                  </a:prstClr>
                </a:solidFill>
              </a:rPr>
              <a:pPr/>
              <a:t>03/05/2018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1F386C-F101-4488-B6B0-F65E4462B8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2792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E8AA8-1D35-4D6B-978C-A124C56B5938}" type="datetimeFigureOut">
              <a:rPr lang="en-GB" smtClean="0">
                <a:solidFill>
                  <a:prstClr val="black">
                    <a:tint val="75000"/>
                  </a:prstClr>
                </a:solidFill>
              </a:rPr>
              <a:pPr/>
              <a:t>03/05/2018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1F386C-F101-4488-B6B0-F65E4462B8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37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1E8AA8-1D35-4D6B-978C-A124C56B5938}" type="datetimeFigureOut">
              <a:rPr lang="en-GB" smtClean="0">
                <a:solidFill>
                  <a:prstClr val="black">
                    <a:tint val="75000"/>
                  </a:prstClr>
                </a:solidFill>
              </a:rPr>
              <a:pPr/>
              <a:t>03/05/2018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1F386C-F101-4488-B6B0-F65E4462B8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1068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1E8AA8-1D35-4D6B-978C-A124C56B5938}" type="datetimeFigureOut">
              <a:rPr lang="en-GB" smtClean="0">
                <a:solidFill>
                  <a:prstClr val="black">
                    <a:tint val="75000"/>
                  </a:prstClr>
                </a:solidFill>
              </a:rPr>
              <a:pPr/>
              <a:t>03/05/2018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81F386C-F101-4488-B6B0-F65E4462B8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8543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1E8AA8-1D35-4D6B-978C-A124C56B5938}" type="datetimeFigureOut">
              <a:rPr lang="en-GB" smtClean="0">
                <a:solidFill>
                  <a:prstClr val="black">
                    <a:tint val="75000"/>
                  </a:prstClr>
                </a:solidFill>
              </a:rPr>
              <a:pPr/>
              <a:t>03/05/2018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81F386C-F101-4488-B6B0-F65E4462B8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5549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E8AA8-1D35-4D6B-978C-A124C56B5938}" type="datetimeFigureOut">
              <a:rPr lang="en-GB" smtClean="0">
                <a:solidFill>
                  <a:prstClr val="black">
                    <a:tint val="75000"/>
                  </a:prstClr>
                </a:solidFill>
              </a:rPr>
              <a:pPr/>
              <a:t>03/05/2018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81F386C-F101-4488-B6B0-F65E4462B8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64172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E8AA8-1D35-4D6B-978C-A124C56B5938}" type="datetimeFigureOut">
              <a:rPr lang="en-GB" smtClean="0">
                <a:solidFill>
                  <a:prstClr val="black">
                    <a:tint val="75000"/>
                  </a:prstClr>
                </a:solidFill>
              </a:rPr>
              <a:pPr/>
              <a:t>03/05/2018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1F386C-F101-4488-B6B0-F65E4462B8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93168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E8AA8-1D35-4D6B-978C-A124C56B5938}" type="datetimeFigureOut">
              <a:rPr lang="en-GB" smtClean="0">
                <a:solidFill>
                  <a:prstClr val="black">
                    <a:tint val="75000"/>
                  </a:prstClr>
                </a:solidFill>
              </a:rPr>
              <a:pPr/>
              <a:t>03/05/2018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1F386C-F101-4488-B6B0-F65E4462B8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6770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1E8AA8-1D35-4D6B-978C-A124C56B5938}" type="datetimeFigureOut">
              <a:rPr lang="en-GB" smtClean="0">
                <a:solidFill>
                  <a:prstClr val="black">
                    <a:tint val="75000"/>
                  </a:prstClr>
                </a:solidFill>
              </a:rPr>
              <a:pPr/>
              <a:t>03/05/2018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1F386C-F101-4488-B6B0-F65E4462B8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96149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1E8AA8-1D35-4D6B-978C-A124C56B5938}" type="datetimeFigureOut">
              <a:rPr lang="en-GB" smtClean="0">
                <a:solidFill>
                  <a:prstClr val="black">
                    <a:tint val="75000"/>
                  </a:prstClr>
                </a:solidFill>
              </a:rPr>
              <a:pPr/>
              <a:t>03/05/2018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1F386C-F101-4488-B6B0-F65E4462B8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0143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7C04F8-527E-4FC6-A1E3-A8F0D05CADAB}" type="datetimeFigureOut">
              <a:rPr lang="en-GB" smtClean="0"/>
              <a:t>03/05/2018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0323E2-A123-404C-92C9-D954A4D6489E}" type="slidenum">
              <a:rPr lang="en-GB" smtClean="0"/>
              <a:t>‹#›</a:t>
            </a:fld>
            <a:endParaRPr lang="en-GB"/>
          </a:p>
        </p:txBody>
      </p:sp>
    </p:spTree>
    <p:extLst>
      <p:ext uri="{BB962C8B-B14F-4D97-AF65-F5344CB8AC3E}">
        <p14:creationId xmlns:p14="http://schemas.microsoft.com/office/powerpoint/2010/main" val="677687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ED8937-1C4B-4845-85E6-D70882206F30}" type="datetimeFigureOut">
              <a:rPr lang="en-GB" smtClean="0">
                <a:solidFill>
                  <a:prstClr val="white">
                    <a:tint val="75000"/>
                  </a:prstClr>
                </a:solidFill>
              </a:rPr>
              <a:pPr/>
              <a:t>03/05/2018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a:xfrm>
            <a:off x="9255346" y="2750337"/>
            <a:ext cx="1171888" cy="1356442"/>
          </a:xfrm>
        </p:spPr>
        <p:txBody>
          <a:bodyPr/>
          <a:lstStyle/>
          <a:p>
            <a:fld id="{9754430A-34C3-41C4-9155-DABB63989A6A}"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742407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ED8937-1C4B-4845-85E6-D70882206F30}" type="datetimeFigureOut">
              <a:rPr lang="en-GB" smtClean="0">
                <a:solidFill>
                  <a:prstClr val="white">
                    <a:tint val="75000"/>
                  </a:prstClr>
                </a:solidFill>
              </a:rPr>
              <a:pPr/>
              <a:t>03/05/2018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9754430A-34C3-41C4-9155-DABB63989A6A}"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260149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D8937-1C4B-4845-85E6-D70882206F30}" type="datetimeFigureOut">
              <a:rPr lang="en-GB" smtClean="0">
                <a:solidFill>
                  <a:prstClr val="white">
                    <a:tint val="75000"/>
                  </a:prstClr>
                </a:solidFill>
              </a:rPr>
              <a:pPr/>
              <a:t>03/05/2018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a:xfrm>
            <a:off x="10729455" y="2869895"/>
            <a:ext cx="1154151" cy="1090789"/>
          </a:xfrm>
        </p:spPr>
        <p:txBody>
          <a:bodyPr/>
          <a:lstStyle/>
          <a:p>
            <a:fld id="{9754430A-34C3-41C4-9155-DABB63989A6A}"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6583183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ED8937-1C4B-4845-85E6-D70882206F30}" type="datetimeFigureOut">
              <a:rPr lang="en-GB" smtClean="0">
                <a:solidFill>
                  <a:prstClr val="white">
                    <a:tint val="75000"/>
                  </a:prstClr>
                </a:solidFill>
              </a:rPr>
              <a:pPr/>
              <a:t>03/05/2018</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9754430A-34C3-41C4-9155-DABB63989A6A}"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3602297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ED8937-1C4B-4845-85E6-D70882206F30}" type="datetimeFigureOut">
              <a:rPr lang="en-GB" smtClean="0">
                <a:solidFill>
                  <a:prstClr val="white">
                    <a:tint val="75000"/>
                  </a:prstClr>
                </a:solidFill>
              </a:rPr>
              <a:pPr/>
              <a:t>03/05/2018</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9754430A-34C3-41C4-9155-DABB63989A6A}"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6426667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ED8937-1C4B-4845-85E6-D70882206F30}" type="datetimeFigureOut">
              <a:rPr lang="en-GB" smtClean="0">
                <a:solidFill>
                  <a:prstClr val="white">
                    <a:tint val="75000"/>
                  </a:prstClr>
                </a:solidFill>
              </a:rPr>
              <a:pPr/>
              <a:t>03/05/2018</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9754430A-34C3-41C4-9155-DABB63989A6A}"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088182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0ED8937-1C4B-4845-85E6-D70882206F30}" type="datetimeFigureOut">
              <a:rPr lang="en-GB" smtClean="0">
                <a:solidFill>
                  <a:prstClr val="white">
                    <a:tint val="75000"/>
                  </a:prstClr>
                </a:solidFill>
              </a:rPr>
              <a:pPr/>
              <a:t>03/05/2018</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9754430A-34C3-41C4-9155-DABB63989A6A}"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517299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D8937-1C4B-4845-85E6-D70882206F30}" type="datetimeFigureOut">
              <a:rPr lang="en-GB" smtClean="0">
                <a:solidFill>
                  <a:prstClr val="white">
                    <a:tint val="75000"/>
                  </a:prstClr>
                </a:solidFill>
              </a:rPr>
              <a:pPr/>
              <a:t>03/05/2018</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9754430A-34C3-41C4-9155-DABB63989A6A}"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0237262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D8937-1C4B-4845-85E6-D70882206F30}" type="datetimeFigureOut">
              <a:rPr lang="en-GB" smtClean="0">
                <a:solidFill>
                  <a:prstClr val="white">
                    <a:tint val="75000"/>
                  </a:prstClr>
                </a:solidFill>
              </a:rPr>
              <a:pPr/>
              <a:t>03/05/2018</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9754430A-34C3-41C4-9155-DABB63989A6A}"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5911860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D8937-1C4B-4845-85E6-D70882206F30}" type="datetimeFigureOut">
              <a:rPr lang="en-GB" smtClean="0">
                <a:solidFill>
                  <a:prstClr val="white">
                    <a:tint val="75000"/>
                  </a:prstClr>
                </a:solidFill>
              </a:rPr>
              <a:pPr/>
              <a:t>03/05/2018</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a:xfrm>
            <a:off x="10729455" y="4711309"/>
            <a:ext cx="1154151" cy="1090789"/>
          </a:xfrm>
        </p:spPr>
        <p:txBody>
          <a:bodyPr/>
          <a:lstStyle/>
          <a:p>
            <a:fld id="{9754430A-34C3-41C4-9155-DABB63989A6A}"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06464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7C04F8-527E-4FC6-A1E3-A8F0D05CADAB}" type="datetimeFigureOut">
              <a:rPr lang="en-GB" smtClean="0"/>
              <a:t>03/05/2018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0323E2-A123-404C-92C9-D954A4D6489E}" type="slidenum">
              <a:rPr lang="en-GB" smtClean="0"/>
              <a:t>‹#›</a:t>
            </a:fld>
            <a:endParaRPr lang="en-GB"/>
          </a:p>
        </p:txBody>
      </p:sp>
    </p:spTree>
    <p:extLst>
      <p:ext uri="{BB962C8B-B14F-4D97-AF65-F5344CB8AC3E}">
        <p14:creationId xmlns:p14="http://schemas.microsoft.com/office/powerpoint/2010/main" val="4356941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D8937-1C4B-4845-85E6-D70882206F30}" type="datetimeFigureOut">
              <a:rPr lang="en-GB" smtClean="0">
                <a:solidFill>
                  <a:prstClr val="white">
                    <a:tint val="75000"/>
                  </a:prstClr>
                </a:solidFill>
              </a:rPr>
              <a:pPr/>
              <a:t>03/05/2018</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a:xfrm>
            <a:off x="10729455" y="4711615"/>
            <a:ext cx="1154151" cy="1090789"/>
          </a:xfrm>
        </p:spPr>
        <p:txBody>
          <a:bodyPr/>
          <a:lstStyle/>
          <a:p>
            <a:fld id="{9754430A-34C3-41C4-9155-DABB63989A6A}"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9139154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D8937-1C4B-4845-85E6-D70882206F30}" type="datetimeFigureOut">
              <a:rPr lang="en-GB" smtClean="0">
                <a:solidFill>
                  <a:prstClr val="white">
                    <a:tint val="75000"/>
                  </a:prstClr>
                </a:solidFill>
              </a:rPr>
              <a:pPr/>
              <a:t>03/05/2018</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9754430A-34C3-41C4-9155-DABB63989A6A}" type="slidenum">
              <a:rPr lang="en-GB" smtClean="0">
                <a:solidFill>
                  <a:prstClr val="white">
                    <a:tint val="75000"/>
                  </a:prstClr>
                </a:solidFill>
              </a:rPr>
              <a:pPr/>
              <a:t>‹#›</a:t>
            </a:fld>
            <a:endParaRPr lang="en-GB">
              <a:solidFill>
                <a:prstClr val="white">
                  <a:tint val="75000"/>
                </a:prstClr>
              </a:solidFill>
            </a:endParaRP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7200" dirty="0">
                <a:solidFill>
                  <a:prstClr val="white"/>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7200" dirty="0">
                <a:solidFill>
                  <a:prstClr val="white"/>
                </a:solidFill>
                <a:effectLst/>
              </a:rPr>
              <a:t>”</a:t>
            </a:r>
          </a:p>
        </p:txBody>
      </p:sp>
    </p:spTree>
    <p:extLst>
      <p:ext uri="{BB962C8B-B14F-4D97-AF65-F5344CB8AC3E}">
        <p14:creationId xmlns:p14="http://schemas.microsoft.com/office/powerpoint/2010/main" val="34203640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D8937-1C4B-4845-85E6-D70882206F30}" type="datetimeFigureOut">
              <a:rPr lang="en-GB" smtClean="0">
                <a:solidFill>
                  <a:prstClr val="white">
                    <a:tint val="75000"/>
                  </a:prstClr>
                </a:solidFill>
              </a:rPr>
              <a:pPr/>
              <a:t>03/05/2018</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9754430A-34C3-41C4-9155-DABB63989A6A}"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2272630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0ED8937-1C4B-4845-85E6-D70882206F30}" type="datetimeFigureOut">
              <a:rPr lang="en-GB" smtClean="0">
                <a:solidFill>
                  <a:prstClr val="white">
                    <a:tint val="75000"/>
                  </a:prstClr>
                </a:solidFill>
              </a:rPr>
              <a:pPr/>
              <a:t>03/05/2018</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9754430A-34C3-41C4-9155-DABB63989A6A}"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0160585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0ED8937-1C4B-4845-85E6-D70882206F30}" type="datetimeFigureOut">
              <a:rPr lang="en-GB" smtClean="0">
                <a:solidFill>
                  <a:prstClr val="white">
                    <a:tint val="75000"/>
                  </a:prstClr>
                </a:solidFill>
              </a:rPr>
              <a:pPr/>
              <a:t>03/05/2018</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9754430A-34C3-41C4-9155-DABB63989A6A}"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915629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ED8937-1C4B-4845-85E6-D70882206F30}" type="datetimeFigureOut">
              <a:rPr lang="en-GB" smtClean="0">
                <a:solidFill>
                  <a:prstClr val="white">
                    <a:tint val="75000"/>
                  </a:prstClr>
                </a:solidFill>
              </a:rPr>
              <a:pPr/>
              <a:t>03/05/2018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9754430A-34C3-41C4-9155-DABB63989A6A}"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1062250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20ED8937-1C4B-4845-85E6-D70882206F30}" type="datetimeFigureOut">
              <a:rPr lang="en-GB" smtClean="0">
                <a:solidFill>
                  <a:prstClr val="white">
                    <a:tint val="75000"/>
                  </a:prstClr>
                </a:solidFill>
              </a:rPr>
              <a:pPr/>
              <a:t>03/05/2018</a:t>
            </a:fld>
            <a:endParaRPr lang="en-GB">
              <a:solidFill>
                <a:prstClr val="white">
                  <a:tint val="75000"/>
                </a:prstClr>
              </a:solidFill>
            </a:endParaRPr>
          </a:p>
        </p:txBody>
      </p:sp>
      <p:sp>
        <p:nvSpPr>
          <p:cNvPr id="5" name="Footer Placeholder 4"/>
          <p:cNvSpPr>
            <a:spLocks noGrp="1"/>
          </p:cNvSpPr>
          <p:nvPr>
            <p:ph type="ftr" sz="quarter" idx="11"/>
          </p:nvPr>
        </p:nvSpPr>
        <p:spPr>
          <a:xfrm>
            <a:off x="680321" y="5936188"/>
            <a:ext cx="6126805" cy="365125"/>
          </a:xfrm>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9754430A-34C3-41C4-9155-DABB63989A6A}"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7144982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D2E03">
                    <a:lumMod val="50000"/>
                  </a:srgbClr>
                </a:solidFill>
              </a:rPr>
              <a:pPr/>
              <a:t>5/3/2018</a:t>
            </a:fld>
            <a:endParaRPr lang="en-US" dirty="0">
              <a:solidFill>
                <a:srgbClr val="AD2E03">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AD2E03">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96577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D2E03">
                    <a:lumMod val="50000"/>
                  </a:srgbClr>
                </a:solidFill>
              </a:rPr>
              <a:pPr/>
              <a:t>5/3/2018</a:t>
            </a:fld>
            <a:endParaRPr lang="en-US" dirty="0">
              <a:solidFill>
                <a:srgbClr val="AD2E03">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AD2E03">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9994027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D2E03">
                    <a:lumMod val="50000"/>
                  </a:srgbClr>
                </a:solidFill>
              </a:rPr>
              <a:pPr/>
              <a:t>5/3/2018</a:t>
            </a:fld>
            <a:endParaRPr lang="en-US" dirty="0">
              <a:solidFill>
                <a:srgbClr val="AD2E03">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AD2E03">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418511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7C04F8-527E-4FC6-A1E3-A8F0D05CADAB}" type="datetimeFigureOut">
              <a:rPr lang="en-GB" smtClean="0"/>
              <a:t>03/05/2018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0323E2-A123-404C-92C9-D954A4D6489E}" type="slidenum">
              <a:rPr lang="en-GB" smtClean="0"/>
              <a:t>‹#›</a:t>
            </a:fld>
            <a:endParaRPr lang="en-GB"/>
          </a:p>
        </p:txBody>
      </p:sp>
    </p:spTree>
    <p:extLst>
      <p:ext uri="{BB962C8B-B14F-4D97-AF65-F5344CB8AC3E}">
        <p14:creationId xmlns:p14="http://schemas.microsoft.com/office/powerpoint/2010/main" val="7358112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AD2E03">
                    <a:lumMod val="50000"/>
                  </a:srgbClr>
                </a:solidFill>
              </a:rPr>
              <a:pPr/>
              <a:t>5/3/2018</a:t>
            </a:fld>
            <a:endParaRPr lang="en-US" dirty="0">
              <a:solidFill>
                <a:srgbClr val="AD2E03">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AD2E03">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31635417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AD2E03">
                    <a:lumMod val="50000"/>
                  </a:srgbClr>
                </a:solidFill>
              </a:rPr>
              <a:pPr/>
              <a:t>5/3/2018</a:t>
            </a:fld>
            <a:endParaRPr lang="en-US" dirty="0">
              <a:solidFill>
                <a:srgbClr val="AD2E03">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AD2E03">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42371730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AD2E03">
                    <a:lumMod val="50000"/>
                  </a:srgbClr>
                </a:solidFill>
              </a:rPr>
              <a:pPr/>
              <a:t>5/3/2018</a:t>
            </a:fld>
            <a:endParaRPr lang="en-US" dirty="0">
              <a:solidFill>
                <a:srgbClr val="AD2E03">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AD2E03">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9225385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AD2E03">
                    <a:lumMod val="50000"/>
                  </a:srgbClr>
                </a:solidFill>
              </a:rPr>
              <a:pPr/>
              <a:t>5/3/2018</a:t>
            </a:fld>
            <a:endParaRPr lang="en-US" dirty="0">
              <a:solidFill>
                <a:srgbClr val="AD2E03">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AD2E03">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18013818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AD2E03">
                    <a:lumMod val="50000"/>
                  </a:srgbClr>
                </a:solidFill>
              </a:rPr>
              <a:pPr/>
              <a:t>5/3/2018</a:t>
            </a:fld>
            <a:endParaRPr lang="en-US" dirty="0">
              <a:solidFill>
                <a:srgbClr val="AD2E03">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AD2E03">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5180369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AD2E03">
                    <a:lumMod val="50000"/>
                  </a:srgbClr>
                </a:solidFill>
              </a:rPr>
              <a:pPr/>
              <a:t>5/3/2018</a:t>
            </a:fld>
            <a:endParaRPr lang="en-US" dirty="0">
              <a:solidFill>
                <a:srgbClr val="AD2E03">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AD2E03">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13721754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AD2E03">
                    <a:lumMod val="50000"/>
                  </a:srgbClr>
                </a:solidFill>
              </a:rPr>
              <a:pPr/>
              <a:t>5/3/2018</a:t>
            </a:fld>
            <a:endParaRPr lang="en-US" dirty="0">
              <a:solidFill>
                <a:srgbClr val="AD2E03">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AD2E03">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30700963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D2E03">
                    <a:lumMod val="50000"/>
                  </a:srgbClr>
                </a:solidFill>
              </a:rPr>
              <a:pPr/>
              <a:t>5/3/2018</a:t>
            </a:fld>
            <a:endParaRPr lang="en-US" dirty="0">
              <a:solidFill>
                <a:srgbClr val="AD2E03">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AD2E03">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2587716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D2E03">
                    <a:lumMod val="50000"/>
                  </a:srgbClr>
                </a:solidFill>
              </a:rPr>
              <a:pPr/>
              <a:t>5/3/2018</a:t>
            </a:fld>
            <a:endParaRPr lang="en-US" dirty="0">
              <a:solidFill>
                <a:srgbClr val="AD2E03">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AD2E03">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38881012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D2E03">
                    <a:lumMod val="50000"/>
                  </a:srgbClr>
                </a:solidFill>
              </a:rPr>
              <a:pPr/>
              <a:t>5/3/2018</a:t>
            </a:fld>
            <a:endParaRPr lang="en-US" dirty="0">
              <a:solidFill>
                <a:srgbClr val="AD2E03">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AD2E03">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215144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C04F8-527E-4FC6-A1E3-A8F0D05CADAB}" type="datetimeFigureOut">
              <a:rPr lang="en-GB" smtClean="0"/>
              <a:t>03/05/2018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0323E2-A123-404C-92C9-D954A4D6489E}" type="slidenum">
              <a:rPr lang="en-GB" smtClean="0"/>
              <a:t>‹#›</a:t>
            </a:fld>
            <a:endParaRPr lang="en-GB"/>
          </a:p>
        </p:txBody>
      </p:sp>
    </p:spTree>
    <p:extLst>
      <p:ext uri="{BB962C8B-B14F-4D97-AF65-F5344CB8AC3E}">
        <p14:creationId xmlns:p14="http://schemas.microsoft.com/office/powerpoint/2010/main" val="26833207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D2E03">
                    <a:lumMod val="50000"/>
                  </a:srgbClr>
                </a:solidFill>
              </a:rPr>
              <a:pPr/>
              <a:t>5/3/2018</a:t>
            </a:fld>
            <a:endParaRPr lang="en-US" dirty="0">
              <a:solidFill>
                <a:srgbClr val="AD2E03">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AD2E03">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30772430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D2E03">
                    <a:lumMod val="50000"/>
                  </a:srgbClr>
                </a:solidFill>
              </a:rPr>
              <a:pPr/>
              <a:t>5/3/2018</a:t>
            </a:fld>
            <a:endParaRPr lang="en-US" dirty="0">
              <a:solidFill>
                <a:srgbClr val="AD2E03">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AD2E03">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16283327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D2E03">
                    <a:lumMod val="50000"/>
                  </a:srgbClr>
                </a:solidFill>
              </a:rPr>
              <a:pPr/>
              <a:t>5/3/2018</a:t>
            </a:fld>
            <a:endParaRPr lang="en-US" dirty="0">
              <a:solidFill>
                <a:srgbClr val="AD2E03">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AD2E03">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11508210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D2E03">
                    <a:lumMod val="50000"/>
                  </a:srgbClr>
                </a:solidFill>
              </a:rPr>
              <a:pPr/>
              <a:t>5/3/2018</a:t>
            </a:fld>
            <a:endParaRPr lang="en-US" dirty="0">
              <a:solidFill>
                <a:srgbClr val="AD2E03">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AD2E03">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30100575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5/3/2018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2093989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5/3/2018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7087773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5/3/2018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7073001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5/3/2018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4611441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5/3/2018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8" name="Footer Placeholder 7"/>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9" name="Slide Number Placeholder 8"/>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7974977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5/3/2018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Footer Placeholder 3"/>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Slide Number Placeholder 4"/>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419154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C04F8-527E-4FC6-A1E3-A8F0D05CADAB}" type="datetimeFigureOut">
              <a:rPr lang="en-GB" smtClean="0"/>
              <a:t>03/05/2018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0323E2-A123-404C-92C9-D954A4D6489E}" type="slidenum">
              <a:rPr lang="en-GB" smtClean="0"/>
              <a:t>‹#›</a:t>
            </a:fld>
            <a:endParaRPr lang="en-GB"/>
          </a:p>
        </p:txBody>
      </p:sp>
    </p:spTree>
    <p:extLst>
      <p:ext uri="{BB962C8B-B14F-4D97-AF65-F5344CB8AC3E}">
        <p14:creationId xmlns:p14="http://schemas.microsoft.com/office/powerpoint/2010/main" val="2370773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5/3/2018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3" name="Footer Placeholder 2"/>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Slide Number Placeholder 3"/>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8424705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5/3/2018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5924219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5/3/2018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0985702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lumMod val="95000"/>
                  </a:prstClr>
                </a:solidFill>
                <a:effectLst>
                  <a:outerShdw blurRad="50800" dist="38100" dir="2700000" algn="tl" rotWithShape="0">
                    <a:prstClr val="black">
                      <a:alpha val="43000"/>
                    </a:prstClr>
                  </a:outerShdw>
                </a:effectLst>
              </a:rPr>
              <a:pPr/>
              <a:t>5/3/2018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9771175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lumMod val="95000"/>
                  </a:prstClr>
                </a:solidFill>
                <a:effectLst>
                  <a:outerShdw blurRad="50800" dist="38100" dir="2700000" algn="tl" rotWithShape="0">
                    <a:prstClr val="black">
                      <a:alpha val="43000"/>
                    </a:prstClr>
                  </a:outerShdw>
                </a:effectLst>
              </a:rPr>
              <a:pPr/>
              <a:t>5/3/2018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5115428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lumMod val="95000"/>
                  </a:prstClr>
                </a:solidFill>
                <a:effectLst>
                  <a:outerShdw blurRad="50800" dist="38100" dir="2700000" algn="tl" rotWithShape="0">
                    <a:prstClr val="black">
                      <a:alpha val="43000"/>
                    </a:prstClr>
                  </a:outerShdw>
                </a:effectLst>
              </a:rPr>
              <a:pPr/>
              <a:t>5/3/2018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white"/>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extLst>
      <p:ext uri="{BB962C8B-B14F-4D97-AF65-F5344CB8AC3E}">
        <p14:creationId xmlns:p14="http://schemas.microsoft.com/office/powerpoint/2010/main" val="7799337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lumMod val="95000"/>
                  </a:prstClr>
                </a:solidFill>
                <a:effectLst>
                  <a:outerShdw blurRad="50800" dist="38100" dir="2700000" algn="tl" rotWithShape="0">
                    <a:prstClr val="black">
                      <a:alpha val="43000"/>
                    </a:prstClr>
                  </a:outerShdw>
                </a:effectLst>
              </a:rPr>
              <a:pPr/>
              <a:t>5/3/2018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3211073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lumMod val="95000"/>
                  </a:prstClr>
                </a:solidFill>
                <a:effectLst>
                  <a:outerShdw blurRad="50800" dist="38100" dir="2700000" algn="tl" rotWithShape="0">
                    <a:prstClr val="black">
                      <a:alpha val="43000"/>
                    </a:prstClr>
                  </a:outerShdw>
                </a:effectLst>
              </a:rPr>
              <a:pPr/>
              <a:t>5/3/2018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Footer Placeholder 3"/>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7767856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lumMod val="95000"/>
                  </a:prstClr>
                </a:solidFill>
                <a:effectLst>
                  <a:outerShdw blurRad="50800" dist="38100" dir="2700000" algn="tl" rotWithShape="0">
                    <a:prstClr val="black">
                      <a:alpha val="43000"/>
                    </a:prstClr>
                  </a:outerShdw>
                </a:effectLst>
              </a:rPr>
              <a:pPr/>
              <a:t>5/3/2018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Footer Placeholder 3"/>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8479404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5/3/2018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1687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C04F8-527E-4FC6-A1E3-A8F0D05CADAB}" type="datetimeFigureOut">
              <a:rPr lang="en-GB" smtClean="0"/>
              <a:t>03/05/2018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0323E2-A123-404C-92C9-D954A4D6489E}" type="slidenum">
              <a:rPr lang="en-GB" smtClean="0"/>
              <a:t>‹#›</a:t>
            </a:fld>
            <a:endParaRPr lang="en-GB"/>
          </a:p>
        </p:txBody>
      </p:sp>
    </p:spTree>
    <p:extLst>
      <p:ext uri="{BB962C8B-B14F-4D97-AF65-F5344CB8AC3E}">
        <p14:creationId xmlns:p14="http://schemas.microsoft.com/office/powerpoint/2010/main" val="2773985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5/3/2018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6918702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0160433-C0A6-436C-A746-07316B632F39}" type="datetimeFigureOut">
              <a:rPr lang="en-GB" smtClean="0">
                <a:solidFill>
                  <a:prstClr val="black">
                    <a:lumMod val="95000"/>
                    <a:lumOff val="5000"/>
                  </a:prstClr>
                </a:solidFill>
              </a:rPr>
              <a:pPr/>
              <a:t>03/05/2018</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6026ED78-A400-44F6-97D0-AD6E67358944}"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9372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160433-C0A6-436C-A746-07316B632F39}" type="datetimeFigureOut">
              <a:rPr lang="en-GB" smtClean="0">
                <a:solidFill>
                  <a:prstClr val="black">
                    <a:lumMod val="95000"/>
                    <a:lumOff val="5000"/>
                  </a:prstClr>
                </a:solidFill>
              </a:rPr>
              <a:pPr/>
              <a:t>03/05/2018</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6026ED78-A400-44F6-97D0-AD6E67358944}"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4316535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160433-C0A6-436C-A746-07316B632F39}" type="datetimeFigureOut">
              <a:rPr lang="en-GB" smtClean="0">
                <a:solidFill>
                  <a:prstClr val="black">
                    <a:lumMod val="95000"/>
                    <a:lumOff val="5000"/>
                  </a:prstClr>
                </a:solidFill>
              </a:rPr>
              <a:pPr/>
              <a:t>03/05/2018</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6026ED78-A400-44F6-97D0-AD6E67358944}"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8561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160433-C0A6-436C-A746-07316B632F39}" type="datetimeFigureOut">
              <a:rPr lang="en-GB" smtClean="0">
                <a:solidFill>
                  <a:prstClr val="black">
                    <a:lumMod val="95000"/>
                    <a:lumOff val="5000"/>
                  </a:prstClr>
                </a:solidFill>
              </a:rPr>
              <a:pPr/>
              <a:t>03/05/2018</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6026ED78-A400-44F6-97D0-AD6E67358944}"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6986026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160433-C0A6-436C-A746-07316B632F39}" type="datetimeFigureOut">
              <a:rPr lang="en-GB" smtClean="0">
                <a:solidFill>
                  <a:prstClr val="black">
                    <a:lumMod val="95000"/>
                    <a:lumOff val="5000"/>
                  </a:prstClr>
                </a:solidFill>
              </a:rPr>
              <a:pPr/>
              <a:t>03/05/2018</a:t>
            </a:fld>
            <a:endParaRPr lang="en-GB">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GB">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6026ED78-A400-44F6-97D0-AD6E67358944}"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450886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160433-C0A6-436C-A746-07316B632F39}" type="datetimeFigureOut">
              <a:rPr lang="en-GB" smtClean="0">
                <a:solidFill>
                  <a:prstClr val="black">
                    <a:lumMod val="95000"/>
                    <a:lumOff val="5000"/>
                  </a:prstClr>
                </a:solidFill>
              </a:rPr>
              <a:pPr/>
              <a:t>03/05/2018</a:t>
            </a:fld>
            <a:endParaRPr lang="en-GB">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GB">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6026ED78-A400-44F6-97D0-AD6E67358944}"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9458287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60433-C0A6-436C-A746-07316B632F39}" type="datetimeFigureOut">
              <a:rPr lang="en-GB" smtClean="0">
                <a:solidFill>
                  <a:prstClr val="black">
                    <a:lumMod val="95000"/>
                    <a:lumOff val="5000"/>
                  </a:prstClr>
                </a:solidFill>
              </a:rPr>
              <a:pPr/>
              <a:t>03/05/2018</a:t>
            </a:fld>
            <a:endParaRPr lang="en-GB">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GB">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6026ED78-A400-44F6-97D0-AD6E67358944}"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3272158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60433-C0A6-436C-A746-07316B632F39}" type="datetimeFigureOut">
              <a:rPr lang="en-GB" smtClean="0">
                <a:solidFill>
                  <a:prstClr val="black">
                    <a:lumMod val="95000"/>
                    <a:lumOff val="5000"/>
                  </a:prstClr>
                </a:solidFill>
              </a:rPr>
              <a:pPr/>
              <a:t>03/05/2018</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6026ED78-A400-44F6-97D0-AD6E67358944}"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5865041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60433-C0A6-436C-A746-07316B632F39}" type="datetimeFigureOut">
              <a:rPr lang="en-GB" smtClean="0">
                <a:solidFill>
                  <a:prstClr val="black">
                    <a:lumMod val="95000"/>
                    <a:lumOff val="5000"/>
                  </a:prstClr>
                </a:solidFill>
              </a:rPr>
              <a:pPr/>
              <a:t>03/05/2018</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6026ED78-A400-44F6-97D0-AD6E67358944}"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08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7.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theme" Target="../theme/theme8.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19" Type="http://schemas.openxmlformats.org/officeDocument/2006/relationships/image" Target="../media/image16.png"/><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C04F8-527E-4FC6-A1E3-A8F0D05CADAB}" type="datetimeFigureOut">
              <a:rPr lang="en-GB" smtClean="0"/>
              <a:t>03/05/2018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323E2-A123-404C-92C9-D954A4D6489E}" type="slidenum">
              <a:rPr lang="en-GB" smtClean="0"/>
              <a:t>‹#›</a:t>
            </a:fld>
            <a:endParaRPr lang="en-GB"/>
          </a:p>
        </p:txBody>
      </p:sp>
    </p:spTree>
    <p:extLst>
      <p:ext uri="{BB962C8B-B14F-4D97-AF65-F5344CB8AC3E}">
        <p14:creationId xmlns:p14="http://schemas.microsoft.com/office/powerpoint/2010/main" val="153549933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8CADEB-F3E3-4AA3-B146-DB5A4A2813EB}" type="datetimeFigureOut">
              <a:rPr lang="en-GB" smtClean="0">
                <a:solidFill>
                  <a:prstClr val="black"/>
                </a:solidFill>
              </a:rPr>
              <a:pPr/>
              <a:t>03/05/2018</a:t>
            </a:fld>
            <a:endParaRPr lang="en-GB">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7B4E6C-5E15-497F-81A3-93F9487E90E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507184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E8AA8-1D35-4D6B-978C-A124C56B5938}" type="datetimeFigureOut">
              <a:rPr lang="en-GB" smtClean="0">
                <a:solidFill>
                  <a:prstClr val="black">
                    <a:tint val="75000"/>
                  </a:prstClr>
                </a:solidFill>
              </a:rPr>
              <a:pPr/>
              <a:t>03/05/2018</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F386C-F101-4488-B6B0-F65E4462B8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2360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0ED8937-1C4B-4845-85E6-D70882206F30}" type="datetimeFigureOut">
              <a:rPr lang="en-GB" smtClean="0">
                <a:solidFill>
                  <a:prstClr val="white">
                    <a:tint val="75000"/>
                  </a:prstClr>
                </a:solidFill>
              </a:rPr>
              <a:pPr/>
              <a:t>03/05/2018</a:t>
            </a:fld>
            <a:endParaRPr lang="en-GB">
              <a:solidFill>
                <a:prstClr val="white">
                  <a:tint val="75000"/>
                </a:prstClr>
              </a:solidFill>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754430A-34C3-41C4-9155-DABB63989A6A}"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565977894"/>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B61BEF0D-F0BB-DE4B-95CE-6DB70DBA9567}" type="datetimeFigureOut">
              <a:rPr lang="en-US" dirty="0">
                <a:solidFill>
                  <a:srgbClr val="AD2E03">
                    <a:lumMod val="50000"/>
                  </a:srgbClr>
                </a:solidFill>
              </a:rPr>
              <a:pPr defTabSz="457200"/>
              <a:t>5/3/2018</a:t>
            </a:fld>
            <a:endParaRPr lang="en-US" dirty="0">
              <a:solidFill>
                <a:srgbClr val="AD2E03">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lang="en-US" dirty="0">
              <a:solidFill>
                <a:srgbClr val="AD2E03">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defTabSz="457200"/>
            <a:fld id="{D57F1E4F-1CFF-5643-939E-217C01CDF565}" type="slidenum">
              <a:rPr lang="en-US" dirty="0">
                <a:solidFill>
                  <a:srgbClr val="AD2E03">
                    <a:lumMod val="50000"/>
                  </a:srgbClr>
                </a:solidFill>
              </a:rPr>
              <a:pPr defTabSz="457200"/>
              <a:t>‹#›</a:t>
            </a:fld>
            <a:endParaRPr lang="en-US" dirty="0">
              <a:solidFill>
                <a:srgbClr val="AD2E03">
                  <a:lumMod val="50000"/>
                </a:srgbClr>
              </a:solidFill>
            </a:endParaRPr>
          </a:p>
        </p:txBody>
      </p:sp>
    </p:spTree>
    <p:extLst>
      <p:ext uri="{BB962C8B-B14F-4D97-AF65-F5344CB8AC3E}">
        <p14:creationId xmlns:p14="http://schemas.microsoft.com/office/powerpoint/2010/main" val="2748835665"/>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defTabSz="457200"/>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defTabSz="457200"/>
              <a:t>5/3/2018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defTabSz="457200"/>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defTabSz="457200"/>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defTabSz="457200"/>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4061564786"/>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0160433-C0A6-436C-A746-07316B632F39}" type="datetimeFigureOut">
              <a:rPr lang="en-GB" smtClean="0">
                <a:solidFill>
                  <a:prstClr val="black">
                    <a:lumMod val="95000"/>
                    <a:lumOff val="5000"/>
                  </a:prstClr>
                </a:solidFill>
              </a:rPr>
              <a:pPr/>
              <a:t>03/05/2018</a:t>
            </a:fld>
            <a:endParaRPr lang="en-GB">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026ED78-A400-44F6-97D0-AD6E67358944}"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28724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38A2B202-895D-4274-A01E-318D2750047A}" type="datetimeFigureOut">
              <a:rPr lang="en-GB" smtClean="0">
                <a:solidFill>
                  <a:prstClr val="black">
                    <a:tint val="75000"/>
                  </a:prstClr>
                </a:solidFill>
              </a:rPr>
              <a:pPr defTabSz="457200"/>
              <a:t>03/05/2018</a:t>
            </a:fld>
            <a:endParaRPr lang="en-GB" dirty="0">
              <a:solidFill>
                <a:prstClr val="black">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GB" dirty="0">
              <a:solidFill>
                <a:prstClr val="black">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C570DF49-F3D7-4E4E-9F54-C6EC2DCEA15D}" type="slidenum">
              <a:rPr lang="en-GB" smtClean="0">
                <a:solidFill>
                  <a:prstClr val="black">
                    <a:tint val="75000"/>
                  </a:prstClr>
                </a:solidFill>
              </a:rPr>
              <a:pPr defTabSz="457200"/>
              <a:t>‹#›</a:t>
            </a:fld>
            <a:endParaRPr lang="en-GB" dirty="0">
              <a:solidFill>
                <a:prstClr val="black">
                  <a:tint val="75000"/>
                </a:prstClr>
              </a:solidFill>
            </a:endParaRPr>
          </a:p>
        </p:txBody>
      </p:sp>
    </p:spTree>
    <p:extLst>
      <p:ext uri="{BB962C8B-B14F-4D97-AF65-F5344CB8AC3E}">
        <p14:creationId xmlns:p14="http://schemas.microsoft.com/office/powerpoint/2010/main" val="62333168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Shifts in Educational Policy</a:t>
            </a:r>
            <a:endParaRPr lang="en-GB" b="1" dirty="0"/>
          </a:p>
        </p:txBody>
      </p:sp>
      <p:sp>
        <p:nvSpPr>
          <p:cNvPr id="3" name="Subtitle 2"/>
          <p:cNvSpPr>
            <a:spLocks noGrp="1"/>
          </p:cNvSpPr>
          <p:nvPr>
            <p:ph type="subTitle" idx="1"/>
          </p:nvPr>
        </p:nvSpPr>
        <p:spPr/>
        <p:txBody>
          <a:bodyPr/>
          <a:lstStyle/>
          <a:p>
            <a:r>
              <a:rPr lang="en-GB" dirty="0" smtClean="0"/>
              <a:t>A Group 2018</a:t>
            </a:r>
            <a:endParaRPr lang="en-GB" dirty="0"/>
          </a:p>
        </p:txBody>
      </p:sp>
    </p:spTree>
    <p:extLst>
      <p:ext uri="{BB962C8B-B14F-4D97-AF65-F5344CB8AC3E}">
        <p14:creationId xmlns:p14="http://schemas.microsoft.com/office/powerpoint/2010/main" val="3521939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Free schools</a:t>
            </a:r>
            <a:endParaRPr lang="en-GB" dirty="0"/>
          </a:p>
        </p:txBody>
      </p:sp>
      <p:sp>
        <p:nvSpPr>
          <p:cNvPr id="3" name="Content Placeholder 2"/>
          <p:cNvSpPr>
            <a:spLocks noGrp="1"/>
          </p:cNvSpPr>
          <p:nvPr>
            <p:ph idx="1"/>
          </p:nvPr>
        </p:nvSpPr>
        <p:spPr/>
        <p:txBody>
          <a:bodyPr/>
          <a:lstStyle/>
          <a:p>
            <a:pPr lvl="1"/>
            <a:r>
              <a:rPr lang="en-GB" dirty="0" smtClean="0"/>
              <a:t>Although funded directly by the state they are also funded by teachers, parents, faith organisations and businesses, rather than local authorities  </a:t>
            </a:r>
            <a:endParaRPr lang="en-GB" dirty="0"/>
          </a:p>
        </p:txBody>
      </p:sp>
    </p:spTree>
    <p:extLst>
      <p:ext uri="{BB962C8B-B14F-4D97-AF65-F5344CB8AC3E}">
        <p14:creationId xmlns:p14="http://schemas.microsoft.com/office/powerpoint/2010/main" val="4145146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Glenn </a:t>
            </a:r>
            <a:r>
              <a:rPr lang="en-GB" dirty="0" err="1" smtClean="0"/>
              <a:t>Rikowski</a:t>
            </a:r>
            <a:endParaRPr lang="en-GB" dirty="0"/>
          </a:p>
        </p:txBody>
      </p:sp>
      <p:sp>
        <p:nvSpPr>
          <p:cNvPr id="3" name="Content Placeholder 2"/>
          <p:cNvSpPr>
            <a:spLocks noGrp="1"/>
          </p:cNvSpPr>
          <p:nvPr>
            <p:ph idx="1"/>
          </p:nvPr>
        </p:nvSpPr>
        <p:spPr/>
        <p:txBody>
          <a:bodyPr/>
          <a:lstStyle/>
          <a:p>
            <a:r>
              <a:rPr lang="en-GB" dirty="0" err="1" smtClean="0"/>
              <a:t>Rikowski</a:t>
            </a:r>
            <a:r>
              <a:rPr lang="en-GB" dirty="0" smtClean="0"/>
              <a:t>: Argues that schools are increasingly operating markets and are being transformed into commodities</a:t>
            </a:r>
          </a:p>
          <a:p>
            <a:r>
              <a:rPr lang="en-GB" dirty="0" smtClean="0"/>
              <a:t>This is evident by the fact that the state has raised the finance for schools and schools are being run by private industry</a:t>
            </a:r>
          </a:p>
          <a:p>
            <a:r>
              <a:rPr lang="en-GB" dirty="0" smtClean="0"/>
              <a:t>For example, schools are being sponsored by local business through sports teams, school cafeterias and equipment, such as computers</a:t>
            </a:r>
          </a:p>
          <a:p>
            <a:r>
              <a:rPr lang="en-GB" dirty="0" smtClean="0"/>
              <a:t>Another example is that in 2002 Tony Blair invested a large proportion of money to British comprehensive schools </a:t>
            </a:r>
            <a:endParaRPr lang="en-GB" dirty="0"/>
          </a:p>
        </p:txBody>
      </p:sp>
    </p:spTree>
    <p:extLst>
      <p:ext uri="{BB962C8B-B14F-4D97-AF65-F5344CB8AC3E}">
        <p14:creationId xmlns:p14="http://schemas.microsoft.com/office/powerpoint/2010/main" val="1738750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Sharon </a:t>
            </a:r>
            <a:r>
              <a:rPr lang="en-GB" dirty="0" err="1" smtClean="0"/>
              <a:t>Gerwitz</a:t>
            </a:r>
            <a:endParaRPr lang="en-GB" dirty="0"/>
          </a:p>
        </p:txBody>
      </p:sp>
      <p:sp>
        <p:nvSpPr>
          <p:cNvPr id="3" name="Content Placeholder 2"/>
          <p:cNvSpPr>
            <a:spLocks noGrp="1"/>
          </p:cNvSpPr>
          <p:nvPr>
            <p:ph idx="1"/>
          </p:nvPr>
        </p:nvSpPr>
        <p:spPr/>
        <p:txBody>
          <a:bodyPr>
            <a:normAutofit fontScale="77500" lnSpcReduction="20000"/>
          </a:bodyPr>
          <a:lstStyle/>
          <a:p>
            <a:r>
              <a:rPr lang="en-GB" dirty="0" err="1" smtClean="0"/>
              <a:t>Gerwitz</a:t>
            </a:r>
            <a:r>
              <a:rPr lang="en-GB" dirty="0" smtClean="0"/>
              <a:t> argues that </a:t>
            </a:r>
            <a:r>
              <a:rPr lang="en-GB" dirty="0" err="1" smtClean="0"/>
              <a:t>marketisation</a:t>
            </a:r>
            <a:r>
              <a:rPr lang="en-GB" dirty="0"/>
              <a:t> </a:t>
            </a:r>
            <a:r>
              <a:rPr lang="en-GB" dirty="0" smtClean="0"/>
              <a:t>is advantaging middle-class students at school and is disadvantaging working-class students</a:t>
            </a:r>
          </a:p>
          <a:p>
            <a:r>
              <a:rPr lang="en-GB" dirty="0" smtClean="0"/>
              <a:t>This is because middle-class students’ economic and cultural capital means that they have a wider choice of schools for their children. </a:t>
            </a:r>
            <a:r>
              <a:rPr lang="en-GB" dirty="0" err="1" smtClean="0"/>
              <a:t>Gerwitz</a:t>
            </a:r>
            <a:r>
              <a:rPr lang="en-GB" dirty="0" smtClean="0"/>
              <a:t> argues there are three types of parents.</a:t>
            </a:r>
          </a:p>
          <a:p>
            <a:r>
              <a:rPr lang="en-GB" dirty="0" smtClean="0"/>
              <a:t>For example, </a:t>
            </a:r>
            <a:r>
              <a:rPr lang="en-GB" dirty="0" err="1" smtClean="0"/>
              <a:t>Gerwitz</a:t>
            </a:r>
            <a:r>
              <a:rPr lang="en-GB" dirty="0" smtClean="0"/>
              <a:t> identified skilled choosers who were strongly motivated parents who can identify the difference in standards in between schools. In addition, they possess an economic and cultural capital that can influence the standard of school that they send their child too, for example private and independent schools.</a:t>
            </a:r>
          </a:p>
          <a:p>
            <a:r>
              <a:rPr lang="en-GB" dirty="0" err="1" smtClean="0"/>
              <a:t>Gerwitz</a:t>
            </a:r>
            <a:r>
              <a:rPr lang="en-GB" dirty="0" smtClean="0"/>
              <a:t> also identified the semi-skilled choosers who were strongly motivated to get involved with the education market, however, they do not possess the cultural and economic capital similar to the skilled choosers</a:t>
            </a:r>
          </a:p>
          <a:p>
            <a:r>
              <a:rPr lang="en-GB" dirty="0" smtClean="0"/>
              <a:t>Finally, </a:t>
            </a:r>
            <a:r>
              <a:rPr lang="en-GB" dirty="0" err="1" smtClean="0"/>
              <a:t>Gerwitz</a:t>
            </a:r>
            <a:r>
              <a:rPr lang="en-GB" dirty="0" smtClean="0"/>
              <a:t> also identified disconnected choosers who are not motivated to get involved with the education market, tend to choose schools closest to where they live and struggle to identify the difference in standards between schools. </a:t>
            </a:r>
            <a:endParaRPr lang="en-GB" dirty="0"/>
          </a:p>
        </p:txBody>
      </p:sp>
    </p:spTree>
    <p:extLst>
      <p:ext uri="{BB962C8B-B14F-4D97-AF65-F5344CB8AC3E}">
        <p14:creationId xmlns:p14="http://schemas.microsoft.com/office/powerpoint/2010/main" val="3345593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Stephen Ball</a:t>
            </a:r>
            <a:endParaRPr lang="en-GB" dirty="0"/>
          </a:p>
        </p:txBody>
      </p:sp>
      <p:sp>
        <p:nvSpPr>
          <p:cNvPr id="3" name="Content Placeholder 2"/>
          <p:cNvSpPr>
            <a:spLocks noGrp="1"/>
          </p:cNvSpPr>
          <p:nvPr>
            <p:ph idx="1"/>
          </p:nvPr>
        </p:nvSpPr>
        <p:spPr/>
        <p:txBody>
          <a:bodyPr/>
          <a:lstStyle/>
          <a:p>
            <a:r>
              <a:rPr lang="en-GB" dirty="0" smtClean="0"/>
              <a:t>Ball argues that marketization policies and exam league tables advantage middle-class students and disadvantage working-class students</a:t>
            </a:r>
          </a:p>
          <a:p>
            <a:r>
              <a:rPr lang="en-GB" dirty="0" smtClean="0"/>
              <a:t>This is because it creates increasing inequalities between schools and means that schools that are succeeding continue to succeed and schools that underperforming will continue to underperform </a:t>
            </a:r>
          </a:p>
          <a:p>
            <a:r>
              <a:rPr lang="en-GB" dirty="0" smtClean="0"/>
              <a:t>For example, cream-skimming and silt-shifting which means that schools that are highly rated in exam league tables can recruit high achieving pupils and avoid accepting underachieving pupils.  </a:t>
            </a:r>
            <a:endParaRPr lang="en-GB" dirty="0"/>
          </a:p>
        </p:txBody>
      </p:sp>
    </p:spTree>
    <p:extLst>
      <p:ext uri="{BB962C8B-B14F-4D97-AF65-F5344CB8AC3E}">
        <p14:creationId xmlns:p14="http://schemas.microsoft.com/office/powerpoint/2010/main" val="154836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Cream-skimming and silt-shifting </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Will Bartlett argues that publishing of school league tables results in high performing schools continuing to succeed and school that underperforming will continue to increasingly fail, which therefore results in parents wanting to send their children to schools that are highest in the school league table. </a:t>
            </a:r>
          </a:p>
          <a:p>
            <a:r>
              <a:rPr lang="en-GB" dirty="0" smtClean="0"/>
              <a:t>Bartlett argues this is achieved by both the process of cream-skimming and silt-shifting. Cream-skimming is the idea of schools being selective and choosing high performing, middle-class students, this means that these high performing schools continue to increasingly succeed. This is due to the fact that schools that are high up in the school league tables encourage students parents to send them to that school</a:t>
            </a:r>
          </a:p>
          <a:p>
            <a:r>
              <a:rPr lang="en-GB" dirty="0" smtClean="0"/>
              <a:t>Bartlett also argues the concept of silt-shifting the idea that high performing schools avoid underachieving pupils in order to maintain the reputation of the school. For example, universities have entry requirements in order to silt-shift less academically talented students. </a:t>
            </a:r>
          </a:p>
        </p:txBody>
      </p:sp>
    </p:spTree>
    <p:extLst>
      <p:ext uri="{BB962C8B-B14F-4D97-AF65-F5344CB8AC3E}">
        <p14:creationId xmlns:p14="http://schemas.microsoft.com/office/powerpoint/2010/main" val="2219545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funding formula</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Some sociologists argue that funding creates inequalities between schools, advantaging middle-class students and disadvantaging working-class students. In addition, it results in high performing schools continuing to succeed and underperforming schools continuing to underperform.</a:t>
            </a:r>
          </a:p>
          <a:p>
            <a:r>
              <a:rPr lang="en-GB" dirty="0" smtClean="0"/>
              <a:t>This is because high achieving schools receive more funding compared to underachieving schools that therefore means they can afford better-qualified teachers and better facilities. In addition, their popularity means they can attract high achieving pupils and silt-shift less academically talented students. </a:t>
            </a:r>
          </a:p>
          <a:p>
            <a:r>
              <a:rPr lang="en-GB" dirty="0" smtClean="0"/>
              <a:t>However, on the other hand, low achieving schools struggle to find talented teachers and do not have the facilities to compete with high performing schools. Therefore, it is difficult for these schools to attract academically talented pupils and means they have to recruit less academically talented students. </a:t>
            </a:r>
            <a:endParaRPr lang="en-GB" dirty="0"/>
          </a:p>
        </p:txBody>
      </p:sp>
    </p:spTree>
    <p:extLst>
      <p:ext uri="{BB962C8B-B14F-4D97-AF65-F5344CB8AC3E}">
        <p14:creationId xmlns:p14="http://schemas.microsoft.com/office/powerpoint/2010/main" val="3026055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examples of marketization in schools</a:t>
            </a:r>
            <a:endParaRPr lang="en-GB" dirty="0"/>
          </a:p>
        </p:txBody>
      </p:sp>
      <p:sp>
        <p:nvSpPr>
          <p:cNvPr id="3" name="Content Placeholder 2"/>
          <p:cNvSpPr>
            <a:spLocks noGrp="1"/>
          </p:cNvSpPr>
          <p:nvPr>
            <p:ph idx="1"/>
          </p:nvPr>
        </p:nvSpPr>
        <p:spPr>
          <a:xfrm>
            <a:off x="838200" y="1825624"/>
            <a:ext cx="10515600" cy="4311565"/>
          </a:xfrm>
        </p:spPr>
        <p:txBody>
          <a:bodyPr>
            <a:normAutofit/>
          </a:bodyPr>
          <a:lstStyle/>
          <a:p>
            <a:r>
              <a:rPr lang="en-GB" dirty="0" smtClean="0"/>
              <a:t>League tables</a:t>
            </a:r>
          </a:p>
          <a:p>
            <a:r>
              <a:rPr lang="en-GB" dirty="0" smtClean="0"/>
              <a:t> Ofsted inspections that measure how successful the school is and give pupils parents the information they need to choose the right school</a:t>
            </a:r>
          </a:p>
          <a:p>
            <a:r>
              <a:rPr lang="en-GB" dirty="0" smtClean="0"/>
              <a:t>Business sponsorship of schools, such as sports teams and school cafeterias </a:t>
            </a:r>
          </a:p>
          <a:p>
            <a:r>
              <a:rPr lang="en-GB" dirty="0" smtClean="0"/>
              <a:t>Open enrolment</a:t>
            </a:r>
          </a:p>
          <a:p>
            <a:r>
              <a:rPr lang="en-GB" dirty="0" smtClean="0"/>
              <a:t>Free schools</a:t>
            </a:r>
          </a:p>
          <a:p>
            <a:r>
              <a:rPr lang="en-GB" dirty="0" smtClean="0"/>
              <a:t>Academies</a:t>
            </a:r>
            <a:endParaRPr lang="en-GB" dirty="0"/>
          </a:p>
        </p:txBody>
      </p:sp>
    </p:spTree>
    <p:extLst>
      <p:ext uri="{BB962C8B-B14F-4D97-AF65-F5344CB8AC3E}">
        <p14:creationId xmlns:p14="http://schemas.microsoft.com/office/powerpoint/2010/main" val="687046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Parentocracy</a:t>
            </a:r>
            <a:endParaRPr lang="en-GB" dirty="0"/>
          </a:p>
        </p:txBody>
      </p:sp>
      <p:sp>
        <p:nvSpPr>
          <p:cNvPr id="3" name="Content Placeholder 2"/>
          <p:cNvSpPr>
            <a:spLocks noGrp="1"/>
          </p:cNvSpPr>
          <p:nvPr>
            <p:ph idx="1"/>
          </p:nvPr>
        </p:nvSpPr>
        <p:spPr/>
        <p:txBody>
          <a:bodyPr/>
          <a:lstStyle/>
          <a:p>
            <a:r>
              <a:rPr lang="en-GB" dirty="0" smtClean="0"/>
              <a:t>David argues that marketization in schools creates </a:t>
            </a:r>
            <a:r>
              <a:rPr lang="en-GB" dirty="0" err="1" smtClean="0"/>
              <a:t>parentocracy</a:t>
            </a:r>
            <a:r>
              <a:rPr lang="en-GB" dirty="0" smtClean="0"/>
              <a:t>, an idea that the power shifts from the schools to the parents which creates inequalities in schools due to the fact marketization gives parents more choice. In addition, marketization advantages middle-class student, benefitting middle-class students and disadvantages working-class parents in terms of choice for their children, so therefore disadvantaging working-class students.</a:t>
            </a:r>
          </a:p>
        </p:txBody>
      </p:sp>
    </p:spTree>
    <p:extLst>
      <p:ext uri="{BB962C8B-B14F-4D97-AF65-F5344CB8AC3E}">
        <p14:creationId xmlns:p14="http://schemas.microsoft.com/office/powerpoint/2010/main" val="4250629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Myth of </a:t>
            </a:r>
            <a:r>
              <a:rPr lang="en-GB" dirty="0" err="1" smtClean="0"/>
              <a:t>parentocracy</a:t>
            </a:r>
            <a:r>
              <a:rPr lang="en-GB" dirty="0" smtClean="0"/>
              <a:t> </a:t>
            </a:r>
            <a:endParaRPr lang="en-GB" dirty="0"/>
          </a:p>
        </p:txBody>
      </p:sp>
      <p:sp>
        <p:nvSpPr>
          <p:cNvPr id="3" name="Content Placeholder 2"/>
          <p:cNvSpPr>
            <a:spLocks noGrp="1"/>
          </p:cNvSpPr>
          <p:nvPr>
            <p:ph idx="1"/>
          </p:nvPr>
        </p:nvSpPr>
        <p:spPr/>
        <p:txBody>
          <a:bodyPr/>
          <a:lstStyle/>
          <a:p>
            <a:r>
              <a:rPr lang="en-GB" dirty="0" smtClean="0"/>
              <a:t>Stephen Ball argues that marketization reproduces and legitimises inequality and creates </a:t>
            </a:r>
            <a:r>
              <a:rPr lang="en-GB" dirty="0" err="1" smtClean="0"/>
              <a:t>parentocracy</a:t>
            </a:r>
            <a:r>
              <a:rPr lang="en-GB" dirty="0" smtClean="0"/>
              <a:t>  and establishes freedom of choice for parents.</a:t>
            </a:r>
          </a:p>
          <a:p>
            <a:r>
              <a:rPr lang="en-GB" dirty="0" smtClean="0"/>
              <a:t>However, Ball argues that </a:t>
            </a:r>
            <a:r>
              <a:rPr lang="en-GB" dirty="0" err="1" smtClean="0"/>
              <a:t>parentocracy</a:t>
            </a:r>
            <a:r>
              <a:rPr lang="en-GB" dirty="0" smtClean="0"/>
              <a:t> is a myth, not a reality. This is because middle-class parents have the ability to take advantage of the choices open to them</a:t>
            </a:r>
          </a:p>
          <a:p>
            <a:r>
              <a:rPr lang="en-GB" dirty="0" smtClean="0"/>
              <a:t>Therefore, by hiding the fact that the education system reproduces and legitimises inequality, claiming that it is meritocratic makes inequalities in the system appear fair </a:t>
            </a:r>
            <a:r>
              <a:rPr lang="en-GB" smtClean="0"/>
              <a:t>and inevitable </a:t>
            </a:r>
          </a:p>
        </p:txBody>
      </p:sp>
    </p:spTree>
    <p:extLst>
      <p:ext uri="{BB962C8B-B14F-4D97-AF65-F5344CB8AC3E}">
        <p14:creationId xmlns:p14="http://schemas.microsoft.com/office/powerpoint/2010/main" val="1487739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prstClr val="white"/>
                </a:solidFill>
              </a:rPr>
              <a:t>Students meeting the cost of their own education</a:t>
            </a:r>
            <a:endParaRPr lang="en-GB" dirty="0"/>
          </a:p>
        </p:txBody>
      </p:sp>
      <p:sp>
        <p:nvSpPr>
          <p:cNvPr id="5" name="Text Placeholder 4"/>
          <p:cNvSpPr>
            <a:spLocks noGrp="1"/>
          </p:cNvSpPr>
          <p:nvPr>
            <p:ph type="body" idx="1"/>
          </p:nvPr>
        </p:nvSpPr>
        <p:spPr/>
        <p:txBody>
          <a:bodyPr/>
          <a:lstStyle/>
          <a:p>
            <a:r>
              <a:rPr lang="en-GB" dirty="0" smtClean="0"/>
              <a:t>Lydia &amp; </a:t>
            </a:r>
            <a:r>
              <a:rPr lang="en-GB" dirty="0" smtClean="0"/>
              <a:t>Jade</a:t>
            </a:r>
            <a:endParaRPr lang="en-GB" dirty="0"/>
          </a:p>
        </p:txBody>
      </p:sp>
    </p:spTree>
    <p:extLst>
      <p:ext uri="{BB962C8B-B14F-4D97-AF65-F5344CB8AC3E}">
        <p14:creationId xmlns:p14="http://schemas.microsoft.com/office/powerpoint/2010/main" val="232960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we need</a:t>
            </a:r>
            <a:endParaRPr lang="en-GB" b="1" dirty="0"/>
          </a:p>
        </p:txBody>
      </p:sp>
      <p:sp>
        <p:nvSpPr>
          <p:cNvPr id="4" name="Text Placeholder 3"/>
          <p:cNvSpPr>
            <a:spLocks noGrp="1"/>
          </p:cNvSpPr>
          <p:nvPr>
            <p:ph type="body" idx="1"/>
          </p:nvPr>
        </p:nvSpPr>
        <p:spPr>
          <a:xfrm>
            <a:off x="939801" y="3716917"/>
            <a:ext cx="5157787" cy="823912"/>
          </a:xfrm>
        </p:spPr>
        <p:txBody>
          <a:bodyPr/>
          <a:lstStyle/>
          <a:p>
            <a:pPr algn="ctr"/>
            <a:r>
              <a:rPr lang="en-GB" dirty="0" smtClean="0"/>
              <a:t>Differential Educational Achievement</a:t>
            </a:r>
            <a:endParaRPr lang="en-GB" dirty="0"/>
          </a:p>
        </p:txBody>
      </p:sp>
      <p:sp>
        <p:nvSpPr>
          <p:cNvPr id="5" name="Content Placeholder 4"/>
          <p:cNvSpPr>
            <a:spLocks noGrp="1"/>
          </p:cNvSpPr>
          <p:nvPr>
            <p:ph sz="half" idx="2"/>
          </p:nvPr>
        </p:nvSpPr>
        <p:spPr>
          <a:xfrm>
            <a:off x="939801" y="4540829"/>
            <a:ext cx="5157787" cy="1647377"/>
          </a:xfrm>
        </p:spPr>
        <p:txBody>
          <a:bodyPr/>
          <a:lstStyle/>
          <a:p>
            <a:r>
              <a:rPr lang="en-GB" dirty="0" smtClean="0"/>
              <a:t>Different social classes</a:t>
            </a:r>
          </a:p>
          <a:p>
            <a:r>
              <a:rPr lang="en-GB" dirty="0" smtClean="0"/>
              <a:t>Different sexes</a:t>
            </a:r>
          </a:p>
          <a:p>
            <a:r>
              <a:rPr lang="en-GB" dirty="0" smtClean="0"/>
              <a:t>Different ethnic groups</a:t>
            </a:r>
            <a:endParaRPr lang="en-GB" dirty="0"/>
          </a:p>
        </p:txBody>
      </p:sp>
      <p:sp>
        <p:nvSpPr>
          <p:cNvPr id="6" name="Text Placeholder 5"/>
          <p:cNvSpPr>
            <a:spLocks noGrp="1"/>
          </p:cNvSpPr>
          <p:nvPr>
            <p:ph type="body" sz="quarter" idx="3"/>
          </p:nvPr>
        </p:nvSpPr>
        <p:spPr/>
        <p:txBody>
          <a:bodyPr/>
          <a:lstStyle/>
          <a:p>
            <a:pPr algn="ctr"/>
            <a:r>
              <a:rPr lang="en-GB" dirty="0" smtClean="0"/>
              <a:t>Theory</a:t>
            </a:r>
            <a:endParaRPr lang="en-GB" dirty="0"/>
          </a:p>
        </p:txBody>
      </p:sp>
      <p:sp>
        <p:nvSpPr>
          <p:cNvPr id="7" name="Content Placeholder 6"/>
          <p:cNvSpPr>
            <a:spLocks noGrp="1"/>
          </p:cNvSpPr>
          <p:nvPr>
            <p:ph sz="quarter" idx="4"/>
          </p:nvPr>
        </p:nvSpPr>
        <p:spPr/>
        <p:txBody>
          <a:bodyPr>
            <a:normAutofit/>
          </a:bodyPr>
          <a:lstStyle/>
          <a:p>
            <a:r>
              <a:rPr lang="en-GB" dirty="0" smtClean="0"/>
              <a:t>What might a functionalist think of the policy?</a:t>
            </a:r>
          </a:p>
          <a:p>
            <a:r>
              <a:rPr lang="en-GB" dirty="0" smtClean="0"/>
              <a:t>What might a Marxist think of the policy?</a:t>
            </a:r>
          </a:p>
          <a:p>
            <a:r>
              <a:rPr lang="en-GB" dirty="0" smtClean="0"/>
              <a:t>What might a feminist think of the policy?</a:t>
            </a:r>
          </a:p>
        </p:txBody>
      </p:sp>
      <p:sp>
        <p:nvSpPr>
          <p:cNvPr id="8" name="Text Placeholder 3"/>
          <p:cNvSpPr txBox="1">
            <a:spLocks/>
          </p:cNvSpPr>
          <p:nvPr/>
        </p:nvSpPr>
        <p:spPr>
          <a:xfrm>
            <a:off x="1014413" y="1681163"/>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dirty="0" smtClean="0"/>
              <a:t>Can we identify the policy as:</a:t>
            </a:r>
            <a:endParaRPr lang="en-GB" dirty="0"/>
          </a:p>
        </p:txBody>
      </p:sp>
      <p:sp>
        <p:nvSpPr>
          <p:cNvPr id="9" name="Content Placeholder 4"/>
          <p:cNvSpPr txBox="1">
            <a:spLocks/>
          </p:cNvSpPr>
          <p:nvPr/>
        </p:nvSpPr>
        <p:spPr>
          <a:xfrm>
            <a:off x="1014413" y="2514601"/>
            <a:ext cx="5157787" cy="1401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Of the New Right?</a:t>
            </a:r>
          </a:p>
          <a:p>
            <a:r>
              <a:rPr lang="en-GB" dirty="0" smtClean="0"/>
              <a:t>Of the Social Democratic tendency? </a:t>
            </a:r>
            <a:endParaRPr lang="en-GB" dirty="0"/>
          </a:p>
        </p:txBody>
      </p:sp>
    </p:spTree>
    <p:extLst>
      <p:ext uri="{BB962C8B-B14F-4D97-AF65-F5344CB8AC3E}">
        <p14:creationId xmlns:p14="http://schemas.microsoft.com/office/powerpoint/2010/main" val="1149965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Students meeting the cost of their own education</a:t>
            </a:r>
            <a:endParaRPr lang="en-GB" dirty="0"/>
          </a:p>
        </p:txBody>
      </p:sp>
      <p:sp>
        <p:nvSpPr>
          <p:cNvPr id="3" name="Content Placeholder 2"/>
          <p:cNvSpPr>
            <a:spLocks noGrp="1"/>
          </p:cNvSpPr>
          <p:nvPr>
            <p:ph idx="1"/>
          </p:nvPr>
        </p:nvSpPr>
        <p:spPr/>
        <p:txBody>
          <a:bodyPr/>
          <a:lstStyle/>
          <a:p>
            <a:r>
              <a:rPr lang="en-GB" dirty="0" smtClean="0"/>
              <a:t>Higher education funding:</a:t>
            </a:r>
          </a:p>
          <a:p>
            <a:r>
              <a:rPr lang="en-GB" dirty="0" smtClean="0"/>
              <a:t>Higher Education Funding Council for England was a public body responsible for the distribution of money in higher education. However, this had recently changed to Office for Student on the 1</a:t>
            </a:r>
            <a:r>
              <a:rPr lang="en-GB" baseline="30000" dirty="0" smtClean="0"/>
              <a:t>st</a:t>
            </a:r>
            <a:r>
              <a:rPr lang="en-GB" dirty="0" smtClean="0"/>
              <a:t> April 2018.</a:t>
            </a:r>
          </a:p>
          <a:p>
            <a:r>
              <a:rPr lang="en-GB" dirty="0" smtClean="0"/>
              <a:t>Tuition fees can now cost up to £9250 per year for higher education. </a:t>
            </a:r>
          </a:p>
          <a:p>
            <a:pPr marL="0" indent="0">
              <a:buNone/>
            </a:pPr>
            <a:endParaRPr lang="en-GB" dirty="0"/>
          </a:p>
        </p:txBody>
      </p:sp>
    </p:spTree>
    <p:extLst>
      <p:ext uri="{BB962C8B-B14F-4D97-AF65-F5344CB8AC3E}">
        <p14:creationId xmlns:p14="http://schemas.microsoft.com/office/powerpoint/2010/main" val="1056550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Democrats and New Right:</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Social Democrats:</a:t>
            </a:r>
          </a:p>
          <a:p>
            <a:r>
              <a:rPr lang="en-GB" dirty="0" smtClean="0"/>
              <a:t>1944 Education Act which allowed students to go to university for free (Welfare State).</a:t>
            </a:r>
          </a:p>
          <a:p>
            <a:r>
              <a:rPr lang="en-GB" dirty="0" smtClean="0"/>
              <a:t>New Right:</a:t>
            </a:r>
          </a:p>
          <a:p>
            <a:r>
              <a:rPr lang="en-GB" dirty="0" smtClean="0"/>
              <a:t>Post 1998 Labour Government brought in tuition fees of £1000 so that people would value their education. </a:t>
            </a:r>
          </a:p>
          <a:p>
            <a:endParaRPr lang="en-GB" dirty="0"/>
          </a:p>
          <a:p>
            <a:r>
              <a:rPr lang="en-GB" dirty="0" smtClean="0"/>
              <a:t>From 2007-2010 Gordon Brown brought in the EMA (Education Maintenance Allowance) which meant that people from poorer backgrounds had the opportunity to attend higher education past the legal leaving age at the time.</a:t>
            </a:r>
          </a:p>
          <a:p>
            <a:r>
              <a:rPr lang="en-GB" dirty="0" smtClean="0"/>
              <a:t>After the coalition tuition fees capped at £9250 with grants and exceptions for those who come from a poorer background and meet the standard requited to attend university. However, the grants and exceptions slowly disappeared. </a:t>
            </a:r>
          </a:p>
        </p:txBody>
      </p:sp>
    </p:spTree>
    <p:extLst>
      <p:ext uri="{BB962C8B-B14F-4D97-AF65-F5344CB8AC3E}">
        <p14:creationId xmlns:p14="http://schemas.microsoft.com/office/powerpoint/2010/main" val="3307770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Differential Educational Achievement:</a:t>
            </a:r>
            <a:endParaRPr lang="en-GB" dirty="0"/>
          </a:p>
        </p:txBody>
      </p:sp>
      <p:sp>
        <p:nvSpPr>
          <p:cNvPr id="3" name="Content Placeholder 2"/>
          <p:cNvSpPr>
            <a:spLocks noGrp="1"/>
          </p:cNvSpPr>
          <p:nvPr>
            <p:ph idx="1"/>
          </p:nvPr>
        </p:nvSpPr>
        <p:spPr>
          <a:xfrm>
            <a:off x="680321" y="2273643"/>
            <a:ext cx="9691117" cy="3888260"/>
          </a:xfrm>
        </p:spPr>
        <p:txBody>
          <a:bodyPr>
            <a:noAutofit/>
          </a:bodyPr>
          <a:lstStyle/>
          <a:p>
            <a:r>
              <a:rPr lang="en-GB" sz="2000" dirty="0" smtClean="0"/>
              <a:t>Social Class:</a:t>
            </a:r>
          </a:p>
          <a:p>
            <a:r>
              <a:rPr lang="en-GB" sz="2000" dirty="0" smtClean="0"/>
              <a:t>If you come from a lower class family it is less likely that you would be encouraged to university in todays society (due to a lack of financial support for university). </a:t>
            </a:r>
            <a:endParaRPr lang="en-GB" sz="2000" dirty="0"/>
          </a:p>
          <a:p>
            <a:r>
              <a:rPr lang="en-GB" sz="2000" dirty="0" smtClean="0"/>
              <a:t>Another factor effecting social class are anti-school subcultures within the education system where some may be encouraged not to attend university by others in their friendship group (Paul Willis Lads).</a:t>
            </a:r>
          </a:p>
          <a:p>
            <a:r>
              <a:rPr lang="en-GB" sz="2000" dirty="0" smtClean="0"/>
              <a:t>Labelling and the self-fulfilling prophecy can cause students to either achieve or underachieve in education which could either  help or hinder their opportunity for higher education. </a:t>
            </a:r>
          </a:p>
        </p:txBody>
      </p:sp>
    </p:spTree>
    <p:extLst>
      <p:ext uri="{BB962C8B-B14F-4D97-AF65-F5344CB8AC3E}">
        <p14:creationId xmlns:p14="http://schemas.microsoft.com/office/powerpoint/2010/main" val="851075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Differential Educational Achievement:</a:t>
            </a:r>
          </a:p>
        </p:txBody>
      </p:sp>
      <p:sp>
        <p:nvSpPr>
          <p:cNvPr id="3" name="Content Placeholder 2"/>
          <p:cNvSpPr>
            <a:spLocks noGrp="1"/>
          </p:cNvSpPr>
          <p:nvPr>
            <p:ph idx="1"/>
          </p:nvPr>
        </p:nvSpPr>
        <p:spPr/>
        <p:txBody>
          <a:bodyPr>
            <a:normAutofit fontScale="92500" lnSpcReduction="20000"/>
          </a:bodyPr>
          <a:lstStyle/>
          <a:p>
            <a:r>
              <a:rPr lang="en-GB" dirty="0"/>
              <a:t>Sexes:</a:t>
            </a:r>
          </a:p>
          <a:p>
            <a:r>
              <a:rPr lang="en-GB" dirty="0"/>
              <a:t> Girls are more likely to attend higher education because of their changing ambitions. Sue Sharpe discovered that in 1974 girls had low aspirations and were more concerned with love and marriage compared to receiving a good level of education to get a good job in the future. Whereas in the 1990s girls were focused on becoming independent and having the ability to support themselves increasing the number of girls  attending higher education.</a:t>
            </a:r>
          </a:p>
          <a:p>
            <a:r>
              <a:rPr lang="en-GB" dirty="0"/>
              <a:t>According to Tony Sewell boys have fallen behind in education because education has become feminised and do not nurture masculinity and competitiveness. This may cause them to underachieve in education therefore causing them to not be able to continue in higher education and fall into more masculine jobs such as building.</a:t>
            </a:r>
          </a:p>
          <a:p>
            <a:endParaRPr lang="en-GB" dirty="0"/>
          </a:p>
        </p:txBody>
      </p:sp>
    </p:spTree>
    <p:extLst>
      <p:ext uri="{BB962C8B-B14F-4D97-AF65-F5344CB8AC3E}">
        <p14:creationId xmlns:p14="http://schemas.microsoft.com/office/powerpoint/2010/main" val="952789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Differential Educational Achievement:</a:t>
            </a:r>
          </a:p>
        </p:txBody>
      </p:sp>
      <p:sp>
        <p:nvSpPr>
          <p:cNvPr id="3" name="Content Placeholder 2"/>
          <p:cNvSpPr>
            <a:spLocks noGrp="1"/>
          </p:cNvSpPr>
          <p:nvPr>
            <p:ph idx="1"/>
          </p:nvPr>
        </p:nvSpPr>
        <p:spPr/>
        <p:txBody>
          <a:bodyPr/>
          <a:lstStyle/>
          <a:p>
            <a:r>
              <a:rPr lang="en-GB" dirty="0"/>
              <a:t>Ethnic groups:</a:t>
            </a:r>
          </a:p>
          <a:p>
            <a:r>
              <a:rPr lang="en-GB" dirty="0"/>
              <a:t>In Louise Archers study certain ethnic groups valued education and success. For example, Chinese families/parents would not approve of their children's choice to not go to university, it was seen as compulsory in their culture. This meant that children attended higher education in order to please their parents. </a:t>
            </a:r>
            <a:endParaRPr lang="en-GB" dirty="0" smtClean="0"/>
          </a:p>
          <a:p>
            <a:r>
              <a:rPr lang="en-GB" dirty="0" smtClean="0"/>
              <a:t>Even Chinese families of a poorer background want their children to attend university in order to protect their ‘face’ even if they struggle to afford the tuition. </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1647650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Theories:</a:t>
            </a:r>
            <a:endParaRPr lang="en-GB" dirty="0"/>
          </a:p>
        </p:txBody>
      </p:sp>
      <p:sp>
        <p:nvSpPr>
          <p:cNvPr id="3" name="Content Placeholder 2"/>
          <p:cNvSpPr>
            <a:spLocks noGrp="1"/>
          </p:cNvSpPr>
          <p:nvPr>
            <p:ph idx="1"/>
          </p:nvPr>
        </p:nvSpPr>
        <p:spPr/>
        <p:txBody>
          <a:bodyPr/>
          <a:lstStyle/>
          <a:p>
            <a:r>
              <a:rPr lang="en-GB" dirty="0" smtClean="0"/>
              <a:t>Functionalist: </a:t>
            </a:r>
          </a:p>
          <a:p>
            <a:r>
              <a:rPr lang="en-GB" dirty="0" smtClean="0"/>
              <a:t>Functionalists believe in meritocracy and therefore would not agree with students having to pay their own tuition fees for higher education. They think that people should succeeds further because of their own talent. </a:t>
            </a:r>
          </a:p>
          <a:p>
            <a:r>
              <a:rPr lang="en-GB" dirty="0" smtClean="0"/>
              <a:t>Marxist:</a:t>
            </a:r>
          </a:p>
          <a:p>
            <a:r>
              <a:rPr lang="en-GB" dirty="0" smtClean="0"/>
              <a:t>Marxists would not agree with tuition fees because it re-enforces capitalism. </a:t>
            </a:r>
            <a:endParaRPr lang="en-GB" dirty="0"/>
          </a:p>
        </p:txBody>
      </p:sp>
    </p:spTree>
    <p:extLst>
      <p:ext uri="{BB962C8B-B14F-4D97-AF65-F5344CB8AC3E}">
        <p14:creationId xmlns:p14="http://schemas.microsoft.com/office/powerpoint/2010/main" val="2727384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Marketization</a:t>
            </a:r>
            <a:endParaRPr lang="en-GB" dirty="0"/>
          </a:p>
        </p:txBody>
      </p:sp>
      <p:sp>
        <p:nvSpPr>
          <p:cNvPr id="5" name="Text Placeholder 4"/>
          <p:cNvSpPr>
            <a:spLocks noGrp="1"/>
          </p:cNvSpPr>
          <p:nvPr>
            <p:ph type="body" idx="1"/>
          </p:nvPr>
        </p:nvSpPr>
        <p:spPr/>
        <p:txBody>
          <a:bodyPr/>
          <a:lstStyle/>
          <a:p>
            <a:r>
              <a:rPr lang="en-GB" dirty="0" smtClean="0"/>
              <a:t>Harriet, Easa, Reuben</a:t>
            </a:r>
            <a:endParaRPr lang="en-GB" dirty="0"/>
          </a:p>
        </p:txBody>
      </p:sp>
    </p:spTree>
    <p:extLst>
      <p:ext uri="{BB962C8B-B14F-4D97-AF65-F5344CB8AC3E}">
        <p14:creationId xmlns:p14="http://schemas.microsoft.com/office/powerpoint/2010/main" val="1714053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8670" y="0"/>
            <a:ext cx="8946292" cy="1071563"/>
          </a:xfrm>
        </p:spPr>
        <p:txBody>
          <a:bodyPr/>
          <a:lstStyle/>
          <a:p>
            <a:r>
              <a:rPr lang="en-GB" dirty="0" smtClean="0"/>
              <a:t>Examples of marketization</a:t>
            </a:r>
            <a:endParaRPr lang="en-GB" dirty="0"/>
          </a:p>
        </p:txBody>
      </p:sp>
      <p:sp>
        <p:nvSpPr>
          <p:cNvPr id="3" name="Subtitle 2"/>
          <p:cNvSpPr>
            <a:spLocks noGrp="1"/>
          </p:cNvSpPr>
          <p:nvPr>
            <p:ph type="subTitle" idx="1"/>
          </p:nvPr>
        </p:nvSpPr>
        <p:spPr/>
        <p:txBody>
          <a:bodyPr>
            <a:normAutofit fontScale="70000" lnSpcReduction="20000"/>
          </a:bodyPr>
          <a:lstStyle/>
          <a:p>
            <a:pPr algn="l"/>
            <a:r>
              <a:rPr lang="en-GB" dirty="0" smtClean="0"/>
              <a:t>League tables – increase the competition between schools and encourages consumer choice to determine the demand and thus the success of the school.</a:t>
            </a:r>
            <a:r>
              <a:rPr lang="en-GB" dirty="0"/>
              <a:t> </a:t>
            </a:r>
            <a:r>
              <a:rPr lang="en-GB" dirty="0" smtClean="0"/>
              <a:t>This encourages </a:t>
            </a:r>
            <a:r>
              <a:rPr lang="en-GB" dirty="0" err="1" smtClean="0"/>
              <a:t>parentocracy</a:t>
            </a:r>
            <a:r>
              <a:rPr lang="en-GB" dirty="0" smtClean="0"/>
              <a:t> which essentially gives parents more choice to discriminate between schools. However this policy is criticised because it encourages good schools to be more selective which means they can choose more high achieving consumers and take in less able pupils, through the process known as cream skimming and silt shifting. The policy is also criticised because it means bad schools are more likely to lack improvement and are stuck with the worst students and continue to be </a:t>
            </a:r>
            <a:r>
              <a:rPr lang="en-GB" smtClean="0"/>
              <a:t>bad schools.</a:t>
            </a:r>
            <a:endParaRPr lang="en-GB" dirty="0" smtClean="0"/>
          </a:p>
        </p:txBody>
      </p:sp>
    </p:spTree>
    <p:extLst>
      <p:ext uri="{BB962C8B-B14F-4D97-AF65-F5344CB8AC3E}">
        <p14:creationId xmlns:p14="http://schemas.microsoft.com/office/powerpoint/2010/main" val="2188831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Right Policy</a:t>
            </a:r>
            <a:endParaRPr lang="en-GB" dirty="0"/>
          </a:p>
        </p:txBody>
      </p:sp>
      <p:sp>
        <p:nvSpPr>
          <p:cNvPr id="3" name="Content Placeholder 2"/>
          <p:cNvSpPr>
            <a:spLocks noGrp="1"/>
          </p:cNvSpPr>
          <p:nvPr>
            <p:ph idx="1"/>
          </p:nvPr>
        </p:nvSpPr>
        <p:spPr/>
        <p:txBody>
          <a:bodyPr>
            <a:normAutofit fontScale="92500" lnSpcReduction="10000"/>
          </a:bodyPr>
          <a:lstStyle/>
          <a:p>
            <a:pPr>
              <a:buFontTx/>
              <a:buChar char="-"/>
            </a:pPr>
            <a:r>
              <a:rPr lang="en-GB" dirty="0" smtClean="0"/>
              <a:t>Marketization is a New </a:t>
            </a:r>
            <a:r>
              <a:rPr lang="en-GB" dirty="0"/>
              <a:t>R</a:t>
            </a:r>
            <a:r>
              <a:rPr lang="en-GB" dirty="0" smtClean="0"/>
              <a:t>ight policy. Social Democrats do not particularly like it because people such as Sharon </a:t>
            </a:r>
            <a:r>
              <a:rPr lang="en-GB" dirty="0" err="1" smtClean="0"/>
              <a:t>Gerwitz</a:t>
            </a:r>
            <a:r>
              <a:rPr lang="en-GB" dirty="0" smtClean="0"/>
              <a:t> and Stephan Ball argue that competition between schools only benefits the middle class who can use their cultural and economical capital to gain access to more desirable schools.</a:t>
            </a:r>
          </a:p>
          <a:p>
            <a:pPr>
              <a:buFontTx/>
              <a:buChar char="-"/>
            </a:pPr>
            <a:r>
              <a:rPr lang="en-GB" dirty="0" smtClean="0"/>
              <a:t>New Right like this policy because it encourages </a:t>
            </a:r>
            <a:r>
              <a:rPr lang="en-GB" dirty="0" err="1" smtClean="0"/>
              <a:t>parentocracy</a:t>
            </a:r>
            <a:r>
              <a:rPr lang="en-GB" dirty="0"/>
              <a:t> </a:t>
            </a:r>
            <a:r>
              <a:rPr lang="en-GB" dirty="0" smtClean="0"/>
              <a:t>(a system in which a child’s education conforms to the wealth and wishes of a child’s parents). This essentially provides parents with choice, which the New </a:t>
            </a:r>
            <a:r>
              <a:rPr lang="en-GB" dirty="0"/>
              <a:t>R</a:t>
            </a:r>
            <a:r>
              <a:rPr lang="en-GB" dirty="0" smtClean="0"/>
              <a:t>ight theorists believe drive up standards. </a:t>
            </a:r>
          </a:p>
          <a:p>
            <a:pPr>
              <a:buFontTx/>
              <a:buChar char="-"/>
            </a:pPr>
            <a:r>
              <a:rPr lang="en-GB" dirty="0" smtClean="0"/>
              <a:t>However, Social </a:t>
            </a:r>
            <a:r>
              <a:rPr lang="en-GB" dirty="0"/>
              <a:t>D</a:t>
            </a:r>
            <a:r>
              <a:rPr lang="en-GB" dirty="0" smtClean="0"/>
              <a:t>emocrats such as Sharon </a:t>
            </a:r>
            <a:r>
              <a:rPr lang="en-GB" dirty="0" err="1" smtClean="0"/>
              <a:t>Gerwitz</a:t>
            </a:r>
            <a:r>
              <a:rPr lang="en-GB" dirty="0" smtClean="0"/>
              <a:t> argue that </a:t>
            </a:r>
            <a:r>
              <a:rPr lang="en-GB" dirty="0" err="1" smtClean="0"/>
              <a:t>parentocracy</a:t>
            </a:r>
            <a:r>
              <a:rPr lang="en-GB" dirty="0" smtClean="0"/>
              <a:t> only benefits middle class parents since they have more wealth they have more choice. They are privileged/skilled choosers.</a:t>
            </a:r>
            <a:endParaRPr lang="en-GB" dirty="0"/>
          </a:p>
        </p:txBody>
      </p:sp>
    </p:spTree>
    <p:extLst>
      <p:ext uri="{BB962C8B-B14F-4D97-AF65-F5344CB8AC3E}">
        <p14:creationId xmlns:p14="http://schemas.microsoft.com/office/powerpoint/2010/main" val="1982839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 Educational </a:t>
            </a:r>
            <a:r>
              <a:rPr lang="en-GB" dirty="0"/>
              <a:t>A</a:t>
            </a:r>
            <a:r>
              <a:rPr lang="en-GB" dirty="0" smtClean="0"/>
              <a:t>chievement</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Different social classes - This affects different social classes because, as mentioned before, middle class parents have more choice so the working class parents are put in a position of disadvantage as a result of having less economic capital. </a:t>
            </a:r>
          </a:p>
          <a:p>
            <a:r>
              <a:rPr lang="en-GB" dirty="0" smtClean="0"/>
              <a:t>Different Sexes - David Jackson supports the fact that marketization improves opportunities for girls and gives the example of league tables. He says league tables have created a self fulfilling prophecy where girls have more pressure by good schools to do well, and thus are more likely to do well. Schools opt for girls because girls are stereotyped to do better than boys. </a:t>
            </a:r>
          </a:p>
          <a:p>
            <a:r>
              <a:rPr lang="en-GB" dirty="0" smtClean="0"/>
              <a:t>Different ethnic groups – Class links to ethnicity through intersectionality because most ethnic minority groups tend to be working class. Marketization has encouraged cream skimming where good schools can be more selective; this is particularly advantageous to Chinese students as they tend to achieve highest out of other ethnic minority groups. Good schools look for these students. However, marketization also encourages silt shifting where good schools take in less able students who are less likely to get good results, such as Black African </a:t>
            </a:r>
            <a:r>
              <a:rPr lang="en-GB" dirty="0" err="1" smtClean="0"/>
              <a:t>Caribbeans</a:t>
            </a:r>
            <a:r>
              <a:rPr lang="en-GB" dirty="0" smtClean="0"/>
              <a:t> who are known to have a very high rate of suspension and poor educational achievement. This policy can either be advantageous for these ethnic groups or disadvantageous.  </a:t>
            </a:r>
            <a:endParaRPr lang="en-GB" dirty="0"/>
          </a:p>
        </p:txBody>
      </p:sp>
    </p:spTree>
    <p:extLst>
      <p:ext uri="{BB962C8B-B14F-4D97-AF65-F5344CB8AC3E}">
        <p14:creationId xmlns:p14="http://schemas.microsoft.com/office/powerpoint/2010/main" val="1211753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smtClean="0"/>
              <a:t>IN ORDER</a:t>
            </a:r>
            <a:endParaRPr lang="en-GB" dirty="0"/>
          </a:p>
        </p:txBody>
      </p:sp>
      <p:sp>
        <p:nvSpPr>
          <p:cNvPr id="8" name="Content Placeholder 7"/>
          <p:cNvSpPr>
            <a:spLocks noGrp="1"/>
          </p:cNvSpPr>
          <p:nvPr>
            <p:ph idx="1"/>
          </p:nvPr>
        </p:nvSpPr>
        <p:spPr/>
        <p:txBody>
          <a:bodyPr/>
          <a:lstStyle/>
          <a:p>
            <a:pPr marL="514350" indent="-514350">
              <a:buFont typeface="+mj-lt"/>
              <a:buAutoNum type="arabicPeriod"/>
            </a:pPr>
            <a:r>
              <a:rPr lang="en-GB" dirty="0" smtClean="0"/>
              <a:t>Business Investment in State Education</a:t>
            </a:r>
          </a:p>
          <a:p>
            <a:pPr marL="514350" indent="-514350">
              <a:buFont typeface="+mj-lt"/>
              <a:buAutoNum type="arabicPeriod"/>
            </a:pPr>
            <a:r>
              <a:rPr lang="en-GB" dirty="0" smtClean="0"/>
              <a:t>Students Meeting the Cost of their own (Higher) Education</a:t>
            </a:r>
          </a:p>
          <a:p>
            <a:pPr marL="514350" indent="-514350">
              <a:buFont typeface="+mj-lt"/>
              <a:buAutoNum type="arabicPeriod"/>
            </a:pPr>
            <a:r>
              <a:rPr lang="en-GB" dirty="0" smtClean="0"/>
              <a:t>Marketization in Schools</a:t>
            </a:r>
          </a:p>
          <a:p>
            <a:pPr marL="514350" indent="-514350">
              <a:buFont typeface="+mj-lt"/>
              <a:buAutoNum type="arabicPeriod"/>
            </a:pPr>
            <a:r>
              <a:rPr lang="en-GB" dirty="0" smtClean="0"/>
              <a:t>Raising the School Leaving Age</a:t>
            </a:r>
          </a:p>
          <a:p>
            <a:pPr marL="514350" indent="-514350">
              <a:buFont typeface="+mj-lt"/>
              <a:buAutoNum type="arabicPeriod"/>
            </a:pPr>
            <a:r>
              <a:rPr lang="en-GB" dirty="0" smtClean="0"/>
              <a:t>Selective Education in State Schools</a:t>
            </a:r>
          </a:p>
          <a:p>
            <a:pPr marL="514350" indent="-514350">
              <a:buFont typeface="+mj-lt"/>
              <a:buAutoNum type="arabicPeriod"/>
            </a:pPr>
            <a:r>
              <a:rPr lang="en-GB" dirty="0" smtClean="0"/>
              <a:t>Positive Discrimination in Education</a:t>
            </a:r>
          </a:p>
          <a:p>
            <a:pPr marL="514350" indent="-514350">
              <a:buFont typeface="+mj-lt"/>
              <a:buAutoNum type="arabicPeriod"/>
            </a:pPr>
            <a:r>
              <a:rPr lang="en-GB" dirty="0" smtClean="0"/>
              <a:t>Compensatory Education</a:t>
            </a:r>
          </a:p>
          <a:p>
            <a:pPr marL="514350" indent="-514350">
              <a:buFont typeface="+mj-lt"/>
              <a:buAutoNum type="arabicPeriod"/>
            </a:pPr>
            <a:r>
              <a:rPr lang="en-GB" dirty="0" smtClean="0"/>
              <a:t>Vocational Education</a:t>
            </a:r>
          </a:p>
          <a:p>
            <a:pPr marL="514350" indent="-514350">
              <a:buFont typeface="+mj-lt"/>
              <a:buAutoNum type="arabicPeriod"/>
            </a:pPr>
            <a:endParaRPr lang="en-GB" dirty="0"/>
          </a:p>
        </p:txBody>
      </p:sp>
    </p:spTree>
    <p:extLst>
      <p:ext uri="{BB962C8B-B14F-4D97-AF65-F5344CB8AC3E}">
        <p14:creationId xmlns:p14="http://schemas.microsoft.com/office/powerpoint/2010/main" val="593566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Marxists believe that marketization is a bad policy, such as Glenn </a:t>
            </a:r>
            <a:r>
              <a:rPr lang="en-GB" dirty="0" err="1" smtClean="0"/>
              <a:t>Rikowski</a:t>
            </a:r>
            <a:r>
              <a:rPr lang="en-GB" dirty="0" smtClean="0"/>
              <a:t>, who argues that the education system is becoming a commodity where students are treated as consumers and the education services are for the benefits of shareholders and this is not a good thing because it means education is now a commodity that is simply driven by profit. Stephan Ball and Sharon </a:t>
            </a:r>
            <a:r>
              <a:rPr lang="en-GB" dirty="0" err="1" smtClean="0"/>
              <a:t>Gerwitz</a:t>
            </a:r>
            <a:r>
              <a:rPr lang="en-GB" dirty="0" smtClean="0"/>
              <a:t> also argue this. </a:t>
            </a:r>
          </a:p>
          <a:p>
            <a:r>
              <a:rPr lang="en-GB" dirty="0" smtClean="0"/>
              <a:t>Functionalists believe that marketization is good because it encourages consumer choice and drives up standards of schools. Shultz talks about the investment in human capital and this can be seen as an investment in developing human capital. Davis and Moore’s study into role allocation and social stratification can also be applied here because the most talented people are being placed in the best schools because they are being sifted and sorted in these selective agencies. </a:t>
            </a:r>
          </a:p>
          <a:p>
            <a:pPr marL="0" indent="0">
              <a:buNone/>
            </a:pPr>
            <a:endParaRPr lang="en-GB" dirty="0" smtClean="0"/>
          </a:p>
          <a:p>
            <a:endParaRPr lang="en-GB" dirty="0"/>
          </a:p>
          <a:p>
            <a:endParaRPr lang="en-GB" dirty="0"/>
          </a:p>
        </p:txBody>
      </p:sp>
    </p:spTree>
    <p:extLst>
      <p:ext uri="{BB962C8B-B14F-4D97-AF65-F5344CB8AC3E}">
        <p14:creationId xmlns:p14="http://schemas.microsoft.com/office/powerpoint/2010/main" val="3412552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Theory</a:t>
            </a:r>
            <a:endParaRPr lang="en-GB" dirty="0"/>
          </a:p>
        </p:txBody>
      </p:sp>
      <p:sp>
        <p:nvSpPr>
          <p:cNvPr id="3" name="Content Placeholder 2"/>
          <p:cNvSpPr>
            <a:spLocks noGrp="1"/>
          </p:cNvSpPr>
          <p:nvPr>
            <p:ph idx="1"/>
          </p:nvPr>
        </p:nvSpPr>
        <p:spPr/>
        <p:txBody>
          <a:bodyPr/>
          <a:lstStyle/>
          <a:p>
            <a:r>
              <a:rPr lang="en-GB" dirty="0" smtClean="0"/>
              <a:t>Liberal feminists may embrace this because it gives girls more opportunities to do better through league tables as good schools want to choose girls over boys as they are expected to do better. </a:t>
            </a:r>
          </a:p>
          <a:p>
            <a:r>
              <a:rPr lang="en-GB" dirty="0" smtClean="0"/>
              <a:t>Marxist feminists may think this policy is bad for the same reasons given by all Marxists that have been explored before. </a:t>
            </a:r>
            <a:endParaRPr lang="en-GB" dirty="0"/>
          </a:p>
        </p:txBody>
      </p:sp>
    </p:spTree>
    <p:extLst>
      <p:ext uri="{BB962C8B-B14F-4D97-AF65-F5344CB8AC3E}">
        <p14:creationId xmlns:p14="http://schemas.microsoft.com/office/powerpoint/2010/main" val="1530085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Raising the school leaving age?</a:t>
            </a:r>
            <a:endParaRPr lang="en-GB" dirty="0"/>
          </a:p>
        </p:txBody>
      </p:sp>
      <p:sp>
        <p:nvSpPr>
          <p:cNvPr id="3" name="Subtitle 2"/>
          <p:cNvSpPr>
            <a:spLocks noGrp="1"/>
          </p:cNvSpPr>
          <p:nvPr>
            <p:ph type="subTitle" idx="1"/>
          </p:nvPr>
        </p:nvSpPr>
        <p:spPr>
          <a:xfrm>
            <a:off x="5890054" y="989642"/>
            <a:ext cx="6400800" cy="621041"/>
          </a:xfrm>
        </p:spPr>
        <p:txBody>
          <a:bodyPr>
            <a:normAutofit fontScale="77500" lnSpcReduction="20000"/>
          </a:bodyPr>
          <a:lstStyle/>
          <a:p>
            <a:r>
              <a:rPr lang="en-GB" dirty="0" smtClean="0"/>
              <a:t>DAMIEN HINDS MP FOR EAST HANTS AND </a:t>
            </a:r>
          </a:p>
          <a:p>
            <a:r>
              <a:rPr lang="en-GB" dirty="0" smtClean="0"/>
              <a:t>EDUCATION SECRETARY.</a:t>
            </a:r>
            <a:endParaRPr lang="en-GB" dirty="0"/>
          </a:p>
        </p:txBody>
      </p:sp>
      <p:pic>
        <p:nvPicPr>
          <p:cNvPr id="4" name="Picture 3"/>
          <p:cNvPicPr>
            <a:picLocks noChangeAspect="1"/>
          </p:cNvPicPr>
          <p:nvPr/>
        </p:nvPicPr>
        <p:blipFill>
          <a:blip r:embed="rId2"/>
          <a:stretch>
            <a:fillRect/>
          </a:stretch>
        </p:blipFill>
        <p:spPr>
          <a:xfrm>
            <a:off x="7900215" y="1914525"/>
            <a:ext cx="2619375" cy="1743075"/>
          </a:xfrm>
          <a:prstGeom prst="rect">
            <a:avLst/>
          </a:prstGeom>
        </p:spPr>
      </p:pic>
      <p:sp>
        <p:nvSpPr>
          <p:cNvPr id="5" name="TextBox 4"/>
          <p:cNvSpPr txBox="1"/>
          <p:nvPr/>
        </p:nvSpPr>
        <p:spPr>
          <a:xfrm>
            <a:off x="972065" y="4431957"/>
            <a:ext cx="3937686" cy="369332"/>
          </a:xfrm>
          <a:prstGeom prst="rect">
            <a:avLst/>
          </a:prstGeom>
          <a:noFill/>
        </p:spPr>
        <p:txBody>
          <a:bodyPr wrap="square" rtlCol="0">
            <a:spAutoFit/>
          </a:bodyPr>
          <a:lstStyle/>
          <a:p>
            <a:pPr defTabSz="457200"/>
            <a:r>
              <a:rPr lang="en-GB" dirty="0" smtClean="0">
                <a:solidFill>
                  <a:prstClr val="white"/>
                </a:solidFill>
              </a:rPr>
              <a:t>BY ALEX AND JONAS</a:t>
            </a:r>
            <a:endParaRPr lang="en-GB" dirty="0">
              <a:solidFill>
                <a:prstClr val="white"/>
              </a:solidFill>
            </a:endParaRPr>
          </a:p>
        </p:txBody>
      </p:sp>
    </p:spTree>
    <p:extLst>
      <p:ext uri="{BB962C8B-B14F-4D97-AF65-F5344CB8AC3E}">
        <p14:creationId xmlns:p14="http://schemas.microsoft.com/office/powerpoint/2010/main" val="2360752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pPr algn="ctr"/>
            <a:r>
              <a:rPr lang="en-GB" u="sng" dirty="0" smtClean="0">
                <a:effectLst>
                  <a:outerShdw blurRad="38100" dist="38100" dir="2700000" algn="tl">
                    <a:srgbClr val="000000">
                      <a:alpha val="43137"/>
                    </a:srgbClr>
                  </a:outerShdw>
                </a:effectLst>
              </a:rPr>
              <a:t>Raising the school leaving age!</a:t>
            </a:r>
            <a:endParaRPr lang="en-GB"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4212" y="2003397"/>
            <a:ext cx="8534400" cy="3615267"/>
          </a:xfrm>
        </p:spPr>
        <p:txBody>
          <a:bodyPr/>
          <a:lstStyle/>
          <a:p>
            <a:r>
              <a:rPr lang="en-GB" dirty="0" smtClean="0"/>
              <a:t>2015 Government Policy raised the school leaving age from 17 to 18, they did this to prevent the further falling behind of the UK to other countries.</a:t>
            </a:r>
          </a:p>
          <a:p>
            <a:r>
              <a:rPr lang="en-GB" dirty="0" smtClean="0"/>
              <a:t>The Education and Skills Act 2008, increased the minimum age at which students in England can leave education and requires them to continue in education to the age of 17 in 2013 and to 18 in 2015.</a:t>
            </a:r>
            <a:endParaRPr lang="en-GB" dirty="0"/>
          </a:p>
        </p:txBody>
      </p:sp>
    </p:spTree>
    <p:extLst>
      <p:ext uri="{BB962C8B-B14F-4D97-AF65-F5344CB8AC3E}">
        <p14:creationId xmlns:p14="http://schemas.microsoft.com/office/powerpoint/2010/main" val="2958615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747355"/>
            <a:ext cx="8534400" cy="1507067"/>
          </a:xfrm>
        </p:spPr>
        <p:txBody>
          <a:bodyPr/>
          <a:lstStyle/>
          <a:p>
            <a:pPr algn="ctr"/>
            <a:r>
              <a:rPr lang="en-GB" u="sng" dirty="0" smtClean="0">
                <a:effectLst>
                  <a:outerShdw blurRad="38100" dist="38100" dir="2700000" algn="tl">
                    <a:srgbClr val="000000">
                      <a:alpha val="43137"/>
                    </a:srgbClr>
                  </a:outerShdw>
                </a:effectLst>
              </a:rPr>
              <a:t>Is it new right or social democratic policy?</a:t>
            </a:r>
            <a:endParaRPr lang="en-GB"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4212" y="2102708"/>
            <a:ext cx="8534400" cy="3615267"/>
          </a:xfrm>
        </p:spPr>
        <p:txBody>
          <a:bodyPr/>
          <a:lstStyle/>
          <a:p>
            <a:r>
              <a:rPr lang="en-GB" dirty="0" smtClean="0"/>
              <a:t>Both the conservative and labour governments wanted to raise the school leaving age. But it is a social democratic policy as they believe in keeping children In education longer because they can have more qualifications which leads to a more skilled workforce! </a:t>
            </a:r>
            <a:endParaRPr lang="en-GB" dirty="0"/>
          </a:p>
        </p:txBody>
      </p:sp>
    </p:spTree>
    <p:extLst>
      <p:ext uri="{BB962C8B-B14F-4D97-AF65-F5344CB8AC3E}">
        <p14:creationId xmlns:p14="http://schemas.microsoft.com/office/powerpoint/2010/main" val="3592255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pPr algn="ctr"/>
            <a:r>
              <a:rPr lang="en-GB" u="sng" dirty="0" smtClean="0">
                <a:effectLst>
                  <a:outerShdw blurRad="38100" dist="38100" dir="2700000" algn="tl">
                    <a:srgbClr val="000000">
                      <a:alpha val="43137"/>
                    </a:srgbClr>
                  </a:outerShdw>
                </a:effectLst>
              </a:rPr>
              <a:t>Differential educational achievement!</a:t>
            </a:r>
            <a:endParaRPr lang="en-GB"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4212" y="2498124"/>
            <a:ext cx="8534400" cy="3615267"/>
          </a:xfrm>
        </p:spPr>
        <p:txBody>
          <a:bodyPr/>
          <a:lstStyle/>
          <a:p>
            <a:r>
              <a:rPr lang="en-GB" dirty="0" smtClean="0"/>
              <a:t>Raising the school leaving age encourages students of the lower social class to get higher qualifications, so they can improve social mobility amongst the lower class. This is because they are no longer able to drop out of education before receiving any qualifications.</a:t>
            </a:r>
          </a:p>
          <a:p>
            <a:r>
              <a:rPr lang="en-GB" dirty="0" smtClean="0"/>
              <a:t>Raising the school leaving age will benefit ethnic groups because it will allow them  to stay in education to receive the qualifications they need to be successful in society, that may have been previously unavailable to them.</a:t>
            </a:r>
          </a:p>
          <a:p>
            <a:endParaRPr lang="en-GB" dirty="0"/>
          </a:p>
        </p:txBody>
      </p:sp>
    </p:spTree>
    <p:extLst>
      <p:ext uri="{BB962C8B-B14F-4D97-AF65-F5344CB8AC3E}">
        <p14:creationId xmlns:p14="http://schemas.microsoft.com/office/powerpoint/2010/main" val="3485551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40263"/>
            <a:ext cx="8534400" cy="1196776"/>
          </a:xfrm>
        </p:spPr>
        <p:txBody>
          <a:bodyPr/>
          <a:lstStyle/>
          <a:p>
            <a:pPr algn="ctr"/>
            <a:r>
              <a:rPr lang="en-GB" u="sng" dirty="0" smtClean="0">
                <a:effectLst>
                  <a:outerShdw blurRad="38100" dist="38100" dir="2700000" algn="tl">
                    <a:srgbClr val="000000">
                      <a:alpha val="43137"/>
                    </a:srgbClr>
                  </a:outerShdw>
                </a:effectLst>
              </a:rPr>
              <a:t>Theory!</a:t>
            </a:r>
            <a:endParaRPr lang="en-GB"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4212" y="1837039"/>
            <a:ext cx="8534400" cy="3615267"/>
          </a:xfrm>
        </p:spPr>
        <p:txBody>
          <a:bodyPr/>
          <a:lstStyle/>
          <a:p>
            <a:r>
              <a:rPr lang="en-GB" dirty="0" smtClean="0"/>
              <a:t>A functionalist would view this policy a benefit to society because it creates a skilled workforce to support society.</a:t>
            </a:r>
          </a:p>
          <a:p>
            <a:r>
              <a:rPr lang="en-GB" dirty="0" smtClean="0"/>
              <a:t>A Marxist would view this policy a beneficial to society as well because it increases social mobility for lower social classes because they can get better qualifications.</a:t>
            </a:r>
          </a:p>
          <a:p>
            <a:r>
              <a:rPr lang="en-GB" dirty="0" smtClean="0"/>
              <a:t>A feminist would also view it as beneficial because it gives equal opportunities to both girls and boys to receive the same level of qualifications. </a:t>
            </a:r>
            <a:endParaRPr lang="en-GB" dirty="0"/>
          </a:p>
        </p:txBody>
      </p:sp>
    </p:spTree>
    <p:extLst>
      <p:ext uri="{BB962C8B-B14F-4D97-AF65-F5344CB8AC3E}">
        <p14:creationId xmlns:p14="http://schemas.microsoft.com/office/powerpoint/2010/main" val="3491965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089AAA-90EF-4F5B-84AA-EA3F32484241}"/>
              </a:ext>
            </a:extLst>
          </p:cNvPr>
          <p:cNvSpPr>
            <a:spLocks noGrp="1"/>
          </p:cNvSpPr>
          <p:nvPr>
            <p:ph type="ctrTitle"/>
          </p:nvPr>
        </p:nvSpPr>
        <p:spPr/>
        <p:txBody>
          <a:bodyPr/>
          <a:lstStyle/>
          <a:p>
            <a:r>
              <a:rPr lang="en-GB" dirty="0"/>
              <a:t>Selective education </a:t>
            </a:r>
          </a:p>
        </p:txBody>
      </p:sp>
      <p:sp>
        <p:nvSpPr>
          <p:cNvPr id="3" name="Subtitle 2">
            <a:extLst>
              <a:ext uri="{FF2B5EF4-FFF2-40B4-BE49-F238E27FC236}">
                <a16:creationId xmlns:a16="http://schemas.microsoft.com/office/drawing/2014/main" xmlns="" id="{F4A079E2-ABDB-49C0-94C0-D5617EB1D896}"/>
              </a:ext>
            </a:extLst>
          </p:cNvPr>
          <p:cNvSpPr>
            <a:spLocks noGrp="1"/>
          </p:cNvSpPr>
          <p:nvPr>
            <p:ph type="subTitle" idx="1"/>
          </p:nvPr>
        </p:nvSpPr>
        <p:spPr/>
        <p:txBody>
          <a:bodyPr/>
          <a:lstStyle/>
          <a:p>
            <a:r>
              <a:rPr lang="en-GB" dirty="0"/>
              <a:t>By Emily and Tom</a:t>
            </a:r>
          </a:p>
        </p:txBody>
      </p:sp>
      <p:pic>
        <p:nvPicPr>
          <p:cNvPr id="1026" name="Picture 2" descr="Image result for selective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30363">
            <a:off x="8703274" y="401236"/>
            <a:ext cx="2953265" cy="1969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131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2D2E59-A0B4-4B87-BCA8-7847303C1ED1}"/>
              </a:ext>
            </a:extLst>
          </p:cNvPr>
          <p:cNvSpPr>
            <a:spLocks noGrp="1"/>
          </p:cNvSpPr>
          <p:nvPr>
            <p:ph type="title"/>
          </p:nvPr>
        </p:nvSpPr>
        <p:spPr/>
        <p:txBody>
          <a:bodyPr/>
          <a:lstStyle/>
          <a:p>
            <a:r>
              <a:rPr lang="en-GB" dirty="0"/>
              <a:t>What is selective education?</a:t>
            </a:r>
          </a:p>
        </p:txBody>
      </p:sp>
      <p:sp>
        <p:nvSpPr>
          <p:cNvPr id="3" name="Content Placeholder 2">
            <a:extLst>
              <a:ext uri="{FF2B5EF4-FFF2-40B4-BE49-F238E27FC236}">
                <a16:creationId xmlns:a16="http://schemas.microsoft.com/office/drawing/2014/main" xmlns="" id="{7152D9DF-C54A-4AF2-8F29-A98CAB38E7A7}"/>
              </a:ext>
            </a:extLst>
          </p:cNvPr>
          <p:cNvSpPr>
            <a:spLocks noGrp="1"/>
          </p:cNvSpPr>
          <p:nvPr>
            <p:ph idx="1"/>
          </p:nvPr>
        </p:nvSpPr>
        <p:spPr/>
        <p:txBody>
          <a:bodyPr/>
          <a:lstStyle/>
          <a:p>
            <a:r>
              <a:rPr lang="en-GB" dirty="0"/>
              <a:t>A selective school is a school that admits students on the basis of some sort of selection criteria, usually academic. The term may have different connotations in different systems and is the opposite is a comprehensive education, which accepts all students, regardless of aptitude.</a:t>
            </a:r>
          </a:p>
          <a:p>
            <a:r>
              <a:rPr lang="en-GB" dirty="0"/>
              <a:t>Many schools prefer to select, if possible, the brightest, best behaved and best-motivated pupils. They prefer pupils with well-off and well-education parents who can support the school financially and as volunteer helpers, who can provide educational support to their children, and thereby enable the school to be seen as the best in the area, and to gain high positions in the School Performance tables. </a:t>
            </a:r>
          </a:p>
          <a:p>
            <a:endParaRPr lang="en-GB" dirty="0"/>
          </a:p>
        </p:txBody>
      </p:sp>
    </p:spTree>
    <p:extLst>
      <p:ext uri="{BB962C8B-B14F-4D97-AF65-F5344CB8AC3E}">
        <p14:creationId xmlns:p14="http://schemas.microsoft.com/office/powerpoint/2010/main" val="2560085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right and social democratic</a:t>
            </a:r>
          </a:p>
        </p:txBody>
      </p:sp>
      <p:sp>
        <p:nvSpPr>
          <p:cNvPr id="3" name="Content Placeholder 2"/>
          <p:cNvSpPr>
            <a:spLocks noGrp="1"/>
          </p:cNvSpPr>
          <p:nvPr>
            <p:ph idx="1"/>
          </p:nvPr>
        </p:nvSpPr>
        <p:spPr/>
        <p:txBody>
          <a:bodyPr>
            <a:normAutofit/>
          </a:bodyPr>
          <a:lstStyle/>
          <a:p>
            <a:r>
              <a:rPr lang="en-GB" dirty="0"/>
              <a:t>The New Right reflects the many ideas of the functionalist perspective. The new right argues education should be concerned not with promoting equality or equality of opportunity, but with training the work force, making sure the most able students have their talents developed and are recruited into the most important jobs, while others are prepared for lower level employment. </a:t>
            </a:r>
          </a:p>
          <a:p>
            <a:r>
              <a:rPr lang="en-GB" dirty="0"/>
              <a:t>Social Democratic approach is associated with education policies, pre 1979 (when the conservatives come to power). Social democratic views are associated with a belief in the welfare state and the necessity for government to intervene on behalf of those who are weakest or who need support, often through tax  and spend-policies, redistributing wealth through services and benefits (Robin Hood policies). </a:t>
            </a:r>
          </a:p>
          <a:p>
            <a:pPr marL="0" indent="0">
              <a:buNone/>
            </a:pPr>
            <a:endParaRPr lang="en-GB" dirty="0"/>
          </a:p>
        </p:txBody>
      </p:sp>
    </p:spTree>
    <p:extLst>
      <p:ext uri="{BB962C8B-B14F-4D97-AF65-F5344CB8AC3E}">
        <p14:creationId xmlns:p14="http://schemas.microsoft.com/office/powerpoint/2010/main" val="1369119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4378363" y="2377440"/>
            <a:ext cx="2753957" cy="1839557"/>
          </a:xfrm>
          <a:prstGeom prst="cloud">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a:effectLst/>
                <a:latin typeface="Imprint MT Shadow" panose="04020605060303030202" pitchFamily="82" charset="0"/>
                <a:ea typeface="Batang" panose="02030600000101010101" pitchFamily="18" charset="-127"/>
                <a:cs typeface="Times New Roman" panose="02020603050405020304" pitchFamily="18" charset="0"/>
              </a:rPr>
              <a:t>Social Democracy</a:t>
            </a:r>
            <a:endParaRPr lang="en-GB"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74469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what is policy is selective education?</a:t>
            </a:r>
          </a:p>
        </p:txBody>
      </p:sp>
      <p:sp>
        <p:nvSpPr>
          <p:cNvPr id="3" name="Content Placeholder 2"/>
          <p:cNvSpPr>
            <a:spLocks noGrp="1"/>
          </p:cNvSpPr>
          <p:nvPr>
            <p:ph idx="1"/>
          </p:nvPr>
        </p:nvSpPr>
        <p:spPr/>
        <p:txBody>
          <a:bodyPr/>
          <a:lstStyle/>
          <a:p>
            <a:r>
              <a:rPr lang="en-GB" dirty="0"/>
              <a:t>New right- associated with the political right, namely the Conservative party, in particular Margret Thatcher's government and the formation of the Education Reform Act 1988.  </a:t>
            </a:r>
          </a:p>
        </p:txBody>
      </p:sp>
    </p:spTree>
    <p:extLst>
      <p:ext uri="{BB962C8B-B14F-4D97-AF65-F5344CB8AC3E}">
        <p14:creationId xmlns:p14="http://schemas.microsoft.com/office/powerpoint/2010/main" val="1538201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Sociologist involved with the policy? </a:t>
            </a:r>
          </a:p>
        </p:txBody>
      </p:sp>
      <p:sp>
        <p:nvSpPr>
          <p:cNvPr id="3" name="Content Placeholder 2"/>
          <p:cNvSpPr>
            <a:spLocks noGrp="1"/>
          </p:cNvSpPr>
          <p:nvPr>
            <p:ph idx="1"/>
          </p:nvPr>
        </p:nvSpPr>
        <p:spPr/>
        <p:txBody>
          <a:bodyPr/>
          <a:lstStyle/>
          <a:p>
            <a:r>
              <a:rPr lang="en-GB" dirty="0"/>
              <a:t>Chubb and Moe. </a:t>
            </a:r>
            <a:r>
              <a:rPr lang="en-GB" dirty="0">
                <a:solidFill>
                  <a:srgbClr val="0070C0"/>
                </a:solidFill>
              </a:rPr>
              <a:t>They believe an education system controlled by the state and local authorities (local councils) is not the best means of achieving the aim of training an effective workforce. </a:t>
            </a:r>
          </a:p>
          <a:p>
            <a:endParaRPr lang="en-GB" dirty="0"/>
          </a:p>
        </p:txBody>
      </p:sp>
    </p:spTree>
    <p:extLst>
      <p:ext uri="{BB962C8B-B14F-4D97-AF65-F5344CB8AC3E}">
        <p14:creationId xmlns:p14="http://schemas.microsoft.com/office/powerpoint/2010/main" val="259381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functionalism?</a:t>
            </a:r>
          </a:p>
        </p:txBody>
      </p:sp>
      <p:sp>
        <p:nvSpPr>
          <p:cNvPr id="3" name="Content Placeholder 2"/>
          <p:cNvSpPr>
            <a:spLocks noGrp="1"/>
          </p:cNvSpPr>
          <p:nvPr>
            <p:ph idx="1"/>
          </p:nvPr>
        </p:nvSpPr>
        <p:spPr/>
        <p:txBody>
          <a:bodyPr/>
          <a:lstStyle/>
          <a:p>
            <a:r>
              <a:rPr lang="en-GB" dirty="0"/>
              <a:t>Functionalism sees society built up and working like the human body made up of parts which function for or contribute to, the maintenance of society as a whole. For example, in order to understand the importance of the heart, lungs and brain in the human body, we need to understand what function or purpose each carries out and how they work together in providing and maintaining the basic needs of human life. </a:t>
            </a:r>
          </a:p>
          <a:p>
            <a:endParaRPr lang="en-GB" dirty="0"/>
          </a:p>
          <a:p>
            <a:r>
              <a:rPr lang="en-GB" dirty="0"/>
              <a:t>Functionalism applies to selective education, well all education, as in schools, we get taught social and academic skills within the curriculum and we learn about the hidden curriculum. The education system then trains us up, and we become adults, get jobs, have children, and the cycle repeats. Is the education system the heart of society? </a:t>
            </a:r>
          </a:p>
        </p:txBody>
      </p:sp>
    </p:spTree>
    <p:extLst>
      <p:ext uri="{BB962C8B-B14F-4D97-AF65-F5344CB8AC3E}">
        <p14:creationId xmlns:p14="http://schemas.microsoft.com/office/powerpoint/2010/main" val="3182432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Marxism?</a:t>
            </a:r>
          </a:p>
        </p:txBody>
      </p:sp>
      <p:sp>
        <p:nvSpPr>
          <p:cNvPr id="3" name="Content Placeholder 2"/>
          <p:cNvSpPr>
            <a:spLocks noGrp="1"/>
          </p:cNvSpPr>
          <p:nvPr>
            <p:ph idx="1"/>
          </p:nvPr>
        </p:nvSpPr>
        <p:spPr/>
        <p:txBody>
          <a:bodyPr/>
          <a:lstStyle/>
          <a:p>
            <a:r>
              <a:rPr lang="en-GB" dirty="0"/>
              <a:t>Conflict structuralism. The term comes from Karl Marx. </a:t>
            </a:r>
          </a:p>
          <a:p>
            <a:r>
              <a:rPr lang="en-GB" dirty="0"/>
              <a:t>Marx believed that the economy was the driving forces in society, and it was this that determined )or influenced) the nature of social institution, and people’s values and beliefs.</a:t>
            </a:r>
          </a:p>
          <a:p>
            <a:endParaRPr lang="en-GB" dirty="0"/>
          </a:p>
          <a:p>
            <a:r>
              <a:rPr lang="en-GB" dirty="0"/>
              <a:t>Marxism applies to selective education as it…. </a:t>
            </a:r>
          </a:p>
        </p:txBody>
      </p:sp>
    </p:spTree>
    <p:extLst>
      <p:ext uri="{BB962C8B-B14F-4D97-AF65-F5344CB8AC3E}">
        <p14:creationId xmlns:p14="http://schemas.microsoft.com/office/powerpoint/2010/main" val="2470028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feminism? </a:t>
            </a:r>
          </a:p>
        </p:txBody>
      </p:sp>
      <p:sp>
        <p:nvSpPr>
          <p:cNvPr id="3" name="Content Placeholder 2"/>
          <p:cNvSpPr>
            <a:spLocks noGrp="1"/>
          </p:cNvSpPr>
          <p:nvPr>
            <p:ph idx="1"/>
          </p:nvPr>
        </p:nvSpPr>
        <p:spPr/>
        <p:txBody>
          <a:bodyPr>
            <a:normAutofit fontScale="85000" lnSpcReduction="20000"/>
          </a:bodyPr>
          <a:lstStyle/>
          <a:p>
            <a:r>
              <a:rPr lang="en-GB" dirty="0"/>
              <a:t>Feminism examines society particularly from the point of view and interests of women. Feminists argue that a lot of mainstream sociology has been focused on the concerns of men – ‘male stream society’ – and has failed to deal with the concerns and interests of women and unequal position they have traditionally occupied in society. There are 3 main types of feminism;</a:t>
            </a:r>
          </a:p>
          <a:p>
            <a:r>
              <a:rPr lang="en-GB" dirty="0"/>
              <a:t>1. Liberal feminists: </a:t>
            </a:r>
            <a:r>
              <a:rPr lang="en-GB" dirty="0">
                <a:solidFill>
                  <a:srgbClr val="0070C0"/>
                </a:solidFill>
              </a:rPr>
              <a:t>Men and Women are being treated as equals. </a:t>
            </a:r>
          </a:p>
          <a:p>
            <a:r>
              <a:rPr lang="en-GB" dirty="0"/>
              <a:t>2. Marxist feminists: </a:t>
            </a:r>
            <a:r>
              <a:rPr lang="en-GB" dirty="0">
                <a:solidFill>
                  <a:srgbClr val="0070C0"/>
                </a:solidFill>
              </a:rPr>
              <a:t>Marxist feminism is feminism focused on investigating and explaining in ways which women are oppressed through systems of capitalism. </a:t>
            </a:r>
          </a:p>
          <a:p>
            <a:r>
              <a:rPr lang="en-GB" dirty="0"/>
              <a:t>3. Radial feminists: </a:t>
            </a:r>
            <a:r>
              <a:rPr lang="en-GB" dirty="0">
                <a:solidFill>
                  <a:srgbClr val="0070C0"/>
                </a:solidFill>
              </a:rPr>
              <a:t>Radical feminism is a perspective within feminism that calls for a radical reordering of society in which male supremacy is eliminated in all society. </a:t>
            </a:r>
          </a:p>
          <a:p>
            <a:endParaRPr lang="en-GB" dirty="0"/>
          </a:p>
          <a:p>
            <a:r>
              <a:rPr lang="en-GB" dirty="0"/>
              <a:t>Feminism applies to selective education as we are now seeing more female teachers in the education system teaching us, becoming role models which young girls, may aspire to be. We are also incorporating famous/ historical females figures into lessons, which is giving girls more confidence that they can be what they want when they grow up. </a:t>
            </a:r>
          </a:p>
        </p:txBody>
      </p:sp>
    </p:spTree>
    <p:extLst>
      <p:ext uri="{BB962C8B-B14F-4D97-AF65-F5344CB8AC3E}">
        <p14:creationId xmlns:p14="http://schemas.microsoft.com/office/powerpoint/2010/main" val="1239676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Sociologist involved with the theory? </a:t>
            </a:r>
          </a:p>
        </p:txBody>
      </p:sp>
      <p:sp>
        <p:nvSpPr>
          <p:cNvPr id="3" name="Content Placeholder 2"/>
          <p:cNvSpPr>
            <a:spLocks noGrp="1"/>
          </p:cNvSpPr>
          <p:nvPr>
            <p:ph idx="1"/>
          </p:nvPr>
        </p:nvSpPr>
        <p:spPr/>
        <p:txBody>
          <a:bodyPr>
            <a:normAutofit fontScale="92500" lnSpcReduction="10000"/>
          </a:bodyPr>
          <a:lstStyle/>
          <a:p>
            <a:r>
              <a:rPr lang="en-GB" dirty="0"/>
              <a:t>Emile Durkheim, Solidarity and Skills. </a:t>
            </a:r>
            <a:r>
              <a:rPr lang="en-GB" dirty="0">
                <a:solidFill>
                  <a:srgbClr val="0070C0"/>
                </a:solidFill>
              </a:rPr>
              <a:t>According to Durkheim, as everyone has to coexist with other people one of the main functions of education should be to socialise children to the norms and values agreed by society. </a:t>
            </a:r>
          </a:p>
          <a:p>
            <a:r>
              <a:rPr lang="en-GB" dirty="0"/>
              <a:t>Talcott Parsons, Meritocracy. </a:t>
            </a:r>
            <a:r>
              <a:rPr lang="en-GB" dirty="0">
                <a:solidFill>
                  <a:srgbClr val="0070C0"/>
                </a:solidFill>
              </a:rPr>
              <a:t>The family is the primary agent of socialisation and education is the main secondary agent of socialisation. For Parsons, schools operate on meritocratic principles. Everyone is treated in the same way and has the same chances to succeed (equality of opportunity) so those that achieve the most in school do on their own merit (Ability + Effort = Merit).</a:t>
            </a:r>
          </a:p>
          <a:p>
            <a:r>
              <a:rPr lang="en-GB" dirty="0"/>
              <a:t>Davis and Moore, Role allocation. </a:t>
            </a:r>
            <a:r>
              <a:rPr lang="en-GB" dirty="0">
                <a:solidFill>
                  <a:srgbClr val="0070C0"/>
                </a:solidFill>
              </a:rPr>
              <a:t>Social stratification is a means of ensuring that the most talented people fill the positions that are most functionally important for society. </a:t>
            </a:r>
          </a:p>
          <a:p>
            <a:r>
              <a:rPr lang="en-GB" dirty="0"/>
              <a:t>Schultz, Human capital. </a:t>
            </a:r>
            <a:r>
              <a:rPr lang="en-GB" dirty="0">
                <a:solidFill>
                  <a:srgbClr val="0070C0"/>
                </a:solidFill>
              </a:rPr>
              <a:t>Schultz argues high levels of spending on education and training are justified to develop people’s knowledge and skills, and this investment is an important factor in a successful economy. </a:t>
            </a:r>
          </a:p>
        </p:txBody>
      </p:sp>
    </p:spTree>
    <p:extLst>
      <p:ext uri="{BB962C8B-B14F-4D97-AF65-F5344CB8AC3E}">
        <p14:creationId xmlns:p14="http://schemas.microsoft.com/office/powerpoint/2010/main" val="3327454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46C9C-2F0A-4BA8-9B1E-49E775DE42C4}"/>
              </a:ext>
            </a:extLst>
          </p:cNvPr>
          <p:cNvSpPr>
            <a:spLocks noGrp="1"/>
          </p:cNvSpPr>
          <p:nvPr>
            <p:ph type="title"/>
          </p:nvPr>
        </p:nvSpPr>
        <p:spPr/>
        <p:txBody>
          <a:bodyPr/>
          <a:lstStyle/>
          <a:p>
            <a:r>
              <a:rPr lang="en-GB" dirty="0"/>
              <a:t>Selection process</a:t>
            </a:r>
          </a:p>
        </p:txBody>
      </p:sp>
      <p:sp>
        <p:nvSpPr>
          <p:cNvPr id="3" name="Content Placeholder 2">
            <a:extLst>
              <a:ext uri="{FF2B5EF4-FFF2-40B4-BE49-F238E27FC236}">
                <a16:creationId xmlns:a16="http://schemas.microsoft.com/office/drawing/2014/main" xmlns="" id="{15E78A88-D260-47DD-83FC-CD3D63C3F1ED}"/>
              </a:ext>
            </a:extLst>
          </p:cNvPr>
          <p:cNvSpPr>
            <a:spLocks noGrp="1"/>
          </p:cNvSpPr>
          <p:nvPr>
            <p:ph idx="1"/>
          </p:nvPr>
        </p:nvSpPr>
        <p:spPr/>
        <p:txBody>
          <a:bodyPr/>
          <a:lstStyle/>
          <a:p>
            <a:r>
              <a:rPr lang="en-GB" dirty="0"/>
              <a:t>There are 3 main types of selection:</a:t>
            </a:r>
          </a:p>
          <a:p>
            <a:r>
              <a:rPr lang="en-GB" dirty="0"/>
              <a:t>1. Selection by ability. </a:t>
            </a:r>
            <a:r>
              <a:rPr lang="en-GB" dirty="0">
                <a:solidFill>
                  <a:srgbClr val="0070C0"/>
                </a:solidFill>
              </a:rPr>
              <a:t>This is where the intake of a school is selected on the basis of their academic ability, assessed by their performance in an intelligence test at age 11 (the 11+ exam). </a:t>
            </a:r>
          </a:p>
          <a:p>
            <a:r>
              <a:rPr lang="en-GB" dirty="0"/>
              <a:t>2. Selection by aptitude. </a:t>
            </a:r>
            <a:r>
              <a:rPr lang="en-GB" dirty="0">
                <a:solidFill>
                  <a:srgbClr val="0070C0"/>
                </a:solidFill>
              </a:rPr>
              <a:t>This is where pupils are selected on their ‘aptitude’ or potential to be good in certain subjects.</a:t>
            </a:r>
          </a:p>
          <a:p>
            <a:r>
              <a:rPr lang="en-GB" dirty="0"/>
              <a:t>3. Selection by faith. </a:t>
            </a:r>
            <a:r>
              <a:rPr lang="en-GB" dirty="0">
                <a:solidFill>
                  <a:srgbClr val="0070C0"/>
                </a:solidFill>
              </a:rPr>
              <a:t>Faith schools – those of a religious character – may select a proportion of their pupils based on the religious beliefs and commitment of their parents. </a:t>
            </a:r>
            <a:endParaRPr lang="en-GB" dirty="0"/>
          </a:p>
        </p:txBody>
      </p:sp>
    </p:spTree>
    <p:extLst>
      <p:ext uri="{BB962C8B-B14F-4D97-AF65-F5344CB8AC3E}">
        <p14:creationId xmlns:p14="http://schemas.microsoft.com/office/powerpoint/2010/main" val="1332804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7B2F53-43FF-4BA1-8D1F-BB4AE9CBA5CC}"/>
              </a:ext>
            </a:extLst>
          </p:cNvPr>
          <p:cNvSpPr>
            <a:spLocks noGrp="1"/>
          </p:cNvSpPr>
          <p:nvPr>
            <p:ph type="title"/>
          </p:nvPr>
        </p:nvSpPr>
        <p:spPr/>
        <p:txBody>
          <a:bodyPr/>
          <a:lstStyle/>
          <a:p>
            <a:r>
              <a:rPr lang="en-GB" dirty="0"/>
              <a:t>Controversy?</a:t>
            </a:r>
          </a:p>
        </p:txBody>
      </p:sp>
      <p:sp>
        <p:nvSpPr>
          <p:cNvPr id="3" name="Content Placeholder 2">
            <a:extLst>
              <a:ext uri="{FF2B5EF4-FFF2-40B4-BE49-F238E27FC236}">
                <a16:creationId xmlns:a16="http://schemas.microsoft.com/office/drawing/2014/main" xmlns="" id="{1362C3FA-9ED3-4019-99D7-85DD35258D0E}"/>
              </a:ext>
            </a:extLst>
          </p:cNvPr>
          <p:cNvSpPr>
            <a:spLocks noGrp="1"/>
          </p:cNvSpPr>
          <p:nvPr>
            <p:ph idx="1"/>
          </p:nvPr>
        </p:nvSpPr>
        <p:spPr/>
        <p:txBody>
          <a:bodyPr/>
          <a:lstStyle/>
          <a:p>
            <a:r>
              <a:rPr lang="en-GB" dirty="0"/>
              <a:t>A few arguments against selection by ability.</a:t>
            </a:r>
          </a:p>
          <a:p>
            <a:r>
              <a:rPr lang="en-GB" dirty="0"/>
              <a:t>1. Late developers benefit. </a:t>
            </a:r>
            <a:r>
              <a:rPr lang="en-GB" dirty="0">
                <a:solidFill>
                  <a:srgbClr val="0070C0"/>
                </a:solidFill>
              </a:rPr>
              <a:t>Those whose intelligence and ability improve later in life can be catered for better in non-selective systems.</a:t>
            </a:r>
          </a:p>
          <a:p>
            <a:r>
              <a:rPr lang="en-GB" dirty="0"/>
              <a:t>2. Fewer social diversions and more social cohesion through social mixing. </a:t>
            </a:r>
            <a:r>
              <a:rPr lang="en-GB" dirty="0">
                <a:solidFill>
                  <a:srgbClr val="0070C0"/>
                </a:solidFill>
              </a:rPr>
              <a:t>As all children attend the same type of school, there is more social mixing between students from homes of different social class and ethnic background. </a:t>
            </a:r>
          </a:p>
          <a:p>
            <a:r>
              <a:rPr lang="en-GB" dirty="0"/>
              <a:t>3. Reduced risk of labelling and the self fulfilling prophecy. </a:t>
            </a:r>
            <a:r>
              <a:rPr lang="en-GB" dirty="0">
                <a:solidFill>
                  <a:srgbClr val="0070C0"/>
                </a:solidFill>
              </a:rPr>
              <a:t>Children are less likely to be labelled as failures at an early age, lowering their self esteem and avoiding the damaging effects of the self fulfilling prophecy. </a:t>
            </a:r>
          </a:p>
        </p:txBody>
      </p:sp>
    </p:spTree>
    <p:extLst>
      <p:ext uri="{BB962C8B-B14F-4D97-AF65-F5344CB8AC3E}">
        <p14:creationId xmlns:p14="http://schemas.microsoft.com/office/powerpoint/2010/main" val="2017263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99ABDE-F8D5-4176-B985-263A1CA025E2}"/>
              </a:ext>
            </a:extLst>
          </p:cNvPr>
          <p:cNvSpPr>
            <a:spLocks noGrp="1"/>
          </p:cNvSpPr>
          <p:nvPr>
            <p:ph type="title"/>
          </p:nvPr>
        </p:nvSpPr>
        <p:spPr/>
        <p:txBody>
          <a:bodyPr/>
          <a:lstStyle/>
          <a:p>
            <a:r>
              <a:rPr lang="en-GB" dirty="0"/>
              <a:t>Academies</a:t>
            </a:r>
          </a:p>
        </p:txBody>
      </p:sp>
      <p:sp>
        <p:nvSpPr>
          <p:cNvPr id="3" name="Content Placeholder 2">
            <a:extLst>
              <a:ext uri="{FF2B5EF4-FFF2-40B4-BE49-F238E27FC236}">
                <a16:creationId xmlns:a16="http://schemas.microsoft.com/office/drawing/2014/main" xmlns="" id="{F4FA40CB-82A5-4761-A36E-5CF7066B00A5}"/>
              </a:ext>
            </a:extLst>
          </p:cNvPr>
          <p:cNvSpPr>
            <a:spLocks noGrp="1"/>
          </p:cNvSpPr>
          <p:nvPr>
            <p:ph idx="1"/>
          </p:nvPr>
        </p:nvSpPr>
        <p:spPr/>
        <p:txBody>
          <a:bodyPr>
            <a:normAutofit lnSpcReduction="10000"/>
          </a:bodyPr>
          <a:lstStyle/>
          <a:p>
            <a:r>
              <a:rPr lang="en-GB" dirty="0"/>
              <a:t>Academy schools are state-funded schools in England which are directly funded by the Department for Education and independent of local authority control. The terms of the arrangements are set out in individual Academy Funding Agreements.</a:t>
            </a:r>
            <a:r>
              <a:rPr lang="en-GB" baseline="30000" dirty="0"/>
              <a:t> </a:t>
            </a:r>
            <a:r>
              <a:rPr lang="en-GB" dirty="0"/>
              <a:t>Most academies are secondary schools (and most secondary schools are academies). However, slightly more than 25% of primary schools (4363 as at December 2017), as well as some of the remaining first, middle and high schools, are also academies.</a:t>
            </a:r>
          </a:p>
          <a:p>
            <a:r>
              <a:rPr lang="en-GB" dirty="0"/>
              <a:t>Academies are self-governing non-profit charitable trusts and may receive additional support from personal or corporate sponsors, either financially or in kind. They do not have to follow the National Curriculum, but do have to ensure that their curriculum is broad and balanced,</a:t>
            </a:r>
            <a:r>
              <a:rPr lang="en-GB" baseline="30000" dirty="0"/>
              <a:t> </a:t>
            </a:r>
            <a:r>
              <a:rPr lang="en-GB" dirty="0"/>
              <a:t>and that it includes the core subjects of mathematics and English. They are subject to inspection by Ofsted.</a:t>
            </a:r>
          </a:p>
        </p:txBody>
      </p:sp>
    </p:spTree>
    <p:extLst>
      <p:ext uri="{BB962C8B-B14F-4D97-AF65-F5344CB8AC3E}">
        <p14:creationId xmlns:p14="http://schemas.microsoft.com/office/powerpoint/2010/main" val="851075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86E0A0-4084-4D3B-A6F3-0810EEF9120B}"/>
              </a:ext>
            </a:extLst>
          </p:cNvPr>
          <p:cNvSpPr>
            <a:spLocks noGrp="1"/>
          </p:cNvSpPr>
          <p:nvPr>
            <p:ph type="title"/>
          </p:nvPr>
        </p:nvSpPr>
        <p:spPr/>
        <p:txBody>
          <a:bodyPr/>
          <a:lstStyle/>
          <a:p>
            <a:r>
              <a:rPr lang="en-GB" dirty="0"/>
              <a:t>Grammar schools</a:t>
            </a:r>
          </a:p>
        </p:txBody>
      </p:sp>
      <p:sp>
        <p:nvSpPr>
          <p:cNvPr id="3" name="Content Placeholder 2">
            <a:extLst>
              <a:ext uri="{FF2B5EF4-FFF2-40B4-BE49-F238E27FC236}">
                <a16:creationId xmlns:a16="http://schemas.microsoft.com/office/drawing/2014/main" xmlns="" id="{CCF32473-4FD8-4149-A1AE-7666DB37EF36}"/>
              </a:ext>
            </a:extLst>
          </p:cNvPr>
          <p:cNvSpPr>
            <a:spLocks noGrp="1"/>
          </p:cNvSpPr>
          <p:nvPr>
            <p:ph idx="1"/>
          </p:nvPr>
        </p:nvSpPr>
        <p:spPr/>
        <p:txBody>
          <a:bodyPr>
            <a:normAutofit fontScale="85000" lnSpcReduction="10000"/>
          </a:bodyPr>
          <a:lstStyle/>
          <a:p>
            <a:r>
              <a:rPr lang="en-GB" dirty="0"/>
              <a:t>A grammar school is one of several different types of school in the history of education in the United Kingdom and other English-speaking countries, originally a school teaching Latin, but more recently an academically-oriented secondary school, differentiated in recent years from less academic Secondary Modern Schools. </a:t>
            </a:r>
          </a:p>
          <a:p>
            <a:r>
              <a:rPr lang="en-GB" dirty="0"/>
              <a:t>Grammar schools became the selective tier of the Tripartite System of state-funded secondary education operating in England and Wales from the mid-1940s to the late 1960s and continuing in Northern Ireland. With the move to non-selective comprehensive schools in the 1960s and 1970s, some grammar schools became fully independent and charged fees, while most others were abolished or became comprehensive (or sometimes merged with a secondary modern to form a new comprehensive school). In both cases, many of these schools kept "grammar school" in their names. More recently, a number of state grammar schools still retaining their selective intake gained academy status, meaning that they are independent of the Local Education Authority (LEA). Some parts of England retain forms of the Tripartite System, and a few grammar schools survive in otherwise comprehensive areas. Some of the remaining grammar schools can trace their histories to before the 16th century.</a:t>
            </a:r>
          </a:p>
          <a:p>
            <a:endParaRPr lang="en-GB" sz="1100" dirty="0"/>
          </a:p>
        </p:txBody>
      </p:sp>
    </p:spTree>
    <p:extLst>
      <p:ext uri="{BB962C8B-B14F-4D97-AF65-F5344CB8AC3E}">
        <p14:creationId xmlns:p14="http://schemas.microsoft.com/office/powerpoint/2010/main" val="2317283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4432151" y="2528048"/>
            <a:ext cx="3033655" cy="1850314"/>
          </a:xfrm>
          <a:prstGeom prst="cloud">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a:effectLst/>
                <a:latin typeface="Radio Stars" panose="02000000000000000000" pitchFamily="2" charset="0"/>
                <a:ea typeface="Calibri" panose="020F0502020204030204" pitchFamily="34" charset="0"/>
                <a:cs typeface="Times New Roman" panose="02020603050405020304" pitchFamily="18" charset="0"/>
              </a:rPr>
              <a:t>New Right</a:t>
            </a:r>
            <a:endParaRPr lang="en-GB"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36319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0C0FA14-2DAA-4AED-A080-4784A80C2A94}"/>
              </a:ext>
            </a:extLst>
          </p:cNvPr>
          <p:cNvPicPr>
            <a:picLocks noChangeAspect="1"/>
          </p:cNvPicPr>
          <p:nvPr/>
        </p:nvPicPr>
        <p:blipFill>
          <a:blip r:embed="rId2"/>
          <a:stretch>
            <a:fillRect/>
          </a:stretch>
        </p:blipFill>
        <p:spPr>
          <a:xfrm>
            <a:off x="4031930" y="947614"/>
            <a:ext cx="4507159" cy="5446151"/>
          </a:xfrm>
          <a:prstGeom prst="rect">
            <a:avLst/>
          </a:prstGeom>
        </p:spPr>
      </p:pic>
    </p:spTree>
    <p:extLst>
      <p:ext uri="{BB962C8B-B14F-4D97-AF65-F5344CB8AC3E}">
        <p14:creationId xmlns:p14="http://schemas.microsoft.com/office/powerpoint/2010/main" val="2126848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C67A55-F813-47CE-AB14-0A0B14950F9E}"/>
              </a:ext>
            </a:extLst>
          </p:cNvPr>
          <p:cNvSpPr>
            <a:spLocks noGrp="1"/>
          </p:cNvSpPr>
          <p:nvPr>
            <p:ph type="title"/>
          </p:nvPr>
        </p:nvSpPr>
        <p:spPr/>
        <p:txBody>
          <a:bodyPr/>
          <a:lstStyle/>
          <a:p>
            <a:r>
              <a:rPr lang="en-GB" dirty="0"/>
              <a:t>“new grammar schools”</a:t>
            </a:r>
          </a:p>
        </p:txBody>
      </p:sp>
      <p:sp>
        <p:nvSpPr>
          <p:cNvPr id="3" name="Content Placeholder 2">
            <a:extLst>
              <a:ext uri="{FF2B5EF4-FFF2-40B4-BE49-F238E27FC236}">
                <a16:creationId xmlns:a16="http://schemas.microsoft.com/office/drawing/2014/main" xmlns="" id="{1933DDE3-AEBC-4C1D-B39B-2CCE70CBCEA9}"/>
              </a:ext>
            </a:extLst>
          </p:cNvPr>
          <p:cNvSpPr>
            <a:spLocks noGrp="1"/>
          </p:cNvSpPr>
          <p:nvPr>
            <p:ph idx="1"/>
          </p:nvPr>
        </p:nvSpPr>
        <p:spPr/>
        <p:txBody>
          <a:bodyPr>
            <a:normAutofit fontScale="92500" lnSpcReduction="20000"/>
          </a:bodyPr>
          <a:lstStyle/>
          <a:p>
            <a:pPr fontAlgn="base"/>
            <a:r>
              <a:rPr lang="en-GB" dirty="0"/>
              <a:t>Education Secretary Justine Greening has detailed proposed education reforms that will see a new generation of grammar schools in England, saying the move will widen access to good school places and create a “truly meritocratic” system that “works for everyone, not just the privileged few.”</a:t>
            </a:r>
          </a:p>
          <a:p>
            <a:pPr fontAlgn="base"/>
            <a:r>
              <a:rPr lang="en-GB" dirty="0"/>
              <a:t>The proposals include the right for all schools in England to select pupils by academic ability “in the right circumstances” and £50m of new funding for existing grammars to expand. Access conditions for selective schools were detailed – including an obligation to take a share of pupils from low-income backgrounds.</a:t>
            </a:r>
          </a:p>
          <a:p>
            <a:pPr fontAlgn="base"/>
            <a:r>
              <a:rPr lang="en-GB" dirty="0"/>
              <a:t>Setting numbers for children from lower-income families would deliver on Theresa May’s pledge that admission to selective schools would not be determined by parents’ ability to pay for private tuition or buy houses nearby.</a:t>
            </a:r>
          </a:p>
          <a:p>
            <a:pPr fontAlgn="base"/>
            <a:r>
              <a:rPr lang="en-GB" dirty="0"/>
              <a:t>Grammar schools that expand, new selective schools and existing schools that become grammars will have to support non-selective schools by sponsoring a feeder primary school in a poor area, opening a secondary school or helping a chain of academies.</a:t>
            </a:r>
          </a:p>
          <a:p>
            <a:endParaRPr lang="en-GB" dirty="0"/>
          </a:p>
        </p:txBody>
      </p:sp>
    </p:spTree>
    <p:extLst>
      <p:ext uri="{BB962C8B-B14F-4D97-AF65-F5344CB8AC3E}">
        <p14:creationId xmlns:p14="http://schemas.microsoft.com/office/powerpoint/2010/main" val="3048173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Positive Discrimination</a:t>
            </a:r>
            <a:endParaRPr lang="en-GB" dirty="0"/>
          </a:p>
        </p:txBody>
      </p:sp>
      <p:sp>
        <p:nvSpPr>
          <p:cNvPr id="3" name="Subtitle 2"/>
          <p:cNvSpPr>
            <a:spLocks noGrp="1"/>
          </p:cNvSpPr>
          <p:nvPr>
            <p:ph type="subTitle" idx="1"/>
          </p:nvPr>
        </p:nvSpPr>
        <p:spPr/>
        <p:txBody>
          <a:bodyPr/>
          <a:lstStyle/>
          <a:p>
            <a:r>
              <a:rPr lang="en-GB" dirty="0" smtClean="0"/>
              <a:t>In education.</a:t>
            </a:r>
            <a:endParaRPr lang="en-GB" dirty="0"/>
          </a:p>
        </p:txBody>
      </p:sp>
      <p:sp>
        <p:nvSpPr>
          <p:cNvPr id="4" name="TextBox 3"/>
          <p:cNvSpPr txBox="1"/>
          <p:nvPr/>
        </p:nvSpPr>
        <p:spPr>
          <a:xfrm>
            <a:off x="4173967" y="5245100"/>
            <a:ext cx="6917167" cy="1323439"/>
          </a:xfrm>
          <a:prstGeom prst="rect">
            <a:avLst/>
          </a:prstGeom>
          <a:noFill/>
        </p:spPr>
        <p:txBody>
          <a:bodyPr wrap="square" rtlCol="0">
            <a:spAutoFit/>
          </a:bodyPr>
          <a:lstStyle/>
          <a:p>
            <a:pPr defTabSz="457200"/>
            <a:r>
              <a:rPr lang="en-GB" sz="8000" dirty="0" err="1" smtClean="0">
                <a:solidFill>
                  <a:prstClr val="white"/>
                </a:solidFill>
              </a:rPr>
              <a:t>Elodie</a:t>
            </a:r>
            <a:r>
              <a:rPr lang="en-GB" sz="8000" dirty="0" smtClean="0">
                <a:solidFill>
                  <a:prstClr val="white"/>
                </a:solidFill>
              </a:rPr>
              <a:t> &amp; Emily</a:t>
            </a:r>
            <a:endParaRPr lang="en-GB" dirty="0">
              <a:solidFill>
                <a:prstClr val="white"/>
              </a:solidFill>
            </a:endParaRPr>
          </a:p>
        </p:txBody>
      </p:sp>
    </p:spTree>
    <p:extLst>
      <p:ext uri="{BB962C8B-B14F-4D97-AF65-F5344CB8AC3E}">
        <p14:creationId xmlns:p14="http://schemas.microsoft.com/office/powerpoint/2010/main" val="3726459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positive discrimination?</a:t>
            </a:r>
            <a:endParaRPr lang="en-GB" dirty="0"/>
          </a:p>
        </p:txBody>
      </p:sp>
      <p:sp>
        <p:nvSpPr>
          <p:cNvPr id="3" name="TextBox 2"/>
          <p:cNvSpPr txBox="1"/>
          <p:nvPr/>
        </p:nvSpPr>
        <p:spPr>
          <a:xfrm>
            <a:off x="647700" y="1580050"/>
            <a:ext cx="11258550" cy="369332"/>
          </a:xfrm>
          <a:prstGeom prst="rect">
            <a:avLst/>
          </a:prstGeom>
          <a:noFill/>
        </p:spPr>
        <p:txBody>
          <a:bodyPr wrap="square" rtlCol="0">
            <a:spAutoFit/>
          </a:bodyPr>
          <a:lstStyle/>
          <a:p>
            <a:pPr defTabSz="457200"/>
            <a:r>
              <a:rPr lang="en-GB">
                <a:solidFill>
                  <a:prstClr val="white"/>
                </a:solidFill>
              </a:rPr>
              <a:t>the practice or policy of favouring individuals belonging to groups which suffer discrimination.</a:t>
            </a:r>
            <a:endParaRPr lang="en-GB" dirty="0">
              <a:solidFill>
                <a:prstClr val="white"/>
              </a:solidFill>
            </a:endParaRPr>
          </a:p>
        </p:txBody>
      </p:sp>
    </p:spTree>
    <p:extLst>
      <p:ext uri="{BB962C8B-B14F-4D97-AF65-F5344CB8AC3E}">
        <p14:creationId xmlns:p14="http://schemas.microsoft.com/office/powerpoint/2010/main" val="2743427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 sexes</a:t>
            </a:r>
            <a:endParaRPr lang="en-GB" dirty="0"/>
          </a:p>
        </p:txBody>
      </p:sp>
      <p:sp>
        <p:nvSpPr>
          <p:cNvPr id="3" name="Text Placeholder 2"/>
          <p:cNvSpPr>
            <a:spLocks noGrp="1"/>
          </p:cNvSpPr>
          <p:nvPr>
            <p:ph type="body" idx="1"/>
          </p:nvPr>
        </p:nvSpPr>
        <p:spPr/>
        <p:txBody>
          <a:bodyPr/>
          <a:lstStyle/>
          <a:p>
            <a:r>
              <a:rPr lang="en-GB" dirty="0" smtClean="0"/>
              <a:t>GIST</a:t>
            </a:r>
            <a:endParaRPr lang="en-GB" dirty="0"/>
          </a:p>
        </p:txBody>
      </p:sp>
      <p:sp>
        <p:nvSpPr>
          <p:cNvPr id="4" name="Content Placeholder 3"/>
          <p:cNvSpPr>
            <a:spLocks noGrp="1"/>
          </p:cNvSpPr>
          <p:nvPr>
            <p:ph sz="half" idx="2"/>
          </p:nvPr>
        </p:nvSpPr>
        <p:spPr/>
        <p:txBody>
          <a:bodyPr/>
          <a:lstStyle/>
          <a:p>
            <a:r>
              <a:rPr lang="en-GB" dirty="0" smtClean="0"/>
              <a:t>Girls into Science and technology encourages school girls to take STEM subjects such as maths and science that will lead them into industries that are based on science and technology, this is to break gender stereotypes.</a:t>
            </a:r>
            <a:endParaRPr lang="en-GB" dirty="0"/>
          </a:p>
        </p:txBody>
      </p:sp>
      <p:sp>
        <p:nvSpPr>
          <p:cNvPr id="5" name="Text Placeholder 4"/>
          <p:cNvSpPr>
            <a:spLocks noGrp="1"/>
          </p:cNvSpPr>
          <p:nvPr>
            <p:ph type="body" sz="quarter" idx="3"/>
          </p:nvPr>
        </p:nvSpPr>
        <p:spPr/>
        <p:txBody>
          <a:bodyPr/>
          <a:lstStyle/>
          <a:p>
            <a:r>
              <a:rPr lang="en-GB" dirty="0" smtClean="0"/>
              <a:t>WISE</a:t>
            </a:r>
            <a:endParaRPr lang="en-GB" dirty="0"/>
          </a:p>
        </p:txBody>
      </p:sp>
      <p:sp>
        <p:nvSpPr>
          <p:cNvPr id="6" name="Content Placeholder 5"/>
          <p:cNvSpPr>
            <a:spLocks noGrp="1"/>
          </p:cNvSpPr>
          <p:nvPr>
            <p:ph sz="quarter" idx="4"/>
          </p:nvPr>
        </p:nvSpPr>
        <p:spPr/>
        <p:txBody>
          <a:bodyPr/>
          <a:lstStyle/>
          <a:p>
            <a:r>
              <a:rPr lang="en-GB" dirty="0"/>
              <a:t>WISE enables and energises people in business, industry and education to increase the participation, contribution and success of women in science, technology, engineering and mathematics (STEM)</a:t>
            </a:r>
          </a:p>
        </p:txBody>
      </p:sp>
    </p:spTree>
    <p:extLst>
      <p:ext uri="{BB962C8B-B14F-4D97-AF65-F5344CB8AC3E}">
        <p14:creationId xmlns:p14="http://schemas.microsoft.com/office/powerpoint/2010/main" val="1566938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 social classes</a:t>
            </a:r>
            <a:endParaRPr lang="en-GB" dirty="0"/>
          </a:p>
        </p:txBody>
      </p:sp>
      <p:sp>
        <p:nvSpPr>
          <p:cNvPr id="3" name="Text Placeholder 2"/>
          <p:cNvSpPr>
            <a:spLocks noGrp="1"/>
          </p:cNvSpPr>
          <p:nvPr>
            <p:ph type="body" idx="1"/>
          </p:nvPr>
        </p:nvSpPr>
        <p:spPr/>
        <p:txBody>
          <a:bodyPr/>
          <a:lstStyle/>
          <a:p>
            <a:r>
              <a:rPr lang="en-GB" dirty="0" smtClean="0"/>
              <a:t>Free school meals</a:t>
            </a:r>
            <a:endParaRPr lang="en-GB" dirty="0"/>
          </a:p>
        </p:txBody>
      </p:sp>
      <p:sp>
        <p:nvSpPr>
          <p:cNvPr id="4" name="Content Placeholder 3"/>
          <p:cNvSpPr>
            <a:spLocks noGrp="1"/>
          </p:cNvSpPr>
          <p:nvPr>
            <p:ph sz="half" idx="2"/>
          </p:nvPr>
        </p:nvSpPr>
        <p:spPr/>
        <p:txBody>
          <a:bodyPr/>
          <a:lstStyle/>
          <a:p>
            <a:r>
              <a:rPr lang="en-GB" dirty="0" smtClean="0"/>
              <a:t>Free school meals are offered to students that come from low income families to avoid going hungry. It is mainly Working class students that have free school meals because their families cannot afford to feed them. You have to be able you are eligible for the free meals, otherwise you are not allowed them, therefore many middle class students do not have free school meals.</a:t>
            </a:r>
            <a:endParaRPr lang="en-GB" dirty="0"/>
          </a:p>
        </p:txBody>
      </p:sp>
      <p:sp>
        <p:nvSpPr>
          <p:cNvPr id="5" name="Text Placeholder 4"/>
          <p:cNvSpPr>
            <a:spLocks noGrp="1"/>
          </p:cNvSpPr>
          <p:nvPr>
            <p:ph type="body" sz="quarter" idx="3"/>
          </p:nvPr>
        </p:nvSpPr>
        <p:spPr/>
        <p:txBody>
          <a:bodyPr/>
          <a:lstStyle/>
          <a:p>
            <a:r>
              <a:rPr lang="en-GB" dirty="0" smtClean="0"/>
              <a:t>Bursary and Grants</a:t>
            </a:r>
            <a:endParaRPr lang="en-GB" dirty="0"/>
          </a:p>
        </p:txBody>
      </p:sp>
      <p:sp>
        <p:nvSpPr>
          <p:cNvPr id="6" name="Content Placeholder 5"/>
          <p:cNvSpPr>
            <a:spLocks noGrp="1"/>
          </p:cNvSpPr>
          <p:nvPr>
            <p:ph sz="quarter" idx="4"/>
          </p:nvPr>
        </p:nvSpPr>
        <p:spPr/>
        <p:txBody>
          <a:bodyPr/>
          <a:lstStyle/>
          <a:p>
            <a:r>
              <a:rPr lang="en-GB" dirty="0" smtClean="0"/>
              <a:t>These are like student loans bur are also given to low income families that cannot afford to send their child to higher education, however student loans have to be paid back but because they come from low income families, people who receive Bursary and grants often do not have to pay them back. </a:t>
            </a:r>
            <a:endParaRPr lang="en-GB" dirty="0"/>
          </a:p>
        </p:txBody>
      </p:sp>
    </p:spTree>
    <p:extLst>
      <p:ext uri="{BB962C8B-B14F-4D97-AF65-F5344CB8AC3E}">
        <p14:creationId xmlns:p14="http://schemas.microsoft.com/office/powerpoint/2010/main" val="1617943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 Ethnic groups</a:t>
            </a:r>
            <a:endParaRPr lang="en-GB" dirty="0"/>
          </a:p>
        </p:txBody>
      </p:sp>
      <p:sp>
        <p:nvSpPr>
          <p:cNvPr id="3" name="Text Placeholder 2"/>
          <p:cNvSpPr>
            <a:spLocks noGrp="1"/>
          </p:cNvSpPr>
          <p:nvPr>
            <p:ph type="body" idx="1"/>
          </p:nvPr>
        </p:nvSpPr>
        <p:spPr/>
        <p:txBody>
          <a:bodyPr/>
          <a:lstStyle/>
          <a:p>
            <a:r>
              <a:rPr lang="en-GB" dirty="0" smtClean="0"/>
              <a:t>Multicultural education</a:t>
            </a:r>
            <a:endParaRPr lang="en-GB" dirty="0"/>
          </a:p>
        </p:txBody>
      </p:sp>
      <p:sp>
        <p:nvSpPr>
          <p:cNvPr id="4" name="Content Placeholder 3"/>
          <p:cNvSpPr>
            <a:spLocks noGrp="1"/>
          </p:cNvSpPr>
          <p:nvPr>
            <p:ph sz="half" idx="2"/>
          </p:nvPr>
        </p:nvSpPr>
        <p:spPr/>
        <p:txBody>
          <a:bodyPr/>
          <a:lstStyle/>
          <a:p>
            <a:r>
              <a:rPr lang="en-GB" dirty="0" smtClean="0"/>
              <a:t>A policy that recognises and values minority cultures and includes them in the curriculum, this means many cultures are included in the curriculum.</a:t>
            </a:r>
            <a:endParaRPr lang="en-GB" dirty="0"/>
          </a:p>
        </p:txBody>
      </p:sp>
      <p:sp>
        <p:nvSpPr>
          <p:cNvPr id="5" name="Text Placeholder 4"/>
          <p:cNvSpPr>
            <a:spLocks noGrp="1"/>
          </p:cNvSpPr>
          <p:nvPr>
            <p:ph type="body" sz="quarter" idx="3"/>
          </p:nvPr>
        </p:nvSpPr>
        <p:spPr/>
        <p:txBody>
          <a:bodyPr/>
          <a:lstStyle/>
          <a:p>
            <a:r>
              <a:rPr lang="en-GB" dirty="0" smtClean="0"/>
              <a:t>Outreach programmes </a:t>
            </a:r>
            <a:endParaRPr lang="en-GB" dirty="0"/>
          </a:p>
        </p:txBody>
      </p:sp>
      <p:sp>
        <p:nvSpPr>
          <p:cNvPr id="6" name="Content Placeholder 5"/>
          <p:cNvSpPr>
            <a:spLocks noGrp="1"/>
          </p:cNvSpPr>
          <p:nvPr>
            <p:ph sz="quarter" idx="4"/>
          </p:nvPr>
        </p:nvSpPr>
        <p:spPr/>
        <p:txBody>
          <a:bodyPr/>
          <a:lstStyle/>
          <a:p>
            <a:r>
              <a:rPr lang="en-GB" dirty="0" smtClean="0"/>
              <a:t>Some universities follow outreach programmes that encourage other ethnicities to apply for their university and support them in this process.</a:t>
            </a:r>
            <a:endParaRPr lang="en-GB" dirty="0"/>
          </a:p>
        </p:txBody>
      </p:sp>
    </p:spTree>
    <p:extLst>
      <p:ext uri="{BB962C8B-B14F-4D97-AF65-F5344CB8AC3E}">
        <p14:creationId xmlns:p14="http://schemas.microsoft.com/office/powerpoint/2010/main" val="1093049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functionalists think about positive discrimination?</a:t>
            </a:r>
            <a:endParaRPr lang="en-GB" dirty="0"/>
          </a:p>
        </p:txBody>
      </p:sp>
      <p:sp>
        <p:nvSpPr>
          <p:cNvPr id="3" name="TextBox 2"/>
          <p:cNvSpPr txBox="1"/>
          <p:nvPr/>
        </p:nvSpPr>
        <p:spPr>
          <a:xfrm>
            <a:off x="1161535" y="1935892"/>
            <a:ext cx="10478530" cy="1754326"/>
          </a:xfrm>
          <a:prstGeom prst="rect">
            <a:avLst/>
          </a:prstGeom>
          <a:noFill/>
        </p:spPr>
        <p:txBody>
          <a:bodyPr wrap="square" rtlCol="0">
            <a:spAutoFit/>
          </a:bodyPr>
          <a:lstStyle/>
          <a:p>
            <a:pPr defTabSz="457200"/>
            <a:r>
              <a:rPr lang="en-GB" dirty="0" smtClean="0">
                <a:solidFill>
                  <a:prstClr val="white"/>
                </a:solidFill>
              </a:rPr>
              <a:t>Functionalists would think positive discrimination is a good thing. This is because positive discrimination helps to support disadvantaged groups in the education system which helps them gain the skills they need to achieve a good job, and therefore become an economic advantage. It also encourages meritocracy in the system which is something that functionalists support. On the other hand, some believe that positive discrimination can give an unfair advantage to those who benefit from it, which is therefore un-meritocratic. </a:t>
            </a:r>
            <a:endParaRPr lang="en-GB" dirty="0">
              <a:solidFill>
                <a:prstClr val="white"/>
              </a:solidFill>
            </a:endParaRPr>
          </a:p>
        </p:txBody>
      </p:sp>
    </p:spTree>
    <p:extLst>
      <p:ext uri="{BB962C8B-B14F-4D97-AF65-F5344CB8AC3E}">
        <p14:creationId xmlns:p14="http://schemas.microsoft.com/office/powerpoint/2010/main" val="766466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do </a:t>
            </a:r>
            <a:r>
              <a:rPr lang="en-GB" dirty="0" smtClean="0"/>
              <a:t>Marxists </a:t>
            </a:r>
            <a:r>
              <a:rPr lang="en-GB" dirty="0"/>
              <a:t>think about positive discrimination?</a:t>
            </a:r>
          </a:p>
        </p:txBody>
      </p:sp>
      <p:sp>
        <p:nvSpPr>
          <p:cNvPr id="3" name="TextBox 2"/>
          <p:cNvSpPr txBox="1"/>
          <p:nvPr/>
        </p:nvSpPr>
        <p:spPr>
          <a:xfrm>
            <a:off x="980303" y="1861751"/>
            <a:ext cx="10313773" cy="1477328"/>
          </a:xfrm>
          <a:prstGeom prst="rect">
            <a:avLst/>
          </a:prstGeom>
          <a:noFill/>
        </p:spPr>
        <p:txBody>
          <a:bodyPr wrap="square" rtlCol="0">
            <a:spAutoFit/>
          </a:bodyPr>
          <a:lstStyle/>
          <a:p>
            <a:pPr defTabSz="457200"/>
            <a:r>
              <a:rPr lang="en-GB" dirty="0" smtClean="0">
                <a:solidFill>
                  <a:prstClr val="white"/>
                </a:solidFill>
              </a:rPr>
              <a:t>Marxists would think that positive discrimination is also a good thing because they believe the education system is designed to disadvantage the working class and keep the upper classes in control, but positive discrimination helps those in the lower classes and gives them more of an advantage to do well and move into the upper classes by achieving high status jobs and earning more that gives them access to social mobility.</a:t>
            </a:r>
            <a:endParaRPr lang="en-GB" dirty="0">
              <a:solidFill>
                <a:prstClr val="white"/>
              </a:solidFill>
            </a:endParaRPr>
          </a:p>
        </p:txBody>
      </p:sp>
      <p:sp>
        <p:nvSpPr>
          <p:cNvPr id="4" name="TextBox 3"/>
          <p:cNvSpPr txBox="1"/>
          <p:nvPr/>
        </p:nvSpPr>
        <p:spPr>
          <a:xfrm>
            <a:off x="913795" y="3534033"/>
            <a:ext cx="10204876" cy="1200329"/>
          </a:xfrm>
          <a:prstGeom prst="rect">
            <a:avLst/>
          </a:prstGeom>
          <a:noFill/>
        </p:spPr>
        <p:txBody>
          <a:bodyPr wrap="square" rtlCol="0">
            <a:spAutoFit/>
          </a:bodyPr>
          <a:lstStyle/>
          <a:p>
            <a:pPr algn="ctr" defTabSz="457200"/>
            <a:r>
              <a:rPr lang="en-GB" sz="3600" dirty="0">
                <a:solidFill>
                  <a:prstClr val="white"/>
                </a:solidFill>
                <a:effectLst>
                  <a:outerShdw blurRad="38100" dist="38100" dir="2700000" algn="tl">
                    <a:srgbClr val="000000">
                      <a:alpha val="43137"/>
                    </a:srgbClr>
                  </a:outerShdw>
                </a:effectLst>
              </a:rPr>
              <a:t>What do feminists think about positive discrimination?</a:t>
            </a:r>
          </a:p>
        </p:txBody>
      </p:sp>
      <p:sp>
        <p:nvSpPr>
          <p:cNvPr id="5" name="TextBox 4"/>
          <p:cNvSpPr txBox="1"/>
          <p:nvPr/>
        </p:nvSpPr>
        <p:spPr>
          <a:xfrm>
            <a:off x="1120346" y="4734362"/>
            <a:ext cx="9934832" cy="1477328"/>
          </a:xfrm>
          <a:prstGeom prst="rect">
            <a:avLst/>
          </a:prstGeom>
          <a:noFill/>
        </p:spPr>
        <p:txBody>
          <a:bodyPr wrap="square" rtlCol="0">
            <a:spAutoFit/>
          </a:bodyPr>
          <a:lstStyle/>
          <a:p>
            <a:pPr defTabSz="457200"/>
            <a:r>
              <a:rPr lang="en-GB">
                <a:solidFill>
                  <a:prstClr val="white"/>
                </a:solidFill>
              </a:rPr>
              <a:t>Liberal feminists would think that positive discrimination is a good thing because it helps women who are disadvantaged in the education system which gives them equal opportunities to men. Radical feminists may believe that positive discrimination is an insult to women because it makes it seem as if women are the weaker sex and need help in the system if they want to do as well as the men.</a:t>
            </a:r>
            <a:endParaRPr lang="en-GB" dirty="0">
              <a:solidFill>
                <a:prstClr val="white"/>
              </a:solidFill>
            </a:endParaRPr>
          </a:p>
        </p:txBody>
      </p:sp>
    </p:spTree>
    <p:extLst>
      <p:ext uri="{BB962C8B-B14F-4D97-AF65-F5344CB8AC3E}">
        <p14:creationId xmlns:p14="http://schemas.microsoft.com/office/powerpoint/2010/main" val="301259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democratic vs new right </a:t>
            </a:r>
            <a:endParaRPr lang="en-GB" dirty="0"/>
          </a:p>
        </p:txBody>
      </p:sp>
      <p:sp>
        <p:nvSpPr>
          <p:cNvPr id="3" name="Text Placeholder 2"/>
          <p:cNvSpPr>
            <a:spLocks noGrp="1"/>
          </p:cNvSpPr>
          <p:nvPr>
            <p:ph type="body" idx="1"/>
          </p:nvPr>
        </p:nvSpPr>
        <p:spPr/>
        <p:txBody>
          <a:bodyPr/>
          <a:lstStyle/>
          <a:p>
            <a:r>
              <a:rPr lang="en-GB" dirty="0" smtClean="0"/>
              <a:t>Social democratic</a:t>
            </a:r>
            <a:endParaRPr lang="en-GB" dirty="0"/>
          </a:p>
        </p:txBody>
      </p:sp>
      <p:sp>
        <p:nvSpPr>
          <p:cNvPr id="4" name="Content Placeholder 3"/>
          <p:cNvSpPr>
            <a:spLocks noGrp="1"/>
          </p:cNvSpPr>
          <p:nvPr>
            <p:ph sz="half" idx="2"/>
          </p:nvPr>
        </p:nvSpPr>
        <p:spPr/>
        <p:txBody>
          <a:bodyPr/>
          <a:lstStyle/>
          <a:p>
            <a:r>
              <a:rPr lang="en-GB" dirty="0"/>
              <a:t>Social democratic perspectives believe that as well as promoting economic growth, education is essential to promoting equality of opportunity in a meritocracy. ... Critics have argued that social democratic policies have not been particularly successful in helping the working class to do better in education.</a:t>
            </a:r>
          </a:p>
        </p:txBody>
      </p:sp>
      <p:sp>
        <p:nvSpPr>
          <p:cNvPr id="5" name="Text Placeholder 4"/>
          <p:cNvSpPr>
            <a:spLocks noGrp="1"/>
          </p:cNvSpPr>
          <p:nvPr>
            <p:ph type="body" sz="quarter" idx="3"/>
          </p:nvPr>
        </p:nvSpPr>
        <p:spPr/>
        <p:txBody>
          <a:bodyPr/>
          <a:lstStyle/>
          <a:p>
            <a:r>
              <a:rPr lang="en-GB" dirty="0" smtClean="0"/>
              <a:t>New right </a:t>
            </a:r>
            <a:endParaRPr lang="en-GB" dirty="0"/>
          </a:p>
        </p:txBody>
      </p:sp>
      <p:sp>
        <p:nvSpPr>
          <p:cNvPr id="6" name="Content Placeholder 5"/>
          <p:cNvSpPr>
            <a:spLocks noGrp="1"/>
          </p:cNvSpPr>
          <p:nvPr>
            <p:ph sz="quarter" idx="4"/>
          </p:nvPr>
        </p:nvSpPr>
        <p:spPr/>
        <p:txBody>
          <a:bodyPr/>
          <a:lstStyle/>
          <a:p>
            <a:r>
              <a:rPr lang="en-GB" dirty="0"/>
              <a:t>The New Right created an ‘education market’ – Schools were run like businesses – competing with each other for pupils and parents were given the choice over which school they send their children to rather than being limited to the local school in their catchment area. </a:t>
            </a:r>
            <a:r>
              <a:rPr lang="en-GB"/>
              <a:t>This lead to the establishment of league </a:t>
            </a:r>
            <a:r>
              <a:rPr lang="en-GB" smtClean="0"/>
              <a:t>tables.</a:t>
            </a:r>
            <a:endParaRPr lang="en-GB"/>
          </a:p>
        </p:txBody>
      </p:sp>
    </p:spTree>
    <p:extLst>
      <p:ext uri="{BB962C8B-B14F-4D97-AF65-F5344CB8AC3E}">
        <p14:creationId xmlns:p14="http://schemas.microsoft.com/office/powerpoint/2010/main" val="366133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Presentations</a:t>
            </a:r>
            <a:endParaRPr lang="en-GB" dirty="0"/>
          </a:p>
        </p:txBody>
      </p:sp>
      <p:sp>
        <p:nvSpPr>
          <p:cNvPr id="5" name="Text Placeholder 4"/>
          <p:cNvSpPr>
            <a:spLocks noGrp="1"/>
          </p:cNvSpPr>
          <p:nvPr>
            <p:ph type="body" idx="1"/>
          </p:nvPr>
        </p:nvSpPr>
        <p:spPr/>
        <p:txBody>
          <a:bodyPr/>
          <a:lstStyle/>
          <a:p>
            <a:r>
              <a:rPr lang="en-GB" dirty="0" smtClean="0"/>
              <a:t>From A group</a:t>
            </a:r>
            <a:endParaRPr lang="en-GB" dirty="0"/>
          </a:p>
        </p:txBody>
      </p:sp>
    </p:spTree>
    <p:extLst>
      <p:ext uri="{BB962C8B-B14F-4D97-AF65-F5344CB8AC3E}">
        <p14:creationId xmlns:p14="http://schemas.microsoft.com/office/powerpoint/2010/main" val="30857989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Compensatory Education</a:t>
            </a:r>
            <a:endParaRPr lang="en-GB" dirty="0"/>
          </a:p>
        </p:txBody>
      </p:sp>
      <p:sp>
        <p:nvSpPr>
          <p:cNvPr id="7" name="Text Placeholder 6"/>
          <p:cNvSpPr>
            <a:spLocks noGrp="1"/>
          </p:cNvSpPr>
          <p:nvPr>
            <p:ph type="body" idx="1"/>
          </p:nvPr>
        </p:nvSpPr>
        <p:spPr/>
        <p:txBody>
          <a:bodyPr/>
          <a:lstStyle/>
          <a:p>
            <a:r>
              <a:rPr lang="en-GB" dirty="0" smtClean="0"/>
              <a:t>Adam &amp; </a:t>
            </a:r>
            <a:r>
              <a:rPr lang="en-GB" smtClean="0"/>
              <a:t>Genny</a:t>
            </a:r>
            <a:endParaRPr lang="en-GB" dirty="0"/>
          </a:p>
        </p:txBody>
      </p:sp>
    </p:spTree>
    <p:extLst>
      <p:ext uri="{BB962C8B-B14F-4D97-AF65-F5344CB8AC3E}">
        <p14:creationId xmlns:p14="http://schemas.microsoft.com/office/powerpoint/2010/main" val="4084345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7347"/>
            <a:ext cx="9144000" cy="846480"/>
          </a:xfrm>
        </p:spPr>
        <p:txBody>
          <a:bodyPr>
            <a:normAutofit/>
          </a:bodyPr>
          <a:lstStyle/>
          <a:p>
            <a:r>
              <a:rPr lang="en-GB" sz="4000" b="1" u="sng" dirty="0" smtClean="0"/>
              <a:t>Compensatory Education</a:t>
            </a:r>
            <a:endParaRPr lang="en-GB" sz="4000" b="1" u="sng" dirty="0"/>
          </a:p>
        </p:txBody>
      </p:sp>
      <p:sp>
        <p:nvSpPr>
          <p:cNvPr id="4" name="TextBox 3"/>
          <p:cNvSpPr txBox="1"/>
          <p:nvPr/>
        </p:nvSpPr>
        <p:spPr>
          <a:xfrm>
            <a:off x="362466" y="1342768"/>
            <a:ext cx="11442356" cy="6463308"/>
          </a:xfrm>
          <a:prstGeom prst="rect">
            <a:avLst/>
          </a:prstGeom>
          <a:noFill/>
        </p:spPr>
        <p:txBody>
          <a:bodyPr wrap="square" rtlCol="0">
            <a:spAutoFit/>
          </a:bodyPr>
          <a:lstStyle/>
          <a:p>
            <a:r>
              <a:rPr lang="en-GB" b="1" u="sng" dirty="0" smtClean="0">
                <a:solidFill>
                  <a:prstClr val="black"/>
                </a:solidFill>
              </a:rPr>
              <a:t>What is compensatory education?:</a:t>
            </a:r>
          </a:p>
          <a:p>
            <a:endParaRPr lang="en-GB" dirty="0">
              <a:solidFill>
                <a:prstClr val="black"/>
              </a:solidFill>
            </a:endParaRPr>
          </a:p>
          <a:p>
            <a:r>
              <a:rPr lang="en-GB" dirty="0" smtClean="0">
                <a:solidFill>
                  <a:prstClr val="black"/>
                </a:solidFill>
              </a:rPr>
              <a:t>The idea that extra help should be given to those social groups who underperform in education.  It’s traditionally been associated with the working class and ethnic minorities.  This form of education has been associated with positive discrimination.</a:t>
            </a:r>
          </a:p>
          <a:p>
            <a:endParaRPr lang="en-GB" dirty="0">
              <a:solidFill>
                <a:prstClr val="black"/>
              </a:solidFill>
            </a:endParaRPr>
          </a:p>
          <a:p>
            <a:r>
              <a:rPr lang="en-GB" b="1" u="sng" dirty="0" smtClean="0">
                <a:solidFill>
                  <a:prstClr val="black"/>
                </a:solidFill>
              </a:rPr>
              <a:t>Is it of the New Right or Social Democratic tendency?:</a:t>
            </a:r>
          </a:p>
          <a:p>
            <a:endParaRPr lang="en-GB" b="1" u="sng" dirty="0">
              <a:solidFill>
                <a:prstClr val="black"/>
              </a:solidFill>
            </a:endParaRPr>
          </a:p>
          <a:p>
            <a:r>
              <a:rPr lang="en-GB" dirty="0" smtClean="0">
                <a:solidFill>
                  <a:prstClr val="black"/>
                </a:solidFill>
              </a:rPr>
              <a:t>It is of the social democratic tendency because social democrats believe that governments should invest heavily in education and use education as a means to improve equality of opportunity which will contribute to economic growth.</a:t>
            </a:r>
          </a:p>
          <a:p>
            <a:endParaRPr lang="en-GB" dirty="0">
              <a:solidFill>
                <a:prstClr val="black"/>
              </a:solidFill>
            </a:endParaRPr>
          </a:p>
          <a:p>
            <a:r>
              <a:rPr lang="en-GB" b="1" u="sng" dirty="0" smtClean="0">
                <a:solidFill>
                  <a:prstClr val="black"/>
                </a:solidFill>
              </a:rPr>
              <a:t>Differential educational achievement:</a:t>
            </a:r>
          </a:p>
          <a:p>
            <a:endParaRPr lang="en-GB" b="1" u="sng" dirty="0" smtClean="0">
              <a:solidFill>
                <a:prstClr val="black"/>
              </a:solidFill>
            </a:endParaRPr>
          </a:p>
          <a:p>
            <a:r>
              <a:rPr lang="en-GB" dirty="0" smtClean="0">
                <a:solidFill>
                  <a:prstClr val="black"/>
                </a:solidFill>
              </a:rPr>
              <a:t>Students that are linguistically deprived are given the opportunity to study English as a second language in many schools.  Students who are talented and have good abilities can be given scholarships by some schools to enable them to excel and not be held back by external factors such as financial issues at home.  In America it is often found that children who are disadvantaged by cultural deprivation or material deprivation are offered the opportunity to take up extra classes or attend summer camps.</a:t>
            </a:r>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2933071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Theory</a:t>
            </a:r>
            <a:endParaRPr lang="en-GB" b="1" u="sng" dirty="0"/>
          </a:p>
        </p:txBody>
      </p:sp>
      <p:sp>
        <p:nvSpPr>
          <p:cNvPr id="3" name="TextBox 2"/>
          <p:cNvSpPr txBox="1"/>
          <p:nvPr/>
        </p:nvSpPr>
        <p:spPr>
          <a:xfrm>
            <a:off x="955589" y="1474574"/>
            <a:ext cx="9811265" cy="3970318"/>
          </a:xfrm>
          <a:prstGeom prst="rect">
            <a:avLst/>
          </a:prstGeom>
          <a:noFill/>
        </p:spPr>
        <p:txBody>
          <a:bodyPr wrap="square" rtlCol="0">
            <a:spAutoFit/>
          </a:bodyPr>
          <a:lstStyle/>
          <a:p>
            <a:r>
              <a:rPr lang="en-GB" dirty="0" smtClean="0">
                <a:solidFill>
                  <a:prstClr val="black"/>
                </a:solidFill>
              </a:rPr>
              <a:t>Marxists do not agree with this policy because they claim that programs of compensatory education were based on an uncritical acceptance of the theory that social class differences in educational achievement were based on the cultural deprivation of the working class.  </a:t>
            </a:r>
          </a:p>
          <a:p>
            <a:endParaRPr lang="en-GB" dirty="0">
              <a:solidFill>
                <a:prstClr val="black"/>
              </a:solidFill>
            </a:endParaRPr>
          </a:p>
          <a:p>
            <a:r>
              <a:rPr lang="en-GB" dirty="0" smtClean="0">
                <a:solidFill>
                  <a:prstClr val="black"/>
                </a:solidFill>
              </a:rPr>
              <a:t>Functionalists agree with this policy because they believe this will help combat working class disadvantages which involved providing more resources for children in deprived areas.  This links well with meritocracy as students are given equal chances to achieve.  Furthermore they believe that children’s education should be invested in  because it will improve economic growth.</a:t>
            </a:r>
          </a:p>
          <a:p>
            <a:endParaRPr lang="en-GB" dirty="0">
              <a:solidFill>
                <a:prstClr val="black"/>
              </a:solidFill>
            </a:endParaRPr>
          </a:p>
          <a:p>
            <a:r>
              <a:rPr lang="en-GB" dirty="0" smtClean="0">
                <a:solidFill>
                  <a:prstClr val="black"/>
                </a:solidFill>
              </a:rPr>
              <a:t>Feminists also agree with this idea of compensatory education because they believe in equal opportunities for all children to succeed in the education system as schools are starting to show less discrimination against girls and focussing on and showing more concern towards the underachievement of boys but gender inequality is still the main role of education as girls are now achieving significantly higher than boys and more girls are going on to higher education compared to boys.</a:t>
            </a:r>
            <a:endParaRPr lang="en-GB" dirty="0">
              <a:solidFill>
                <a:prstClr val="black"/>
              </a:solidFill>
            </a:endParaRPr>
          </a:p>
        </p:txBody>
      </p:sp>
    </p:spTree>
    <p:extLst>
      <p:ext uri="{BB962C8B-B14F-4D97-AF65-F5344CB8AC3E}">
        <p14:creationId xmlns:p14="http://schemas.microsoft.com/office/powerpoint/2010/main" val="539297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u="sng" dirty="0" smtClean="0"/>
              <a:t>Vocational Education</a:t>
            </a:r>
            <a:endParaRPr lang="en-GB" u="sng" dirty="0"/>
          </a:p>
        </p:txBody>
      </p:sp>
      <p:sp>
        <p:nvSpPr>
          <p:cNvPr id="3" name="Subtitle 2"/>
          <p:cNvSpPr>
            <a:spLocks noGrp="1"/>
          </p:cNvSpPr>
          <p:nvPr>
            <p:ph type="subTitle" idx="1"/>
          </p:nvPr>
        </p:nvSpPr>
        <p:spPr/>
        <p:txBody>
          <a:bodyPr/>
          <a:lstStyle/>
          <a:p>
            <a:r>
              <a:rPr lang="en-GB" dirty="0" smtClean="0"/>
              <a:t>Max and </a:t>
            </a:r>
            <a:r>
              <a:rPr lang="en-GB" dirty="0" err="1" smtClean="0"/>
              <a:t>Alexxe</a:t>
            </a:r>
            <a:endParaRPr lang="en-GB" dirty="0"/>
          </a:p>
        </p:txBody>
      </p:sp>
    </p:spTree>
    <p:extLst>
      <p:ext uri="{BB962C8B-B14F-4D97-AF65-F5344CB8AC3E}">
        <p14:creationId xmlns:p14="http://schemas.microsoft.com/office/powerpoint/2010/main" val="2137820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What is Vocational Education?</a:t>
            </a:r>
            <a:endParaRPr lang="en-GB" u="sng" dirty="0"/>
          </a:p>
        </p:txBody>
      </p:sp>
      <p:sp>
        <p:nvSpPr>
          <p:cNvPr id="3" name="Content Placeholder 2"/>
          <p:cNvSpPr>
            <a:spLocks noGrp="1"/>
          </p:cNvSpPr>
          <p:nvPr>
            <p:ph idx="1"/>
          </p:nvPr>
        </p:nvSpPr>
        <p:spPr/>
        <p:txBody>
          <a:bodyPr>
            <a:normAutofit/>
          </a:bodyPr>
          <a:lstStyle/>
          <a:p>
            <a:endParaRPr lang="en-GB" dirty="0" smtClean="0"/>
          </a:p>
          <a:p>
            <a:r>
              <a:rPr lang="en-GB" sz="1800" dirty="0" smtClean="0"/>
              <a:t>Is a certain type of education which prepares people to be able to work in various different jobs such as: tradesman ship, craftsmanship or even as a technician.</a:t>
            </a:r>
          </a:p>
          <a:p>
            <a:r>
              <a:rPr lang="en-GB" sz="1800" dirty="0" smtClean="0"/>
              <a:t>It is also sometimes referred to as career education/technical education, due to be educated for specific and technical types of careers.</a:t>
            </a:r>
            <a:endParaRPr lang="en-GB" sz="1800" dirty="0"/>
          </a:p>
          <a:p>
            <a:endParaRPr lang="en-GB" dirty="0" smtClean="0"/>
          </a:p>
          <a:p>
            <a:endParaRPr lang="en-GB" dirty="0" smtClean="0"/>
          </a:p>
          <a:p>
            <a:endParaRPr lang="en-GB" dirty="0"/>
          </a:p>
          <a:p>
            <a:endParaRPr lang="en-GB" dirty="0" smtClean="0"/>
          </a:p>
          <a:p>
            <a:pPr marL="0" indent="0">
              <a:buNone/>
            </a:pPr>
            <a:endParaRPr lang="en-GB" dirty="0"/>
          </a:p>
        </p:txBody>
      </p:sp>
    </p:spTree>
    <p:extLst>
      <p:ext uri="{BB962C8B-B14F-4D97-AF65-F5344CB8AC3E}">
        <p14:creationId xmlns:p14="http://schemas.microsoft.com/office/powerpoint/2010/main" val="171565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New Right Policy:</a:t>
            </a:r>
            <a:endParaRPr lang="en-GB" u="sng" dirty="0"/>
          </a:p>
        </p:txBody>
      </p:sp>
      <p:sp>
        <p:nvSpPr>
          <p:cNvPr id="3" name="Content Placeholder 2"/>
          <p:cNvSpPr>
            <a:spLocks noGrp="1"/>
          </p:cNvSpPr>
          <p:nvPr>
            <p:ph idx="1"/>
          </p:nvPr>
        </p:nvSpPr>
        <p:spPr/>
        <p:txBody>
          <a:bodyPr/>
          <a:lstStyle/>
          <a:p>
            <a:r>
              <a:rPr lang="en-GB" sz="1800" dirty="0" smtClean="0"/>
              <a:t>The </a:t>
            </a:r>
            <a:r>
              <a:rPr lang="en-GB" sz="1800" b="1" dirty="0" smtClean="0"/>
              <a:t>New Right </a:t>
            </a:r>
            <a:r>
              <a:rPr lang="en-GB" sz="1800" dirty="0" smtClean="0"/>
              <a:t>introduced vocational education in the 1980’s. </a:t>
            </a:r>
          </a:p>
          <a:p>
            <a:r>
              <a:rPr lang="en-GB" sz="1800" dirty="0" smtClean="0"/>
              <a:t>They argued that Britain needed job related training in order to fight against high levels of unemployment of the time, and in order to prepare youngsters for a variety of new upcoming jobs within the technology industry.</a:t>
            </a:r>
          </a:p>
          <a:p>
            <a:r>
              <a:rPr lang="en-GB" sz="1800" b="1" dirty="0" smtClean="0"/>
              <a:t>Two</a:t>
            </a:r>
            <a:r>
              <a:rPr lang="en-GB" sz="1800" dirty="0" smtClean="0"/>
              <a:t> vocational policies the New Right introduced were National Qualifications (NVQ’s) AND Youth Training Scheme (YTS). </a:t>
            </a:r>
            <a:endParaRPr lang="en-GB" dirty="0"/>
          </a:p>
        </p:txBody>
      </p:sp>
    </p:spTree>
    <p:extLst>
      <p:ext uri="{BB962C8B-B14F-4D97-AF65-F5344CB8AC3E}">
        <p14:creationId xmlns:p14="http://schemas.microsoft.com/office/powerpoint/2010/main" val="3510973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Theory</a:t>
            </a:r>
            <a:endParaRPr lang="en-GB" u="sng" dirty="0"/>
          </a:p>
        </p:txBody>
      </p:sp>
      <p:sp>
        <p:nvSpPr>
          <p:cNvPr id="3" name="Content Placeholder 2"/>
          <p:cNvSpPr>
            <a:spLocks noGrp="1"/>
          </p:cNvSpPr>
          <p:nvPr>
            <p:ph idx="1"/>
          </p:nvPr>
        </p:nvSpPr>
        <p:spPr/>
        <p:txBody>
          <a:bodyPr>
            <a:normAutofit/>
          </a:bodyPr>
          <a:lstStyle/>
          <a:p>
            <a:r>
              <a:rPr lang="en-GB" sz="1800" dirty="0" smtClean="0"/>
              <a:t>According to </a:t>
            </a:r>
            <a:r>
              <a:rPr lang="en-GB" sz="1800" b="1" dirty="0" smtClean="0"/>
              <a:t>Functionalists</a:t>
            </a:r>
            <a:r>
              <a:rPr lang="en-GB" sz="1800" dirty="0" smtClean="0"/>
              <a:t>, whilst this vocational education is centred, they would argue that this is not an effective method of educating students. An example of this criticism is theorist Birdwell (2011). He suggests that secondary schools in England and Wales often neglects pupils with vocational aspirations, and instead focus on educating the brighter students, who are destined to peruse higher education.</a:t>
            </a:r>
          </a:p>
          <a:p>
            <a:r>
              <a:rPr lang="en-GB" sz="1800" dirty="0" smtClean="0"/>
              <a:t>According to </a:t>
            </a:r>
            <a:r>
              <a:rPr lang="en-GB" sz="1800" b="1" dirty="0" smtClean="0"/>
              <a:t>Marxists</a:t>
            </a:r>
            <a:r>
              <a:rPr lang="en-GB" sz="1800" dirty="0" smtClean="0"/>
              <a:t>, the vocational education’s authentic function is serving the needs of capitalism at the expense of young people by reproducing existing inequalities. For example, Phil Cohen (1984) argued that Youth Training Schemes serves capitalism by teaching young workers not genuine job skills but instead attitudes and values needed in a subordinate labour force. </a:t>
            </a:r>
          </a:p>
          <a:p>
            <a:r>
              <a:rPr lang="en-GB" sz="1800" dirty="0" smtClean="0"/>
              <a:t>According to </a:t>
            </a:r>
            <a:r>
              <a:rPr lang="en-GB" sz="1800" b="1" dirty="0" smtClean="0"/>
              <a:t>Feminists</a:t>
            </a:r>
            <a:r>
              <a:rPr lang="en-GB" sz="1800" dirty="0" smtClean="0"/>
              <a:t>, men are stereotypically more likely to pursue a vocational education as traditional work in more technical working environments.</a:t>
            </a:r>
          </a:p>
          <a:p>
            <a:endParaRPr lang="en-GB" sz="1800" dirty="0"/>
          </a:p>
        </p:txBody>
      </p:sp>
    </p:spTree>
    <p:extLst>
      <p:ext uri="{BB962C8B-B14F-4D97-AF65-F5344CB8AC3E}">
        <p14:creationId xmlns:p14="http://schemas.microsoft.com/office/powerpoint/2010/main" val="16408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Business investment in education by Harriet and Alex</a:t>
            </a:r>
            <a:endParaRPr lang="en-GB" dirty="0"/>
          </a:p>
        </p:txBody>
      </p:sp>
    </p:spTree>
    <p:extLst>
      <p:ext uri="{BB962C8B-B14F-4D97-AF65-F5344CB8AC3E}">
        <p14:creationId xmlns:p14="http://schemas.microsoft.com/office/powerpoint/2010/main" val="1987608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private partnership </a:t>
            </a:r>
            <a:endParaRPr lang="en-GB" dirty="0"/>
          </a:p>
        </p:txBody>
      </p:sp>
      <p:sp>
        <p:nvSpPr>
          <p:cNvPr id="3" name="Content Placeholder 2"/>
          <p:cNvSpPr>
            <a:spLocks noGrp="1"/>
          </p:cNvSpPr>
          <p:nvPr>
            <p:ph idx="1"/>
          </p:nvPr>
        </p:nvSpPr>
        <p:spPr/>
        <p:txBody>
          <a:bodyPr/>
          <a:lstStyle/>
          <a:p>
            <a:r>
              <a:rPr lang="en-GB" dirty="0" smtClean="0"/>
              <a:t>Investing to help economies grow, governments are increasingly turning to the private sectors as a source of funding to meet the funding gap</a:t>
            </a:r>
          </a:p>
          <a:p>
            <a:r>
              <a:rPr lang="en-GB" dirty="0" smtClean="0"/>
              <a:t>The idea of raising taxes to improve schools, such as school buildings, sponsorships and equipment</a:t>
            </a:r>
            <a:endParaRPr lang="en-GB" dirty="0"/>
          </a:p>
        </p:txBody>
      </p:sp>
    </p:spTree>
    <p:extLst>
      <p:ext uri="{BB962C8B-B14F-4D97-AF65-F5344CB8AC3E}">
        <p14:creationId xmlns:p14="http://schemas.microsoft.com/office/powerpoint/2010/main" val="2564701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Academy schools </a:t>
            </a:r>
            <a:endParaRPr lang="en-GB" dirty="0"/>
          </a:p>
        </p:txBody>
      </p:sp>
      <p:sp>
        <p:nvSpPr>
          <p:cNvPr id="3" name="Content Placeholder 2"/>
          <p:cNvSpPr>
            <a:spLocks noGrp="1"/>
          </p:cNvSpPr>
          <p:nvPr>
            <p:ph idx="1"/>
          </p:nvPr>
        </p:nvSpPr>
        <p:spPr/>
        <p:txBody>
          <a:bodyPr/>
          <a:lstStyle/>
          <a:p>
            <a:r>
              <a:rPr lang="en-GB" dirty="0" smtClean="0"/>
              <a:t>Kings College Guildford is an academy school that is funded by local authorities, such as parents, teachers and local commodities. </a:t>
            </a:r>
          </a:p>
          <a:p>
            <a:r>
              <a:rPr lang="en-GB" dirty="0" smtClean="0"/>
              <a:t>In addition, some academies are run by private educational businesses and funded directly by the state and central government</a:t>
            </a:r>
          </a:p>
          <a:p>
            <a:r>
              <a:rPr lang="en-GB" dirty="0" smtClean="0"/>
              <a:t>Academy schools can choose when they have their curriculum </a:t>
            </a:r>
          </a:p>
          <a:p>
            <a:endParaRPr lang="en-GB" dirty="0"/>
          </a:p>
        </p:txBody>
      </p:sp>
    </p:spTree>
    <p:extLst>
      <p:ext uri="{BB962C8B-B14F-4D97-AF65-F5344CB8AC3E}">
        <p14:creationId xmlns:p14="http://schemas.microsoft.com/office/powerpoint/2010/main" val="160097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_rels/theme7.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erli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5.xml><?xml version="1.0" encoding="utf-8"?>
<a:theme xmlns:a="http://schemas.openxmlformats.org/drawingml/2006/main" name="Slice">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ppt/theme/theme6.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7.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8.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Office Theme</Template>
  <TotalTime>697</TotalTime>
  <Words>5189</Words>
  <Application>Microsoft Office PowerPoint</Application>
  <PresentationFormat>Widescreen</PresentationFormat>
  <Paragraphs>266</Paragraphs>
  <Slides>66</Slides>
  <Notes>0</Notes>
  <HiddenSlides>0</HiddenSlides>
  <MMClips>0</MMClips>
  <ScaleCrop>false</ScaleCrop>
  <HeadingPairs>
    <vt:vector size="6" baseType="variant">
      <vt:variant>
        <vt:lpstr>Fonts Used</vt:lpstr>
      </vt:variant>
      <vt:variant>
        <vt:i4>15</vt:i4>
      </vt:variant>
      <vt:variant>
        <vt:lpstr>Theme</vt:lpstr>
      </vt:variant>
      <vt:variant>
        <vt:i4>8</vt:i4>
      </vt:variant>
      <vt:variant>
        <vt:lpstr>Slide Titles</vt:lpstr>
      </vt:variant>
      <vt:variant>
        <vt:i4>66</vt:i4>
      </vt:variant>
    </vt:vector>
  </HeadingPairs>
  <TitlesOfParts>
    <vt:vector size="89" baseType="lpstr">
      <vt:lpstr>Batang</vt:lpstr>
      <vt:lpstr>Arial</vt:lpstr>
      <vt:lpstr>Calibri</vt:lpstr>
      <vt:lpstr>Calibri Light</vt:lpstr>
      <vt:lpstr>Calisto MT</vt:lpstr>
      <vt:lpstr>Century Gothic</vt:lpstr>
      <vt:lpstr>Garamond</vt:lpstr>
      <vt:lpstr>Imprint MT Shadow</vt:lpstr>
      <vt:lpstr>Radio Stars</vt:lpstr>
      <vt:lpstr>Times New Roman</vt:lpstr>
      <vt:lpstr>Trebuchet MS</vt:lpstr>
      <vt:lpstr>Tw Cen MT</vt:lpstr>
      <vt:lpstr>Tw Cen MT Condensed</vt:lpstr>
      <vt:lpstr>Wingdings 2</vt:lpstr>
      <vt:lpstr>Wingdings 3</vt:lpstr>
      <vt:lpstr>Office Theme</vt:lpstr>
      <vt:lpstr>Organic</vt:lpstr>
      <vt:lpstr>2_Office Theme</vt:lpstr>
      <vt:lpstr>Berlin</vt:lpstr>
      <vt:lpstr>Slice</vt:lpstr>
      <vt:lpstr>Slate</vt:lpstr>
      <vt:lpstr>Integral</vt:lpstr>
      <vt:lpstr>Vapor Trail</vt:lpstr>
      <vt:lpstr>Shifts in Educational Policy</vt:lpstr>
      <vt:lpstr>What we need</vt:lpstr>
      <vt:lpstr>IN ORDER</vt:lpstr>
      <vt:lpstr>PowerPoint Presentation</vt:lpstr>
      <vt:lpstr>PowerPoint Presentation</vt:lpstr>
      <vt:lpstr>The Presentations</vt:lpstr>
      <vt:lpstr>Business investment in education by Harriet and Alex</vt:lpstr>
      <vt:lpstr>Public private partnership </vt:lpstr>
      <vt:lpstr>Academy schools </vt:lpstr>
      <vt:lpstr>Free schools</vt:lpstr>
      <vt:lpstr>Glenn Rikowski</vt:lpstr>
      <vt:lpstr>Sharon Gerwitz</vt:lpstr>
      <vt:lpstr>Stephen Ball</vt:lpstr>
      <vt:lpstr>Cream-skimming and silt-shifting </vt:lpstr>
      <vt:lpstr>The funding formula</vt:lpstr>
      <vt:lpstr>General examples of marketization in schools</vt:lpstr>
      <vt:lpstr>Parentocracy</vt:lpstr>
      <vt:lpstr>Myth of parentocracy </vt:lpstr>
      <vt:lpstr>Students meeting the cost of their own education</vt:lpstr>
      <vt:lpstr>Students meeting the cost of their own education</vt:lpstr>
      <vt:lpstr>Social Democrats and New Right:</vt:lpstr>
      <vt:lpstr>Differential Educational Achievement:</vt:lpstr>
      <vt:lpstr>Differential Educational Achievement:</vt:lpstr>
      <vt:lpstr>Differential Educational Achievement:</vt:lpstr>
      <vt:lpstr>Theories:</vt:lpstr>
      <vt:lpstr>Marketization</vt:lpstr>
      <vt:lpstr>Examples of marketization</vt:lpstr>
      <vt:lpstr>New Right Policy</vt:lpstr>
      <vt:lpstr>Different Educational Achievement</vt:lpstr>
      <vt:lpstr>Theory</vt:lpstr>
      <vt:lpstr>Theory</vt:lpstr>
      <vt:lpstr>Raising the school leaving age?</vt:lpstr>
      <vt:lpstr>Raising the school leaving age!</vt:lpstr>
      <vt:lpstr>Is it new right or social democratic policy?</vt:lpstr>
      <vt:lpstr>Differential educational achievement!</vt:lpstr>
      <vt:lpstr>Theory!</vt:lpstr>
      <vt:lpstr>Selective education </vt:lpstr>
      <vt:lpstr>What is selective education?</vt:lpstr>
      <vt:lpstr>New right and social democratic</vt:lpstr>
      <vt:lpstr>So what is policy is selective education?</vt:lpstr>
      <vt:lpstr>Sociologist involved with the policy? </vt:lpstr>
      <vt:lpstr>What is functionalism?</vt:lpstr>
      <vt:lpstr>What is Marxism?</vt:lpstr>
      <vt:lpstr>What is feminism? </vt:lpstr>
      <vt:lpstr>Sociologist involved with the theory? </vt:lpstr>
      <vt:lpstr>Selection process</vt:lpstr>
      <vt:lpstr>Controversy?</vt:lpstr>
      <vt:lpstr>Academies</vt:lpstr>
      <vt:lpstr>Grammar schools</vt:lpstr>
      <vt:lpstr>PowerPoint Presentation</vt:lpstr>
      <vt:lpstr>“new grammar schools”</vt:lpstr>
      <vt:lpstr>Positive Discrimination</vt:lpstr>
      <vt:lpstr>What is positive discrimination?</vt:lpstr>
      <vt:lpstr>Different sexes</vt:lpstr>
      <vt:lpstr>Different social classes</vt:lpstr>
      <vt:lpstr>Different Ethnic groups</vt:lpstr>
      <vt:lpstr>What do functionalists think about positive discrimination?</vt:lpstr>
      <vt:lpstr>What do Marxists think about positive discrimination?</vt:lpstr>
      <vt:lpstr>Social democratic vs new right </vt:lpstr>
      <vt:lpstr>Compensatory Education</vt:lpstr>
      <vt:lpstr>Compensatory Education</vt:lpstr>
      <vt:lpstr>Theory</vt:lpstr>
      <vt:lpstr>Vocational Education</vt:lpstr>
      <vt:lpstr>What is Vocational Education?</vt:lpstr>
      <vt:lpstr>New Right Policy:</vt:lpstr>
      <vt:lpstr>Theory</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Shifts in Educational Policy</dc:title>
  <dc:creator>Dave King</dc:creator>
  <cp:lastModifiedBy>Dave King</cp:lastModifiedBy>
  <cp:revision>9</cp:revision>
  <dcterms:created xsi:type="dcterms:W3CDTF">2018-04-30T07:38:24Z</dcterms:created>
  <dcterms:modified xsi:type="dcterms:W3CDTF">2018-05-03T11:11:28Z</dcterms:modified>
</cp:coreProperties>
</file>