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1" r:id="rId5"/>
    <p:sldId id="262" r:id="rId6"/>
    <p:sldId id="265"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6" autoAdjust="0"/>
    <p:restoredTop sz="86357" autoAdjust="0"/>
  </p:normalViewPr>
  <p:slideViewPr>
    <p:cSldViewPr snapToGrid="0">
      <p:cViewPr varScale="1">
        <p:scale>
          <a:sx n="59" d="100"/>
          <a:sy n="59" d="100"/>
        </p:scale>
        <p:origin x="90" y="5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GB">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498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GB">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169618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GB">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34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GB">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29461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GB">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81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GB">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36607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GB">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101369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GB">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118111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GB">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168140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GB">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spTree>
    <p:extLst>
      <p:ext uri="{BB962C8B-B14F-4D97-AF65-F5344CB8AC3E}">
        <p14:creationId xmlns:p14="http://schemas.microsoft.com/office/powerpoint/2010/main" val="78215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GB">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669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160433-C0A6-436C-A746-07316B632F39}" type="datetimeFigureOut">
              <a:rPr lang="en-GB" smtClean="0">
                <a:solidFill>
                  <a:prstClr val="black">
                    <a:lumMod val="95000"/>
                    <a:lumOff val="5000"/>
                  </a:prstClr>
                </a:solidFill>
              </a:rPr>
              <a:pPr/>
              <a:t>18/05/2018</a:t>
            </a:fld>
            <a:endParaRPr lang="en-GB">
              <a:solidFill>
                <a:prstClr val="black">
                  <a:lumMod val="95000"/>
                  <a:lumOff val="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solidFill>
                <a:prstClr val="black">
                  <a:lumMod val="95000"/>
                  <a:lumOff val="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026ED78-A400-44F6-97D0-AD6E67358944}" type="slidenum">
              <a:rPr lang="en-GB" smtClean="0">
                <a:solidFill>
                  <a:prstClr val="black">
                    <a:lumMod val="95000"/>
                    <a:lumOff val="5000"/>
                  </a:prstClr>
                </a:solidFill>
              </a:rPr>
              <a:pPr/>
              <a:t>‹#›</a:t>
            </a:fld>
            <a:endParaRPr lang="en-GB">
              <a:solidFill>
                <a:prstClr val="black">
                  <a:lumMod val="95000"/>
                  <a:lumOff val="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648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smtClean="0"/>
              <a:t>Vocational Education</a:t>
            </a:r>
            <a:endParaRPr lang="en-GB" u="sng" dirty="0"/>
          </a:p>
        </p:txBody>
      </p:sp>
      <p:sp>
        <p:nvSpPr>
          <p:cNvPr id="3" name="Subtitle 2"/>
          <p:cNvSpPr>
            <a:spLocks noGrp="1"/>
          </p:cNvSpPr>
          <p:nvPr>
            <p:ph type="subTitle" idx="1"/>
          </p:nvPr>
        </p:nvSpPr>
        <p:spPr/>
        <p:txBody>
          <a:bodyPr/>
          <a:lstStyle/>
          <a:p>
            <a:r>
              <a:rPr lang="en-GB" dirty="0" smtClean="0"/>
              <a:t>Max and </a:t>
            </a:r>
            <a:r>
              <a:rPr lang="en-GB" dirty="0" smtClean="0"/>
              <a:t>Alexxe and Dave</a:t>
            </a:r>
            <a:endParaRPr lang="en-GB" dirty="0"/>
          </a:p>
        </p:txBody>
      </p:sp>
    </p:spTree>
    <p:extLst>
      <p:ext uri="{BB962C8B-B14F-4D97-AF65-F5344CB8AC3E}">
        <p14:creationId xmlns:p14="http://schemas.microsoft.com/office/powerpoint/2010/main" val="41751403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What is Vocational Education?</a:t>
            </a:r>
            <a:endParaRPr lang="en-GB" u="sng" dirty="0"/>
          </a:p>
        </p:txBody>
      </p:sp>
      <p:sp>
        <p:nvSpPr>
          <p:cNvPr id="3" name="Content Placeholder 2"/>
          <p:cNvSpPr>
            <a:spLocks noGrp="1"/>
          </p:cNvSpPr>
          <p:nvPr>
            <p:ph idx="1"/>
          </p:nvPr>
        </p:nvSpPr>
        <p:spPr/>
        <p:txBody>
          <a:bodyPr>
            <a:normAutofit fontScale="92500" lnSpcReduction="10000"/>
          </a:bodyPr>
          <a:lstStyle/>
          <a:p>
            <a:endParaRPr lang="en-GB" dirty="0" smtClean="0"/>
          </a:p>
          <a:p>
            <a:r>
              <a:rPr lang="en-GB" dirty="0" smtClean="0"/>
              <a:t>Is a </a:t>
            </a:r>
            <a:r>
              <a:rPr lang="en-GB" dirty="0" smtClean="0"/>
              <a:t>type </a:t>
            </a:r>
            <a:r>
              <a:rPr lang="en-GB" dirty="0" smtClean="0"/>
              <a:t>of education </a:t>
            </a:r>
            <a:r>
              <a:rPr lang="en-GB" dirty="0" smtClean="0"/>
              <a:t>that focuses on skills for the workplace – as opposed to “academic education”.</a:t>
            </a:r>
            <a:endParaRPr lang="en-GB" dirty="0" smtClean="0"/>
          </a:p>
          <a:p>
            <a:r>
              <a:rPr lang="en-GB" dirty="0" smtClean="0"/>
              <a:t>It </a:t>
            </a:r>
            <a:r>
              <a:rPr lang="en-GB" dirty="0" smtClean="0"/>
              <a:t>will involve such areas as careers education, and technical </a:t>
            </a:r>
            <a:r>
              <a:rPr lang="en-GB" dirty="0" smtClean="0"/>
              <a:t>education, </a:t>
            </a:r>
            <a:r>
              <a:rPr lang="en-GB" dirty="0" smtClean="0"/>
              <a:t>especially where there is a focus on jobs which have a specifically technical or even manual component.</a:t>
            </a:r>
          </a:p>
          <a:p>
            <a:r>
              <a:rPr lang="en-GB" dirty="0" smtClean="0"/>
              <a:t>May have an impact in three main areas</a:t>
            </a:r>
          </a:p>
          <a:p>
            <a:pPr marL="516636" lvl="1" indent="-342900">
              <a:buFont typeface="+mj-lt"/>
              <a:buAutoNum type="arabicPeriod"/>
            </a:pPr>
            <a:r>
              <a:rPr lang="en-GB" sz="2000" b="1" dirty="0" smtClean="0"/>
              <a:t>Educational Institutions </a:t>
            </a:r>
            <a:r>
              <a:rPr lang="en-GB" sz="2000" dirty="0" smtClean="0"/>
              <a:t>– e.g., Technical or Modern Schools (in the tripartite system), City Technology Colleges, a range of specific academies and Free Schools</a:t>
            </a:r>
          </a:p>
          <a:p>
            <a:pPr marL="516636" lvl="1" indent="-342900">
              <a:buFont typeface="+mj-lt"/>
              <a:buAutoNum type="arabicPeriod"/>
            </a:pPr>
            <a:r>
              <a:rPr lang="en-GB" sz="2000" b="1" dirty="0" smtClean="0"/>
              <a:t>Credentials/qualifications</a:t>
            </a:r>
            <a:r>
              <a:rPr lang="en-GB" sz="2000" dirty="0" smtClean="0"/>
              <a:t> – e.g., CPVE, NVQ, GNVQ, BTEC, CTEC plus specifically vocational disciplines at degree level or the creation of modern apprenticeships, which leads to…</a:t>
            </a:r>
          </a:p>
          <a:p>
            <a:pPr marL="516636" lvl="1" indent="-342900">
              <a:buFont typeface="+mj-lt"/>
              <a:buAutoNum type="arabicPeriod"/>
            </a:pPr>
            <a:r>
              <a:rPr lang="en-GB" sz="2000" b="1" dirty="0" smtClean="0"/>
              <a:t>Workplace based learning </a:t>
            </a:r>
            <a:r>
              <a:rPr lang="en-GB" sz="2000" dirty="0" smtClean="0"/>
              <a:t>– e.g., work experience programmes, YOP/YTS, </a:t>
            </a:r>
            <a:r>
              <a:rPr lang="en-GB" sz="2000" dirty="0" err="1" smtClean="0"/>
              <a:t>etc</a:t>
            </a:r>
            <a:r>
              <a:rPr lang="en-GB" sz="2000" dirty="0" smtClean="0"/>
              <a:t/>
            </a:r>
            <a:br>
              <a:rPr lang="en-GB" sz="2000" dirty="0" smtClean="0"/>
            </a:br>
            <a:r>
              <a:rPr lang="en-GB" sz="2000" dirty="0" smtClean="0"/>
              <a:t>This might also coincide with greater involvement of private companies within schools, as sponsors, providers of learning materials, etc. thus </a:t>
            </a:r>
            <a:r>
              <a:rPr lang="en-GB" sz="2000" b="1" dirty="0" smtClean="0"/>
              <a:t>serving the specific needs of employers</a:t>
            </a:r>
            <a:endParaRPr lang="en-GB" sz="2000" b="1" dirty="0"/>
          </a:p>
          <a:p>
            <a:pPr marL="173736" lvl="1" indent="0">
              <a:buNone/>
            </a:pPr>
            <a:endParaRPr lang="en-GB" sz="2000" dirty="0"/>
          </a:p>
          <a:p>
            <a:endParaRPr lang="en-GB" dirty="0" smtClean="0"/>
          </a:p>
          <a:p>
            <a:endParaRPr lang="en-GB" dirty="0" smtClean="0"/>
          </a:p>
          <a:p>
            <a:endParaRPr lang="en-GB" dirty="0"/>
          </a:p>
          <a:p>
            <a:endParaRPr lang="en-GB" dirty="0" smtClean="0"/>
          </a:p>
          <a:p>
            <a:pPr marL="0" indent="0">
              <a:buNone/>
            </a:pPr>
            <a:endParaRPr lang="en-GB" dirty="0"/>
          </a:p>
        </p:txBody>
      </p:sp>
    </p:spTree>
    <p:extLst>
      <p:ext uri="{BB962C8B-B14F-4D97-AF65-F5344CB8AC3E}">
        <p14:creationId xmlns:p14="http://schemas.microsoft.com/office/powerpoint/2010/main" val="3787012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New Right Policy:</a:t>
            </a:r>
            <a:endParaRPr lang="en-GB" u="sng" dirty="0"/>
          </a:p>
        </p:txBody>
      </p:sp>
      <p:sp>
        <p:nvSpPr>
          <p:cNvPr id="3" name="Content Placeholder 2"/>
          <p:cNvSpPr>
            <a:spLocks noGrp="1"/>
          </p:cNvSpPr>
          <p:nvPr>
            <p:ph idx="1"/>
          </p:nvPr>
        </p:nvSpPr>
        <p:spPr/>
        <p:txBody>
          <a:bodyPr>
            <a:normAutofit lnSpcReduction="10000"/>
          </a:bodyPr>
          <a:lstStyle/>
          <a:p>
            <a:r>
              <a:rPr lang="en-GB" sz="1800" dirty="0" smtClean="0"/>
              <a:t>The </a:t>
            </a:r>
            <a:r>
              <a:rPr lang="en-GB" sz="1800" b="1" dirty="0" smtClean="0"/>
              <a:t>New Right </a:t>
            </a:r>
            <a:r>
              <a:rPr lang="en-GB" sz="1800" dirty="0" smtClean="0"/>
              <a:t>introduced </a:t>
            </a:r>
            <a:r>
              <a:rPr lang="en-GB" sz="1800" dirty="0" smtClean="0"/>
              <a:t>the so-called “</a:t>
            </a:r>
            <a:r>
              <a:rPr lang="en-GB" sz="1800" b="1" dirty="0" smtClean="0"/>
              <a:t>New </a:t>
            </a:r>
            <a:r>
              <a:rPr lang="en-GB" sz="1800" b="1" dirty="0" err="1" smtClean="0"/>
              <a:t>Vocationalism</a:t>
            </a:r>
            <a:r>
              <a:rPr lang="en-GB" sz="1800" dirty="0" smtClean="0"/>
              <a:t>” </a:t>
            </a:r>
            <a:r>
              <a:rPr lang="en-GB" sz="1800" dirty="0" smtClean="0"/>
              <a:t>in the </a:t>
            </a:r>
            <a:r>
              <a:rPr lang="en-GB" sz="1800" dirty="0" smtClean="0"/>
              <a:t>1980s</a:t>
            </a:r>
            <a:r>
              <a:rPr lang="en-GB" sz="1800" dirty="0" smtClean="0"/>
              <a:t>. </a:t>
            </a:r>
          </a:p>
          <a:p>
            <a:r>
              <a:rPr lang="en-GB" sz="1800" dirty="0" smtClean="0"/>
              <a:t>They argued that Britain needed job related training in order to fight against high levels of unemployment of the time, and in order to prepare youngsters for a variety of new upcoming jobs within the technology industry</a:t>
            </a:r>
            <a:r>
              <a:rPr lang="en-GB" sz="1800" dirty="0" smtClean="0"/>
              <a:t>. Existing academic education was not providing workplace skills that employers needed.</a:t>
            </a:r>
            <a:endParaRPr lang="en-GB" sz="1800" dirty="0" smtClean="0"/>
          </a:p>
          <a:p>
            <a:r>
              <a:rPr lang="en-GB" sz="1800" b="1" dirty="0" smtClean="0"/>
              <a:t>Three </a:t>
            </a:r>
            <a:r>
              <a:rPr lang="en-GB" sz="1800" dirty="0" smtClean="0"/>
              <a:t>key policies from this time</a:t>
            </a:r>
          </a:p>
          <a:p>
            <a:pPr marL="342900" indent="-342900">
              <a:buFont typeface="+mj-lt"/>
              <a:buAutoNum type="arabicPeriod"/>
            </a:pPr>
            <a:r>
              <a:rPr lang="en-GB" sz="1800" b="1" dirty="0" smtClean="0"/>
              <a:t>National Vocational Qualifications </a:t>
            </a:r>
            <a:r>
              <a:rPr lang="en-GB" sz="1800" dirty="0" smtClean="0"/>
              <a:t>(</a:t>
            </a:r>
            <a:r>
              <a:rPr lang="en-GB" sz="1800" dirty="0" smtClean="0"/>
              <a:t>NVQs) a framework for assessing and accrediting workplace and other training at all levels</a:t>
            </a:r>
          </a:p>
          <a:p>
            <a:pPr marL="342900" indent="-342900">
              <a:buFont typeface="+mj-lt"/>
              <a:buAutoNum type="arabicPeriod"/>
            </a:pPr>
            <a:r>
              <a:rPr lang="en-GB" sz="1800" b="1" dirty="0" smtClean="0"/>
              <a:t>Youth </a:t>
            </a:r>
            <a:r>
              <a:rPr lang="en-GB" sz="1800" b="1" dirty="0" smtClean="0"/>
              <a:t>Training Scheme </a:t>
            </a:r>
            <a:r>
              <a:rPr lang="en-GB" sz="1800" dirty="0" smtClean="0"/>
              <a:t>(YTS</a:t>
            </a:r>
            <a:r>
              <a:rPr lang="en-GB" sz="1800" dirty="0" smtClean="0"/>
              <a:t>) requiring young people without work to train with employers to continue to be eligible for benefits</a:t>
            </a:r>
          </a:p>
          <a:p>
            <a:pPr marL="342900" indent="-342900">
              <a:buFont typeface="+mj-lt"/>
              <a:buAutoNum type="arabicPeriod"/>
            </a:pPr>
            <a:r>
              <a:rPr lang="en-GB" sz="1800" b="1" dirty="0" smtClean="0"/>
              <a:t>City Technology Colleges </a:t>
            </a:r>
            <a:r>
              <a:rPr lang="en-GB" sz="1800" dirty="0" smtClean="0"/>
              <a:t>– new schools often with commercial sponsorship </a:t>
            </a:r>
            <a:r>
              <a:rPr lang="en-GB" sz="1800" u="sng" dirty="0" smtClean="0"/>
              <a:t>not</a:t>
            </a:r>
            <a:r>
              <a:rPr lang="en-GB" sz="1800" dirty="0" smtClean="0"/>
              <a:t> bound by the National Curriculum but focusing on technical skills. These were removed from LA control and given enhanced budgets</a:t>
            </a:r>
            <a:endParaRPr lang="en-GB" dirty="0"/>
          </a:p>
        </p:txBody>
      </p:sp>
    </p:spTree>
    <p:extLst>
      <p:ext uri="{BB962C8B-B14F-4D97-AF65-F5344CB8AC3E}">
        <p14:creationId xmlns:p14="http://schemas.microsoft.com/office/powerpoint/2010/main" val="22540452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OF 1980s NEW RIGHT POLICY</a:t>
            </a:r>
            <a:endParaRPr lang="en-GB" dirty="0"/>
          </a:p>
        </p:txBody>
      </p:sp>
      <p:sp>
        <p:nvSpPr>
          <p:cNvPr id="3" name="Content Placeholder 2"/>
          <p:cNvSpPr>
            <a:spLocks noGrp="1"/>
          </p:cNvSpPr>
          <p:nvPr>
            <p:ph idx="1"/>
          </p:nvPr>
        </p:nvSpPr>
        <p:spPr/>
        <p:txBody>
          <a:bodyPr/>
          <a:lstStyle/>
          <a:p>
            <a:r>
              <a:rPr lang="en-GB" dirty="0" smtClean="0"/>
              <a:t>To enable school leavers to become more attractive to employers and improve the skill base of the workforce</a:t>
            </a:r>
          </a:p>
          <a:p>
            <a:r>
              <a:rPr lang="en-GB" dirty="0" smtClean="0"/>
              <a:t>To achieve “</a:t>
            </a:r>
            <a:r>
              <a:rPr lang="en-GB" b="1" dirty="0" smtClean="0"/>
              <a:t>parity of esteem</a:t>
            </a:r>
            <a:r>
              <a:rPr lang="en-GB" dirty="0" smtClean="0"/>
              <a:t>” between academic and vocational routes</a:t>
            </a:r>
          </a:p>
          <a:p>
            <a:r>
              <a:rPr lang="en-GB" dirty="0"/>
              <a:t>To provide new skills for a restructuring British </a:t>
            </a:r>
            <a:r>
              <a:rPr lang="en-GB" dirty="0" smtClean="0"/>
              <a:t>economy stripping away outmoded or outsourced industries</a:t>
            </a:r>
            <a:endParaRPr lang="en-GB" dirty="0"/>
          </a:p>
          <a:p>
            <a:endParaRPr lang="en-GB" dirty="0"/>
          </a:p>
          <a:p>
            <a:endParaRPr lang="en-GB" dirty="0" smtClean="0"/>
          </a:p>
          <a:p>
            <a:r>
              <a:rPr lang="en-GB" dirty="0" smtClean="0"/>
              <a:t>Why might this be even more important now?</a:t>
            </a:r>
            <a:endParaRPr lang="en-GB" dirty="0"/>
          </a:p>
        </p:txBody>
      </p:sp>
    </p:spTree>
    <p:extLst>
      <p:ext uri="{BB962C8B-B14F-4D97-AF65-F5344CB8AC3E}">
        <p14:creationId xmlns:p14="http://schemas.microsoft.com/office/powerpoint/2010/main" val="139944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RECent</a:t>
            </a:r>
            <a:r>
              <a:rPr lang="en-GB" dirty="0" smtClean="0"/>
              <a:t> vocational initiatives</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BTEC</a:t>
            </a:r>
            <a:r>
              <a:rPr lang="en-GB" dirty="0" smtClean="0"/>
              <a:t> has emerged from GNVQ (General National Vocational Qualifications) via so-called “Vocational A levels” Each of these qualifications has attempted to further enforce parity of esteem</a:t>
            </a:r>
          </a:p>
          <a:p>
            <a:r>
              <a:rPr lang="en-GB" dirty="0" smtClean="0"/>
              <a:t>The most recent attempt to do this by establishing greater rigour in BTECs has been to increase </a:t>
            </a:r>
            <a:r>
              <a:rPr lang="en-GB" b="1" dirty="0" smtClean="0"/>
              <a:t>examined content </a:t>
            </a:r>
            <a:r>
              <a:rPr lang="en-GB" dirty="0" smtClean="0"/>
              <a:t>to 50% of the whole</a:t>
            </a:r>
          </a:p>
          <a:p>
            <a:r>
              <a:rPr lang="en-GB" dirty="0" smtClean="0"/>
              <a:t>CTCs and similar institutions have often morphed into </a:t>
            </a:r>
            <a:r>
              <a:rPr lang="en-GB" b="1" dirty="0" smtClean="0"/>
              <a:t>academies</a:t>
            </a:r>
            <a:r>
              <a:rPr lang="en-GB" dirty="0" smtClean="0"/>
              <a:t> – again without LA control, with enhanced funding and freed from the National Curriculum</a:t>
            </a:r>
          </a:p>
          <a:p>
            <a:r>
              <a:rPr lang="en-GB" b="1" dirty="0" smtClean="0"/>
              <a:t>Work experience </a:t>
            </a:r>
            <a:r>
              <a:rPr lang="en-GB" dirty="0" smtClean="0"/>
              <a:t>has become reinforced through new Careers guidelines (</a:t>
            </a:r>
            <a:r>
              <a:rPr lang="en-GB" b="1" dirty="0" smtClean="0"/>
              <a:t>Gatsby</a:t>
            </a:r>
            <a:r>
              <a:rPr lang="en-GB" dirty="0" smtClean="0"/>
              <a:t> criteria) for those in school and college</a:t>
            </a:r>
          </a:p>
          <a:p>
            <a:r>
              <a:rPr lang="en-GB" dirty="0" smtClean="0"/>
              <a:t>New Labour’s </a:t>
            </a:r>
            <a:r>
              <a:rPr lang="en-GB" b="1" dirty="0" smtClean="0"/>
              <a:t>Raising of the School Leaving Age </a:t>
            </a:r>
            <a:r>
              <a:rPr lang="en-GB" dirty="0" smtClean="0"/>
              <a:t>actually excused 16-19 year olds who were already in employment or training (NEETs)</a:t>
            </a:r>
          </a:p>
          <a:p>
            <a:r>
              <a:rPr lang="en-GB" dirty="0" smtClean="0"/>
              <a:t>Coalition and Conservative policies have sought to reinforce work experience even to the extent of enabling 15-16 year olds to work in supermarkets</a:t>
            </a:r>
            <a:endParaRPr lang="en-GB" dirty="0"/>
          </a:p>
        </p:txBody>
      </p:sp>
    </p:spTree>
    <p:extLst>
      <p:ext uri="{BB962C8B-B14F-4D97-AF65-F5344CB8AC3E}">
        <p14:creationId xmlns:p14="http://schemas.microsoft.com/office/powerpoint/2010/main" val="331241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Perspectives on education and work?</a:t>
            </a:r>
            <a:endParaRPr lang="en-GB" dirty="0"/>
          </a:p>
        </p:txBody>
      </p:sp>
      <p:sp>
        <p:nvSpPr>
          <p:cNvPr id="3" name="Content Placeholder 2"/>
          <p:cNvSpPr>
            <a:spLocks noGrp="1"/>
          </p:cNvSpPr>
          <p:nvPr>
            <p:ph idx="1"/>
          </p:nvPr>
        </p:nvSpPr>
        <p:spPr/>
        <p:txBody>
          <a:bodyPr/>
          <a:lstStyle/>
          <a:p>
            <a:r>
              <a:rPr lang="en-GB" dirty="0" smtClean="0"/>
              <a:t>Functionalists</a:t>
            </a:r>
          </a:p>
          <a:p>
            <a:endParaRPr lang="en-GB" dirty="0"/>
          </a:p>
          <a:p>
            <a:r>
              <a:rPr lang="en-GB" dirty="0" smtClean="0"/>
              <a:t>Liberal Theory</a:t>
            </a:r>
          </a:p>
          <a:p>
            <a:endParaRPr lang="en-GB" dirty="0"/>
          </a:p>
          <a:p>
            <a:r>
              <a:rPr lang="en-GB" dirty="0" smtClean="0"/>
              <a:t>Marxists</a:t>
            </a:r>
          </a:p>
          <a:p>
            <a:endParaRPr lang="en-GB" dirty="0"/>
          </a:p>
          <a:p>
            <a:r>
              <a:rPr lang="en-GB" dirty="0" smtClean="0"/>
              <a:t>Feminists</a:t>
            </a:r>
          </a:p>
        </p:txBody>
      </p:sp>
    </p:spTree>
    <p:extLst>
      <p:ext uri="{BB962C8B-B14F-4D97-AF65-F5344CB8AC3E}">
        <p14:creationId xmlns:p14="http://schemas.microsoft.com/office/powerpoint/2010/main" val="216768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criticisms</a:t>
            </a:r>
            <a:endParaRPr lang="en-GB" dirty="0"/>
          </a:p>
        </p:txBody>
      </p:sp>
      <p:sp>
        <p:nvSpPr>
          <p:cNvPr id="3" name="Content Placeholder 2"/>
          <p:cNvSpPr>
            <a:spLocks noGrp="1"/>
          </p:cNvSpPr>
          <p:nvPr>
            <p:ph idx="1"/>
          </p:nvPr>
        </p:nvSpPr>
        <p:spPr>
          <a:xfrm>
            <a:off x="1024128" y="1710466"/>
            <a:ext cx="9720073" cy="4937760"/>
          </a:xfrm>
        </p:spPr>
        <p:txBody>
          <a:bodyPr>
            <a:normAutofit fontScale="85000" lnSpcReduction="10000"/>
          </a:bodyPr>
          <a:lstStyle/>
          <a:p>
            <a:r>
              <a:rPr lang="en-GB" dirty="0" smtClean="0"/>
              <a:t>Reinforcing social class and ethnic divisions – social and cultural reproduction</a:t>
            </a:r>
          </a:p>
          <a:p>
            <a:pPr lvl="1"/>
            <a:r>
              <a:rPr lang="en-GB" dirty="0" smtClean="0"/>
              <a:t>Good students have been cream-skimmed for academic courses, less promising ones put on vocational ones (Paul Willis, </a:t>
            </a:r>
            <a:r>
              <a:rPr lang="en-GB" dirty="0" err="1" smtClean="0"/>
              <a:t>Gillborn</a:t>
            </a:r>
            <a:r>
              <a:rPr lang="en-GB" dirty="0" smtClean="0"/>
              <a:t> and </a:t>
            </a:r>
            <a:r>
              <a:rPr lang="en-GB" dirty="0" err="1" smtClean="0"/>
              <a:t>Youdell</a:t>
            </a:r>
            <a:r>
              <a:rPr lang="en-GB" dirty="0" smtClean="0"/>
              <a:t>?)</a:t>
            </a:r>
          </a:p>
          <a:p>
            <a:r>
              <a:rPr lang="en-GB" dirty="0" smtClean="0"/>
              <a:t>YTS and other work experience schemes simply to massage unemployment statistics</a:t>
            </a:r>
          </a:p>
          <a:p>
            <a:pPr lvl="1"/>
            <a:r>
              <a:rPr lang="en-GB" dirty="0"/>
              <a:t>Removal from the UB/JSA register makes it appear that unemployment is reduced Phil Cohen - he argued that Youth Training Schemes serve capitalism by not teaching young workers genuine job skills but rather attitudes and values needed in a subordinate labour force. </a:t>
            </a:r>
          </a:p>
          <a:p>
            <a:r>
              <a:rPr lang="en-GB" dirty="0" smtClean="0"/>
              <a:t>Gendered stereotyping affects the types of courses taken by students</a:t>
            </a:r>
          </a:p>
          <a:p>
            <a:pPr lvl="1"/>
            <a:r>
              <a:rPr lang="en-GB" dirty="0" smtClean="0"/>
              <a:t>Hair and Beauty, Health and Social Care as predominantly female subjects?</a:t>
            </a:r>
          </a:p>
          <a:p>
            <a:r>
              <a:rPr lang="en-GB" dirty="0" smtClean="0"/>
              <a:t>The skills that are required are still not really there</a:t>
            </a:r>
          </a:p>
          <a:p>
            <a:pPr lvl="1"/>
            <a:r>
              <a:rPr lang="en-GB" dirty="0" smtClean="0"/>
              <a:t>Employers still complain that school leavers lack the skills that are specifically required (</a:t>
            </a:r>
            <a:r>
              <a:rPr lang="en-GB" dirty="0" err="1" smtClean="0"/>
              <a:t>IoD</a:t>
            </a:r>
            <a:r>
              <a:rPr lang="en-GB" dirty="0" smtClean="0"/>
              <a:t>, CBI and other reports)</a:t>
            </a:r>
          </a:p>
          <a:p>
            <a:r>
              <a:rPr lang="en-GB" dirty="0" smtClean="0"/>
              <a:t>Parity of esteem has never been achieved with pupils, parents, employers</a:t>
            </a:r>
          </a:p>
          <a:p>
            <a:pPr lvl="1"/>
            <a:r>
              <a:rPr lang="en-GB" dirty="0" smtClean="0"/>
              <a:t>Recent developments in exam accreditation lessen the focus on skills, and simply make BTECs one more exam based subject</a:t>
            </a:r>
          </a:p>
          <a:p>
            <a:pPr marL="128016" lvl="1" indent="0">
              <a:buNone/>
            </a:pPr>
            <a:r>
              <a:rPr lang="en-GB" sz="2200" dirty="0"/>
              <a:t>Resourcing is uneven</a:t>
            </a:r>
          </a:p>
          <a:p>
            <a:pPr lvl="1"/>
            <a:r>
              <a:rPr lang="en-GB" b="1" dirty="0"/>
              <a:t>Birdwell</a:t>
            </a:r>
            <a:r>
              <a:rPr lang="en-GB" dirty="0"/>
              <a:t> suggests that secondary schools in England and Wales often neglects pupils with vocational aspirations, and instead focus on educating the brighter students, who are destined to pursue higher education – Marketization and League Tables often reinforce </a:t>
            </a:r>
            <a:r>
              <a:rPr lang="en-GB" dirty="0" smtClean="0"/>
              <a:t>this – and this in turn is driven by media and government policy and policy makers</a:t>
            </a:r>
            <a:endParaRPr lang="en-GB" dirty="0"/>
          </a:p>
          <a:p>
            <a:pPr marL="128016" lvl="1" indent="0">
              <a:buNone/>
            </a:pPr>
            <a:endParaRPr lang="en-GB" sz="2200" dirty="0"/>
          </a:p>
          <a:p>
            <a:endParaRPr lang="en-GB" dirty="0"/>
          </a:p>
        </p:txBody>
      </p:sp>
    </p:spTree>
    <p:extLst>
      <p:ext uri="{BB962C8B-B14F-4D97-AF65-F5344CB8AC3E}">
        <p14:creationId xmlns:p14="http://schemas.microsoft.com/office/powerpoint/2010/main" val="95693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Theory</a:t>
            </a:r>
            <a:endParaRPr lang="en-GB" u="sng" dirty="0"/>
          </a:p>
        </p:txBody>
      </p:sp>
      <p:sp>
        <p:nvSpPr>
          <p:cNvPr id="3" name="Content Placeholder 2"/>
          <p:cNvSpPr>
            <a:spLocks noGrp="1"/>
          </p:cNvSpPr>
          <p:nvPr>
            <p:ph idx="1"/>
          </p:nvPr>
        </p:nvSpPr>
        <p:spPr/>
        <p:txBody>
          <a:bodyPr>
            <a:normAutofit/>
          </a:bodyPr>
          <a:lstStyle/>
          <a:p>
            <a:r>
              <a:rPr lang="en-GB" sz="1800" dirty="0" smtClean="0"/>
              <a:t>According to </a:t>
            </a:r>
            <a:r>
              <a:rPr lang="en-GB" sz="1800" b="1" dirty="0" smtClean="0"/>
              <a:t>Functionalists</a:t>
            </a:r>
            <a:r>
              <a:rPr lang="en-GB" sz="1800" dirty="0" smtClean="0"/>
              <a:t>, whilst this vocational education is centred, they would argue that this is not an effective method of educating students. An example of this criticism is theorist Birdwell (2011). He suggests that secondary schools in England and Wales often neglects pupils with vocational aspirations, and instead focus on educating the brighter students, who are destined to peruse higher education.</a:t>
            </a:r>
          </a:p>
          <a:p>
            <a:r>
              <a:rPr lang="en-GB" sz="1800" dirty="0" smtClean="0"/>
              <a:t>According to </a:t>
            </a:r>
            <a:r>
              <a:rPr lang="en-GB" sz="1800" b="1" dirty="0" smtClean="0"/>
              <a:t>Marxists</a:t>
            </a:r>
            <a:r>
              <a:rPr lang="en-GB" sz="1800" dirty="0" smtClean="0"/>
              <a:t>, the vocational education’s authentic function is serving the needs of capitalism at the expense of young people by reproducing existing inequalities. For example, Phil Cohen (1984) argued that Youth Training Schemes serves capitalism by teaching young workers not genuine job skills but instead attitudes and values needed in a subordinate labour force. </a:t>
            </a:r>
          </a:p>
          <a:p>
            <a:r>
              <a:rPr lang="en-GB" sz="1800" dirty="0" smtClean="0"/>
              <a:t>According to </a:t>
            </a:r>
            <a:r>
              <a:rPr lang="en-GB" sz="1800" b="1" dirty="0" smtClean="0"/>
              <a:t>Feminists</a:t>
            </a:r>
            <a:r>
              <a:rPr lang="en-GB" sz="1800" dirty="0" smtClean="0"/>
              <a:t>, men are stereotypically more likely to pursue a vocational education as traditional work in more technical working environments.</a:t>
            </a:r>
          </a:p>
          <a:p>
            <a:endParaRPr lang="en-GB" sz="1800" dirty="0"/>
          </a:p>
        </p:txBody>
      </p:sp>
    </p:spTree>
    <p:extLst>
      <p:ext uri="{BB962C8B-B14F-4D97-AF65-F5344CB8AC3E}">
        <p14:creationId xmlns:p14="http://schemas.microsoft.com/office/powerpoint/2010/main" val="33353830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207</TotalTime>
  <Words>897</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Tw Cen MT</vt:lpstr>
      <vt:lpstr>Tw Cen MT Condensed</vt:lpstr>
      <vt:lpstr>Wingdings 3</vt:lpstr>
      <vt:lpstr>Integral</vt:lpstr>
      <vt:lpstr>Vocational Education</vt:lpstr>
      <vt:lpstr>What is Vocational Education?</vt:lpstr>
      <vt:lpstr>New Right Policy:</vt:lpstr>
      <vt:lpstr>AIMS OF 1980s NEW RIGHT POLICY</vt:lpstr>
      <vt:lpstr>RECent vocational initiatives</vt:lpstr>
      <vt:lpstr>Perspectives on education and work?</vt:lpstr>
      <vt:lpstr>criticisms</vt:lpstr>
      <vt:lpstr>Theory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Education</dc:title>
  <dc:creator>Dave King</dc:creator>
  <cp:lastModifiedBy>Dave King</cp:lastModifiedBy>
  <cp:revision>7</cp:revision>
  <dcterms:created xsi:type="dcterms:W3CDTF">2018-05-18T08:58:34Z</dcterms:created>
  <dcterms:modified xsi:type="dcterms:W3CDTF">2018-05-18T12:26:02Z</dcterms:modified>
</cp:coreProperties>
</file>