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2" r:id="rId1"/>
  </p:sldMasterIdLst>
  <p:notesMasterIdLst>
    <p:notesMasterId r:id="rId8"/>
  </p:notesMasterIdLst>
  <p:handoutMasterIdLst>
    <p:handoutMasterId r:id="rId9"/>
  </p:handoutMasterIdLst>
  <p:sldIdLst>
    <p:sldId id="260" r:id="rId2"/>
    <p:sldId id="258" r:id="rId3"/>
    <p:sldId id="259" r:id="rId4"/>
    <p:sldId id="263" r:id="rId5"/>
    <p:sldId id="265" r:id="rId6"/>
    <p:sldId id="266" r:id="rId7"/>
  </p:sldIdLst>
  <p:sldSz cx="6858000" cy="9906000" type="A4"/>
  <p:notesSz cx="6797675" cy="9926638"/>
  <p:defaultTextStyle>
    <a:defPPr>
      <a:defRPr lang="en-GB"/>
    </a:defPPr>
    <a:lvl1pPr algn="l" rtl="0" fontAlgn="base">
      <a:spcBef>
        <a:spcPct val="0"/>
      </a:spcBef>
      <a:spcAft>
        <a:spcPct val="0"/>
      </a:spcAft>
      <a:defRPr kumimoji="1"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kumimoji="1"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kumimoji="1"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kumimoji="1"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kumimoji="1" sz="2400" kern="1200">
        <a:solidFill>
          <a:schemeClr val="tx1"/>
        </a:solidFill>
        <a:latin typeface="Times New Roman" panose="02020603050405020304" pitchFamily="18" charset="0"/>
        <a:ea typeface="+mn-ea"/>
        <a:cs typeface="+mn-cs"/>
      </a:defRPr>
    </a:lvl5pPr>
    <a:lvl6pPr marL="2286000" algn="l" defTabSz="914400" rtl="0" eaLnBrk="1" latinLnBrk="0" hangingPunct="1">
      <a:defRPr kumimoji="1" sz="2400" kern="1200">
        <a:solidFill>
          <a:schemeClr val="tx1"/>
        </a:solidFill>
        <a:latin typeface="Times New Roman" panose="02020603050405020304" pitchFamily="18" charset="0"/>
        <a:ea typeface="+mn-ea"/>
        <a:cs typeface="+mn-cs"/>
      </a:defRPr>
    </a:lvl6pPr>
    <a:lvl7pPr marL="2743200" algn="l" defTabSz="914400" rtl="0" eaLnBrk="1" latinLnBrk="0" hangingPunct="1">
      <a:defRPr kumimoji="1" sz="2400" kern="1200">
        <a:solidFill>
          <a:schemeClr val="tx1"/>
        </a:solidFill>
        <a:latin typeface="Times New Roman" panose="02020603050405020304" pitchFamily="18" charset="0"/>
        <a:ea typeface="+mn-ea"/>
        <a:cs typeface="+mn-cs"/>
      </a:defRPr>
    </a:lvl7pPr>
    <a:lvl8pPr marL="3200400" algn="l" defTabSz="914400" rtl="0" eaLnBrk="1" latinLnBrk="0" hangingPunct="1">
      <a:defRPr kumimoji="1" sz="2400" kern="1200">
        <a:solidFill>
          <a:schemeClr val="tx1"/>
        </a:solidFill>
        <a:latin typeface="Times New Roman" panose="02020603050405020304" pitchFamily="18" charset="0"/>
        <a:ea typeface="+mn-ea"/>
        <a:cs typeface="+mn-cs"/>
      </a:defRPr>
    </a:lvl8pPr>
    <a:lvl9pPr marL="3657600" algn="l" defTabSz="914400" rtl="0" eaLnBrk="1" latinLnBrk="0" hangingPunct="1">
      <a:defRPr kumimoji="1"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3399"/>
    <a:srgbClr val="336699"/>
    <a:srgbClr val="008080"/>
    <a:srgbClr val="009999"/>
    <a:srgbClr val="FF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6" d="100"/>
          <a:sy n="46" d="100"/>
        </p:scale>
        <p:origin x="1014" y="48"/>
      </p:cViewPr>
      <p:guideLst>
        <p:guide orient="horz" pos="3120"/>
        <p:guide pos="216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kumimoji="0" sz="1200"/>
            </a:lvl1pPr>
          </a:lstStyle>
          <a:p>
            <a:pPr>
              <a:defRPr/>
            </a:pPr>
            <a:endParaRPr lang="en-GB"/>
          </a:p>
        </p:txBody>
      </p:sp>
      <p:sp>
        <p:nvSpPr>
          <p:cNvPr id="17411" name="Rectangle 3"/>
          <p:cNvSpPr>
            <a:spLocks noGrp="1" noChangeArrowheads="1"/>
          </p:cNvSpPr>
          <p:nvPr>
            <p:ph type="dt" sz="quarter" idx="1"/>
          </p:nvPr>
        </p:nvSpPr>
        <p:spPr bwMode="auto">
          <a:xfrm>
            <a:off x="3851275"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kumimoji="0" sz="1200"/>
            </a:lvl1pPr>
          </a:lstStyle>
          <a:p>
            <a:pPr>
              <a:defRPr/>
            </a:pPr>
            <a:endParaRPr lang="en-GB"/>
          </a:p>
        </p:txBody>
      </p:sp>
      <p:sp>
        <p:nvSpPr>
          <p:cNvPr id="17412" name="Rectangle 4"/>
          <p:cNvSpPr>
            <a:spLocks noGrp="1" noChangeArrowheads="1"/>
          </p:cNvSpPr>
          <p:nvPr>
            <p:ph type="ftr" sz="quarter" idx="2"/>
          </p:nvPr>
        </p:nvSpPr>
        <p:spPr bwMode="auto">
          <a:xfrm>
            <a:off x="0" y="942975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kumimoji="0" sz="1200"/>
            </a:lvl1pPr>
          </a:lstStyle>
          <a:p>
            <a:pPr>
              <a:defRPr/>
            </a:pPr>
            <a:r>
              <a:rPr lang="en-GB"/>
              <a:t>The Tripartite System</a:t>
            </a:r>
          </a:p>
        </p:txBody>
      </p:sp>
      <p:sp>
        <p:nvSpPr>
          <p:cNvPr id="17413" name="Rectangle 5"/>
          <p:cNvSpPr>
            <a:spLocks noGrp="1" noChangeArrowheads="1"/>
          </p:cNvSpPr>
          <p:nvPr>
            <p:ph type="sldNum" sz="quarter" idx="3"/>
          </p:nvPr>
        </p:nvSpPr>
        <p:spPr bwMode="auto">
          <a:xfrm>
            <a:off x="3851275" y="942975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kumimoji="0" sz="1200"/>
            </a:lvl1pPr>
          </a:lstStyle>
          <a:p>
            <a:fld id="{21E1910D-377F-4FE9-889C-82A0B18DC6A7}" type="slidenum">
              <a:rPr lang="en-GB" altLang="en-US"/>
              <a:pPr/>
              <a:t>‹#›</a:t>
            </a:fld>
            <a:endParaRPr lang="en-GB" altLang="en-US"/>
          </a:p>
        </p:txBody>
      </p:sp>
    </p:spTree>
    <p:extLst>
      <p:ext uri="{BB962C8B-B14F-4D97-AF65-F5344CB8AC3E}">
        <p14:creationId xmlns:p14="http://schemas.microsoft.com/office/powerpoint/2010/main" val="5568210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1026"/>
          <p:cNvSpPr>
            <a:spLocks noGrp="1" noChangeArrowheads="1"/>
          </p:cNvSpPr>
          <p:nvPr>
            <p:ph type="hdr" sz="quarter"/>
          </p:nvPr>
        </p:nvSpPr>
        <p:spPr bwMode="auto">
          <a:xfrm>
            <a:off x="0"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kumimoji="0" sz="1200"/>
            </a:lvl1pPr>
          </a:lstStyle>
          <a:p>
            <a:pPr>
              <a:defRPr/>
            </a:pPr>
            <a:endParaRPr lang="en-GB"/>
          </a:p>
        </p:txBody>
      </p:sp>
      <p:sp>
        <p:nvSpPr>
          <p:cNvPr id="15363" name="Rectangle 1027"/>
          <p:cNvSpPr>
            <a:spLocks noGrp="1" noChangeArrowheads="1"/>
          </p:cNvSpPr>
          <p:nvPr>
            <p:ph type="dt" idx="1"/>
          </p:nvPr>
        </p:nvSpPr>
        <p:spPr bwMode="auto">
          <a:xfrm>
            <a:off x="3851275"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kumimoji="0" sz="1200"/>
            </a:lvl1pPr>
          </a:lstStyle>
          <a:p>
            <a:pPr>
              <a:defRPr/>
            </a:pPr>
            <a:endParaRPr lang="en-GB"/>
          </a:p>
        </p:txBody>
      </p:sp>
      <p:sp>
        <p:nvSpPr>
          <p:cNvPr id="7172" name="Rectangle 1028"/>
          <p:cNvSpPr>
            <a:spLocks noGrp="1" noRot="1" noChangeAspect="1" noChangeArrowheads="1" noTextEdit="1"/>
          </p:cNvSpPr>
          <p:nvPr>
            <p:ph type="sldImg" idx="2"/>
          </p:nvPr>
        </p:nvSpPr>
        <p:spPr bwMode="auto">
          <a:xfrm>
            <a:off x="2111375" y="744538"/>
            <a:ext cx="2574925" cy="372268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5365" name="Rectangle 1029"/>
          <p:cNvSpPr>
            <a:spLocks noGrp="1" noChangeArrowheads="1"/>
          </p:cNvSpPr>
          <p:nvPr>
            <p:ph type="body" sz="quarter" idx="3"/>
          </p:nvPr>
        </p:nvSpPr>
        <p:spPr bwMode="auto">
          <a:xfrm>
            <a:off x="906463" y="4714875"/>
            <a:ext cx="4984750" cy="446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15366" name="Rectangle 1030"/>
          <p:cNvSpPr>
            <a:spLocks noGrp="1" noChangeArrowheads="1"/>
          </p:cNvSpPr>
          <p:nvPr>
            <p:ph type="ftr" sz="quarter" idx="4"/>
          </p:nvPr>
        </p:nvSpPr>
        <p:spPr bwMode="auto">
          <a:xfrm>
            <a:off x="0" y="942975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kumimoji="0" sz="1200"/>
            </a:lvl1pPr>
          </a:lstStyle>
          <a:p>
            <a:pPr>
              <a:defRPr/>
            </a:pPr>
            <a:endParaRPr lang="en-GB"/>
          </a:p>
        </p:txBody>
      </p:sp>
      <p:sp>
        <p:nvSpPr>
          <p:cNvPr id="15367" name="Rectangle 1031"/>
          <p:cNvSpPr>
            <a:spLocks noGrp="1" noChangeArrowheads="1"/>
          </p:cNvSpPr>
          <p:nvPr>
            <p:ph type="sldNum" sz="quarter" idx="5"/>
          </p:nvPr>
        </p:nvSpPr>
        <p:spPr bwMode="auto">
          <a:xfrm>
            <a:off x="3851275" y="942975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kumimoji="0" sz="1200"/>
            </a:lvl1pPr>
          </a:lstStyle>
          <a:p>
            <a:fld id="{C43C1A71-F2CD-4B33-9DA3-63C8275D7A6A}" type="slidenum">
              <a:rPr lang="en-GB" altLang="en-US"/>
              <a:pPr/>
              <a:t>‹#›</a:t>
            </a:fld>
            <a:endParaRPr lang="en-GB" altLang="en-US"/>
          </a:p>
        </p:txBody>
      </p:sp>
    </p:spTree>
    <p:extLst>
      <p:ext uri="{BB962C8B-B14F-4D97-AF65-F5344CB8AC3E}">
        <p14:creationId xmlns:p14="http://schemas.microsoft.com/office/powerpoint/2010/main" val="49555574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5602" name="Rectangle 2"/>
          <p:cNvSpPr>
            <a:spLocks noGrp="1" noChangeArrowheads="1"/>
          </p:cNvSpPr>
          <p:nvPr>
            <p:ph type="ctrTitle"/>
          </p:nvPr>
        </p:nvSpPr>
        <p:spPr>
          <a:xfrm>
            <a:off x="685800" y="990600"/>
            <a:ext cx="5791200" cy="1651000"/>
          </a:xfrm>
        </p:spPr>
        <p:txBody>
          <a:bodyPr/>
          <a:lstStyle>
            <a:lvl1pPr>
              <a:defRPr/>
            </a:lvl1pPr>
          </a:lstStyle>
          <a:p>
            <a:pPr lvl="0"/>
            <a:r>
              <a:rPr lang="en-US" noProof="0" smtClean="0"/>
              <a:t>Click to edit Master title style</a:t>
            </a:r>
          </a:p>
        </p:txBody>
      </p:sp>
      <p:sp>
        <p:nvSpPr>
          <p:cNvPr id="25603" name="Rectangle 3"/>
          <p:cNvSpPr>
            <a:spLocks noGrp="1" noChangeArrowheads="1"/>
          </p:cNvSpPr>
          <p:nvPr>
            <p:ph type="subTitle" idx="1"/>
          </p:nvPr>
        </p:nvSpPr>
        <p:spPr>
          <a:xfrm>
            <a:off x="1600200" y="5613400"/>
            <a:ext cx="4800600" cy="2559050"/>
          </a:xfrm>
        </p:spPr>
        <p:txBody>
          <a:bodyPr/>
          <a:lstStyle>
            <a:lvl1pPr marL="0" indent="0">
              <a:buFont typeface="Monotype Sorts" pitchFamily="2" charset="2"/>
              <a:buNone/>
              <a:defRPr>
                <a:latin typeface="Arial Black" pitchFamily="34" charset="0"/>
              </a:defRPr>
            </a:lvl1pPr>
          </a:lstStyle>
          <a:p>
            <a:pPr lvl="0"/>
            <a:r>
              <a:rPr lang="en-US" noProof="0" smtClean="0"/>
              <a:t>Click to edit Master subtitle style</a:t>
            </a:r>
          </a:p>
        </p:txBody>
      </p:sp>
    </p:spTree>
    <p:extLst>
      <p:ext uri="{BB962C8B-B14F-4D97-AF65-F5344CB8AC3E}">
        <p14:creationId xmlns:p14="http://schemas.microsoft.com/office/powerpoint/2010/main" val="13091983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5369479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33950" y="330200"/>
            <a:ext cx="1543050" cy="84201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04800" y="330200"/>
            <a:ext cx="4476750" cy="84201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3656370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9814734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338" y="6365875"/>
            <a:ext cx="5829300" cy="1966913"/>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541338" y="4198938"/>
            <a:ext cx="5829300" cy="216693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047534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42900" y="2724150"/>
            <a:ext cx="2990850" cy="60261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3486150" y="2724150"/>
            <a:ext cx="2990850" cy="60261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1341370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96875"/>
            <a:ext cx="6172200" cy="1651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342900" y="2217738"/>
            <a:ext cx="3030538"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3141663"/>
            <a:ext cx="3030538"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3484563" y="2217738"/>
            <a:ext cx="3030537"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4563" y="3141663"/>
            <a:ext cx="3030537"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852285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22923211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026307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93700"/>
            <a:ext cx="2255838" cy="1679575"/>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2681288" y="393700"/>
            <a:ext cx="3833812" cy="84550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342900" y="2073275"/>
            <a:ext cx="2255838" cy="67754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940738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613" y="6934200"/>
            <a:ext cx="4114800" cy="819150"/>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344613" y="885825"/>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344613" y="7753350"/>
            <a:ext cx="4114800" cy="11620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1295035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04800" y="330200"/>
            <a:ext cx="5829300" cy="165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342900" y="2724150"/>
            <a:ext cx="6134100" cy="6026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Lst>
  <p:txStyles>
    <p:titleStyle>
      <a:lvl1pPr algn="l" rtl="0" eaLnBrk="0" fontAlgn="base" hangingPunct="0">
        <a:spcBef>
          <a:spcPct val="0"/>
        </a:spcBef>
        <a:spcAft>
          <a:spcPct val="0"/>
        </a:spcAft>
        <a:defRPr kumimoji="1" sz="4000">
          <a:solidFill>
            <a:schemeClr val="tx2"/>
          </a:solidFill>
          <a:latin typeface="+mj-lt"/>
          <a:ea typeface="+mj-ea"/>
          <a:cs typeface="+mj-cs"/>
        </a:defRPr>
      </a:lvl1pPr>
      <a:lvl2pPr algn="l" rtl="0" eaLnBrk="0" fontAlgn="base" hangingPunct="0">
        <a:spcBef>
          <a:spcPct val="0"/>
        </a:spcBef>
        <a:spcAft>
          <a:spcPct val="0"/>
        </a:spcAft>
        <a:defRPr kumimoji="1" sz="4000">
          <a:solidFill>
            <a:schemeClr val="tx2"/>
          </a:solidFill>
          <a:latin typeface="Arial Black" pitchFamily="34" charset="0"/>
        </a:defRPr>
      </a:lvl2pPr>
      <a:lvl3pPr algn="l" rtl="0" eaLnBrk="0" fontAlgn="base" hangingPunct="0">
        <a:spcBef>
          <a:spcPct val="0"/>
        </a:spcBef>
        <a:spcAft>
          <a:spcPct val="0"/>
        </a:spcAft>
        <a:defRPr kumimoji="1" sz="4000">
          <a:solidFill>
            <a:schemeClr val="tx2"/>
          </a:solidFill>
          <a:latin typeface="Arial Black" pitchFamily="34" charset="0"/>
        </a:defRPr>
      </a:lvl3pPr>
      <a:lvl4pPr algn="l" rtl="0" eaLnBrk="0" fontAlgn="base" hangingPunct="0">
        <a:spcBef>
          <a:spcPct val="0"/>
        </a:spcBef>
        <a:spcAft>
          <a:spcPct val="0"/>
        </a:spcAft>
        <a:defRPr kumimoji="1" sz="4000">
          <a:solidFill>
            <a:schemeClr val="tx2"/>
          </a:solidFill>
          <a:latin typeface="Arial Black" pitchFamily="34" charset="0"/>
        </a:defRPr>
      </a:lvl4pPr>
      <a:lvl5pPr algn="l" rtl="0" eaLnBrk="0" fontAlgn="base" hangingPunct="0">
        <a:spcBef>
          <a:spcPct val="0"/>
        </a:spcBef>
        <a:spcAft>
          <a:spcPct val="0"/>
        </a:spcAft>
        <a:defRPr kumimoji="1" sz="4000">
          <a:solidFill>
            <a:schemeClr val="tx2"/>
          </a:solidFill>
          <a:latin typeface="Arial Black" pitchFamily="34" charset="0"/>
        </a:defRPr>
      </a:lvl5pPr>
      <a:lvl6pPr marL="457200" algn="l" rtl="0" eaLnBrk="0" fontAlgn="base" hangingPunct="0">
        <a:spcBef>
          <a:spcPct val="0"/>
        </a:spcBef>
        <a:spcAft>
          <a:spcPct val="0"/>
        </a:spcAft>
        <a:defRPr kumimoji="1" sz="4000">
          <a:solidFill>
            <a:schemeClr val="tx2"/>
          </a:solidFill>
          <a:latin typeface="Arial Black" pitchFamily="34" charset="0"/>
        </a:defRPr>
      </a:lvl6pPr>
      <a:lvl7pPr marL="914400" algn="l" rtl="0" eaLnBrk="0" fontAlgn="base" hangingPunct="0">
        <a:spcBef>
          <a:spcPct val="0"/>
        </a:spcBef>
        <a:spcAft>
          <a:spcPct val="0"/>
        </a:spcAft>
        <a:defRPr kumimoji="1" sz="4000">
          <a:solidFill>
            <a:schemeClr val="tx2"/>
          </a:solidFill>
          <a:latin typeface="Arial Black" pitchFamily="34" charset="0"/>
        </a:defRPr>
      </a:lvl7pPr>
      <a:lvl8pPr marL="1371600" algn="l" rtl="0" eaLnBrk="0" fontAlgn="base" hangingPunct="0">
        <a:spcBef>
          <a:spcPct val="0"/>
        </a:spcBef>
        <a:spcAft>
          <a:spcPct val="0"/>
        </a:spcAft>
        <a:defRPr kumimoji="1" sz="4000">
          <a:solidFill>
            <a:schemeClr val="tx2"/>
          </a:solidFill>
          <a:latin typeface="Arial Black" pitchFamily="34" charset="0"/>
        </a:defRPr>
      </a:lvl8pPr>
      <a:lvl9pPr marL="1828800" algn="l" rtl="0" eaLnBrk="0" fontAlgn="base" hangingPunct="0">
        <a:spcBef>
          <a:spcPct val="0"/>
        </a:spcBef>
        <a:spcAft>
          <a:spcPct val="0"/>
        </a:spcAft>
        <a:defRPr kumimoji="1" sz="4000">
          <a:solidFill>
            <a:schemeClr val="tx2"/>
          </a:solidFill>
          <a:latin typeface="Arial Black" pitchFamily="34" charset="0"/>
        </a:defRPr>
      </a:lvl9pPr>
    </p:titleStyle>
    <p:bodyStyle>
      <a:lvl1pPr marL="342900" indent="-342900" algn="l" rtl="0" eaLnBrk="0" fontAlgn="base" hangingPunct="0">
        <a:spcBef>
          <a:spcPct val="20000"/>
        </a:spcBef>
        <a:spcAft>
          <a:spcPct val="0"/>
        </a:spcAft>
        <a:buClr>
          <a:schemeClr val="accent2"/>
        </a:buClr>
        <a:buFont typeface="Monotype Sorts" pitchFamily="2" charset="2"/>
        <a:buChar char="z"/>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Font typeface="Monotype Sorts" pitchFamily="2" charset="2"/>
        <a:buChar char="y"/>
        <a:defRPr kumimoji="1" sz="2800">
          <a:solidFill>
            <a:schemeClr val="tx1"/>
          </a:solidFill>
          <a:latin typeface="+mn-lt"/>
        </a:defRPr>
      </a:lvl2pPr>
      <a:lvl3pPr marL="1143000" indent="-228600" algn="l" rtl="0" eaLnBrk="0" fontAlgn="base" hangingPunct="0">
        <a:spcBef>
          <a:spcPct val="20000"/>
        </a:spcBef>
        <a:spcAft>
          <a:spcPct val="0"/>
        </a:spcAft>
        <a:buClr>
          <a:schemeClr val="accent2"/>
        </a:buClr>
        <a:buFont typeface="Monotype Sorts" pitchFamily="2" charset="2"/>
        <a:buChar char="x"/>
        <a:defRPr kumimoji="1" sz="2400">
          <a:solidFill>
            <a:schemeClr val="tx1"/>
          </a:solidFill>
          <a:latin typeface="+mn-lt"/>
        </a:defRPr>
      </a:lvl3pPr>
      <a:lvl4pPr marL="1600200" indent="-228600" algn="l" rtl="0" eaLnBrk="0" fontAlgn="base" hangingPunct="0">
        <a:spcBef>
          <a:spcPct val="20000"/>
        </a:spcBef>
        <a:spcAft>
          <a:spcPct val="0"/>
        </a:spcAft>
        <a:buClr>
          <a:schemeClr val="accent2"/>
        </a:buClr>
        <a:buChar char="•"/>
        <a:defRPr kumimoji="1" sz="2000">
          <a:solidFill>
            <a:schemeClr val="tx1"/>
          </a:solidFill>
          <a:latin typeface="+mn-lt"/>
        </a:defRPr>
      </a:lvl4pPr>
      <a:lvl5pPr marL="2057400" indent="-228600" algn="l" rtl="0" eaLnBrk="0" fontAlgn="base" hangingPunct="0">
        <a:spcBef>
          <a:spcPct val="20000"/>
        </a:spcBef>
        <a:spcAft>
          <a:spcPct val="0"/>
        </a:spcAft>
        <a:buClr>
          <a:schemeClr val="accent2"/>
        </a:buClr>
        <a:buChar char="–"/>
        <a:defRPr kumimoji="1" sz="2000">
          <a:solidFill>
            <a:schemeClr val="tx1"/>
          </a:solidFill>
          <a:latin typeface="+mn-lt"/>
        </a:defRPr>
      </a:lvl5pPr>
      <a:lvl6pPr marL="2514600" indent="-228600" algn="l" rtl="0" eaLnBrk="0" fontAlgn="base" hangingPunct="0">
        <a:spcBef>
          <a:spcPct val="20000"/>
        </a:spcBef>
        <a:spcAft>
          <a:spcPct val="0"/>
        </a:spcAft>
        <a:buClr>
          <a:schemeClr val="accent2"/>
        </a:buClr>
        <a:buChar char="–"/>
        <a:defRPr kumimoji="1" sz="2000">
          <a:solidFill>
            <a:schemeClr val="tx1"/>
          </a:solidFill>
          <a:latin typeface="+mn-lt"/>
        </a:defRPr>
      </a:lvl6pPr>
      <a:lvl7pPr marL="2971800" indent="-228600" algn="l" rtl="0" eaLnBrk="0" fontAlgn="base" hangingPunct="0">
        <a:spcBef>
          <a:spcPct val="20000"/>
        </a:spcBef>
        <a:spcAft>
          <a:spcPct val="0"/>
        </a:spcAft>
        <a:buClr>
          <a:schemeClr val="accent2"/>
        </a:buClr>
        <a:buChar char="–"/>
        <a:defRPr kumimoji="1" sz="2000">
          <a:solidFill>
            <a:schemeClr val="tx1"/>
          </a:solidFill>
          <a:latin typeface="+mn-lt"/>
        </a:defRPr>
      </a:lvl7pPr>
      <a:lvl8pPr marL="3429000" indent="-228600" algn="l" rtl="0" eaLnBrk="0" fontAlgn="base" hangingPunct="0">
        <a:spcBef>
          <a:spcPct val="20000"/>
        </a:spcBef>
        <a:spcAft>
          <a:spcPct val="0"/>
        </a:spcAft>
        <a:buClr>
          <a:schemeClr val="accent2"/>
        </a:buClr>
        <a:buChar char="–"/>
        <a:defRPr kumimoji="1" sz="2000">
          <a:solidFill>
            <a:schemeClr val="tx1"/>
          </a:solidFill>
          <a:latin typeface="+mn-lt"/>
        </a:defRPr>
      </a:lvl8pPr>
      <a:lvl9pPr marL="3886200" indent="-228600" algn="l" rtl="0" eaLnBrk="0" fontAlgn="base" hangingPunct="0">
        <a:spcBef>
          <a:spcPct val="20000"/>
        </a:spcBef>
        <a:spcAft>
          <a:spcPct val="0"/>
        </a:spcAft>
        <a:buClr>
          <a:schemeClr val="accent2"/>
        </a:buClr>
        <a:buChar char="–"/>
        <a:defRPr kumimoji="1"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en-GB" altLang="en-US" smtClean="0">
                <a:latin typeface="Tahoma" panose="020B0604030504040204" pitchFamily="34" charset="0"/>
              </a:rPr>
              <a:t>Educational Change in UK: Timeline Activity</a:t>
            </a:r>
          </a:p>
        </p:txBody>
      </p:sp>
      <p:sp>
        <p:nvSpPr>
          <p:cNvPr id="2051" name="Rectangle 3"/>
          <p:cNvSpPr>
            <a:spLocks noGrp="1" noChangeArrowheads="1"/>
          </p:cNvSpPr>
          <p:nvPr>
            <p:ph type="body" idx="1"/>
          </p:nvPr>
        </p:nvSpPr>
        <p:spPr>
          <a:xfrm>
            <a:off x="342900" y="2590800"/>
            <a:ext cx="6134100" cy="6859588"/>
          </a:xfrm>
        </p:spPr>
        <p:txBody>
          <a:bodyPr/>
          <a:lstStyle/>
          <a:p>
            <a:pPr>
              <a:buFontTx/>
              <a:buChar char="•"/>
            </a:pPr>
            <a:r>
              <a:rPr lang="en-GB" altLang="en-US" sz="2400" dirty="0" smtClean="0"/>
              <a:t>Using the key dates/issues in the boxes either cut and stick them onto a timeline (you may need to use 2 pieces of A3 paper stuck together) or write them on the paper.</a:t>
            </a:r>
          </a:p>
          <a:p>
            <a:pPr>
              <a:buFontTx/>
              <a:buChar char="•"/>
            </a:pPr>
            <a:r>
              <a:rPr lang="en-GB" altLang="en-US" sz="2400" dirty="0" smtClean="0"/>
              <a:t>You will need to condense the earliest ones.</a:t>
            </a:r>
          </a:p>
          <a:p>
            <a:pPr>
              <a:buFontTx/>
              <a:buChar char="•"/>
            </a:pPr>
            <a:r>
              <a:rPr lang="en-GB" altLang="en-US" sz="2400" dirty="0" smtClean="0"/>
              <a:t>If you would prefer to write them as a list that is fine too. </a:t>
            </a:r>
          </a:p>
          <a:p>
            <a:pPr>
              <a:buFontTx/>
              <a:buChar char="•"/>
            </a:pPr>
            <a:r>
              <a:rPr lang="en-GB" altLang="en-US" sz="2400" dirty="0" smtClean="0"/>
              <a:t>Bear in mind that many of the boxes here refer to post 1988 changes – this will be our main focus but 1944 and </a:t>
            </a:r>
            <a:r>
              <a:rPr lang="en-GB" altLang="en-US" sz="2400" smtClean="0"/>
              <a:t>earlier remains </a:t>
            </a:r>
            <a:r>
              <a:rPr lang="en-GB" altLang="en-US" sz="2400" dirty="0" smtClean="0"/>
              <a:t>relevant both here and in work on the family, especially the earliest.</a:t>
            </a:r>
          </a:p>
          <a:p>
            <a:pPr>
              <a:buFontTx/>
              <a:buChar char="•"/>
            </a:pPr>
            <a:r>
              <a:rPr lang="en-GB" altLang="en-US" sz="2400" dirty="0" smtClean="0"/>
              <a:t>This list is not exhaustive and you will be expected to add to it, both now, and over the year. Keep it in your folder.</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12"/>
          <p:cNvSpPr txBox="1">
            <a:spLocks noChangeArrowheads="1"/>
          </p:cNvSpPr>
          <p:nvPr/>
        </p:nvSpPr>
        <p:spPr bwMode="auto">
          <a:xfrm>
            <a:off x="276225" y="273050"/>
            <a:ext cx="3048000" cy="2062163"/>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accent2"/>
              </a:buClr>
              <a:buFont typeface="Monotype Sorts" pitchFamily="2" charset="2"/>
              <a:buChar char="z"/>
              <a:defRPr kumimoji="1" sz="3200">
                <a:solidFill>
                  <a:schemeClr val="tx1"/>
                </a:solidFill>
                <a:latin typeface="Tahoma" panose="020B0604030504040204" pitchFamily="34" charset="0"/>
              </a:defRPr>
            </a:lvl1pPr>
            <a:lvl2pPr marL="742950" indent="-285750" eaLnBrk="0" hangingPunct="0">
              <a:spcBef>
                <a:spcPct val="20000"/>
              </a:spcBef>
              <a:buClr>
                <a:schemeClr val="accent2"/>
              </a:buClr>
              <a:buFont typeface="Monotype Sorts" pitchFamily="2" charset="2"/>
              <a:buChar char="y"/>
              <a:defRPr kumimoji="1" sz="2800">
                <a:solidFill>
                  <a:schemeClr val="tx1"/>
                </a:solidFill>
                <a:latin typeface="Tahoma" panose="020B0604030504040204" pitchFamily="34" charset="0"/>
              </a:defRPr>
            </a:lvl2pPr>
            <a:lvl3pPr marL="1143000" indent="-228600" eaLnBrk="0" hangingPunct="0">
              <a:spcBef>
                <a:spcPct val="20000"/>
              </a:spcBef>
              <a:buClr>
                <a:schemeClr val="accent2"/>
              </a:buClr>
              <a:buFont typeface="Monotype Sorts" pitchFamily="2" charset="2"/>
              <a:buChar char="x"/>
              <a:defRPr kumimoji="1" sz="2400">
                <a:solidFill>
                  <a:schemeClr val="tx1"/>
                </a:solidFill>
                <a:latin typeface="Tahoma" panose="020B0604030504040204" pitchFamily="34" charset="0"/>
              </a:defRPr>
            </a:lvl3pPr>
            <a:lvl4pPr marL="1600200" indent="-228600" eaLnBrk="0" hangingPunct="0">
              <a:spcBef>
                <a:spcPct val="20000"/>
              </a:spcBef>
              <a:buClr>
                <a:schemeClr val="accent2"/>
              </a:buClr>
              <a:buChar char="•"/>
              <a:defRPr kumimoji="1" sz="2000">
                <a:solidFill>
                  <a:schemeClr val="tx1"/>
                </a:solidFill>
                <a:latin typeface="Tahoma" panose="020B0604030504040204" pitchFamily="34" charset="0"/>
              </a:defRPr>
            </a:lvl4pPr>
            <a:lvl5pPr marL="2057400" indent="-228600" eaLnBrk="0" hangingPunct="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algn="ctr" eaLnBrk="1" hangingPunct="1">
              <a:spcBef>
                <a:spcPct val="50000"/>
              </a:spcBef>
              <a:buClrTx/>
              <a:buFontTx/>
              <a:buNone/>
            </a:pPr>
            <a:r>
              <a:rPr lang="en-GB" altLang="en-US" sz="1600" dirty="0" smtClean="0"/>
              <a:t>(Butler) </a:t>
            </a:r>
            <a:r>
              <a:rPr lang="en-GB" altLang="en-US" sz="1600" dirty="0"/>
              <a:t>Education Act 1944</a:t>
            </a:r>
          </a:p>
          <a:p>
            <a:pPr eaLnBrk="1" hangingPunct="1">
              <a:spcBef>
                <a:spcPct val="50000"/>
              </a:spcBef>
              <a:buClrTx/>
              <a:buFontTx/>
              <a:buNone/>
            </a:pPr>
            <a:r>
              <a:rPr lang="en-GB" altLang="en-US" sz="1600" dirty="0"/>
              <a:t>Introduces free</a:t>
            </a:r>
            <a:r>
              <a:rPr lang="en-GB" altLang="en-US" sz="1600" b="1" dirty="0"/>
              <a:t> secondary education </a:t>
            </a:r>
            <a:r>
              <a:rPr lang="en-GB" altLang="en-US" sz="1600" dirty="0"/>
              <a:t>for all children.</a:t>
            </a:r>
          </a:p>
          <a:p>
            <a:pPr eaLnBrk="1" hangingPunct="1">
              <a:spcBef>
                <a:spcPct val="50000"/>
              </a:spcBef>
              <a:buClrTx/>
              <a:buFontTx/>
              <a:buNone/>
            </a:pPr>
            <a:r>
              <a:rPr lang="en-GB" altLang="en-US" sz="1600" b="1" dirty="0"/>
              <a:t>Tripartite system </a:t>
            </a:r>
            <a:r>
              <a:rPr lang="en-GB" altLang="en-US" sz="1600" dirty="0"/>
              <a:t>encouraged: 11+ examination selects for either grammar, technical or secondary modern</a:t>
            </a:r>
          </a:p>
        </p:txBody>
      </p:sp>
      <p:sp>
        <p:nvSpPr>
          <p:cNvPr id="3075" name="Text Box 30"/>
          <p:cNvSpPr txBox="1">
            <a:spLocks noChangeArrowheads="1"/>
          </p:cNvSpPr>
          <p:nvPr/>
        </p:nvSpPr>
        <p:spPr bwMode="auto">
          <a:xfrm>
            <a:off x="276225" y="2474342"/>
            <a:ext cx="3048000" cy="2185988"/>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accent2"/>
              </a:buClr>
              <a:buFont typeface="Monotype Sorts" pitchFamily="2" charset="2"/>
              <a:buChar char="z"/>
              <a:defRPr kumimoji="1" sz="3200">
                <a:solidFill>
                  <a:schemeClr val="tx1"/>
                </a:solidFill>
                <a:latin typeface="Tahoma" panose="020B0604030504040204" pitchFamily="34" charset="0"/>
              </a:defRPr>
            </a:lvl1pPr>
            <a:lvl2pPr marL="742950" indent="-285750" eaLnBrk="0" hangingPunct="0">
              <a:spcBef>
                <a:spcPct val="20000"/>
              </a:spcBef>
              <a:buClr>
                <a:schemeClr val="accent2"/>
              </a:buClr>
              <a:buFont typeface="Monotype Sorts" pitchFamily="2" charset="2"/>
              <a:buChar char="y"/>
              <a:defRPr kumimoji="1" sz="2800">
                <a:solidFill>
                  <a:schemeClr val="tx1"/>
                </a:solidFill>
                <a:latin typeface="Tahoma" panose="020B0604030504040204" pitchFamily="34" charset="0"/>
              </a:defRPr>
            </a:lvl2pPr>
            <a:lvl3pPr marL="1143000" indent="-228600" eaLnBrk="0" hangingPunct="0">
              <a:spcBef>
                <a:spcPct val="20000"/>
              </a:spcBef>
              <a:buClr>
                <a:schemeClr val="accent2"/>
              </a:buClr>
              <a:buFont typeface="Monotype Sorts" pitchFamily="2" charset="2"/>
              <a:buChar char="x"/>
              <a:defRPr kumimoji="1" sz="2400">
                <a:solidFill>
                  <a:schemeClr val="tx1"/>
                </a:solidFill>
                <a:latin typeface="Tahoma" panose="020B0604030504040204" pitchFamily="34" charset="0"/>
              </a:defRPr>
            </a:lvl3pPr>
            <a:lvl4pPr marL="1600200" indent="-228600" eaLnBrk="0" hangingPunct="0">
              <a:spcBef>
                <a:spcPct val="20000"/>
              </a:spcBef>
              <a:buClr>
                <a:schemeClr val="accent2"/>
              </a:buClr>
              <a:buChar char="•"/>
              <a:defRPr kumimoji="1" sz="2000">
                <a:solidFill>
                  <a:schemeClr val="tx1"/>
                </a:solidFill>
                <a:latin typeface="Tahoma" panose="020B0604030504040204" pitchFamily="34" charset="0"/>
              </a:defRPr>
            </a:lvl4pPr>
            <a:lvl5pPr marL="2057400" indent="-228600" eaLnBrk="0" hangingPunct="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algn="ctr" eaLnBrk="1" hangingPunct="1">
              <a:spcBef>
                <a:spcPct val="50000"/>
              </a:spcBef>
              <a:buClrTx/>
              <a:buFontTx/>
              <a:buNone/>
            </a:pPr>
            <a:r>
              <a:rPr lang="en-GB" altLang="en-US" sz="1600"/>
              <a:t>2011</a:t>
            </a:r>
          </a:p>
          <a:p>
            <a:pPr algn="ctr" eaLnBrk="1" hangingPunct="1">
              <a:spcBef>
                <a:spcPct val="50000"/>
              </a:spcBef>
              <a:buClrTx/>
              <a:buFontTx/>
              <a:buNone/>
            </a:pPr>
            <a:r>
              <a:rPr lang="en-GB" altLang="en-US" sz="1600" b="1"/>
              <a:t>Free schools</a:t>
            </a:r>
            <a:r>
              <a:rPr lang="en-GB" altLang="en-US" sz="1600"/>
              <a:t>. These are new schools that are funded directly by the state. They need not  follow the national curriculum and teachers need not be qualified. They are set up in response to “local need”. </a:t>
            </a:r>
          </a:p>
        </p:txBody>
      </p:sp>
      <p:sp>
        <p:nvSpPr>
          <p:cNvPr id="3079" name="Text Box 35"/>
          <p:cNvSpPr txBox="1">
            <a:spLocks noChangeArrowheads="1"/>
          </p:cNvSpPr>
          <p:nvPr/>
        </p:nvSpPr>
        <p:spPr bwMode="auto">
          <a:xfrm>
            <a:off x="3586869" y="7188581"/>
            <a:ext cx="3048000" cy="218440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accent2"/>
              </a:buClr>
              <a:buFont typeface="Monotype Sorts" pitchFamily="2" charset="2"/>
              <a:buChar char="z"/>
              <a:defRPr kumimoji="1" sz="3200">
                <a:solidFill>
                  <a:schemeClr val="tx1"/>
                </a:solidFill>
                <a:latin typeface="Tahoma" panose="020B0604030504040204" pitchFamily="34" charset="0"/>
              </a:defRPr>
            </a:lvl1pPr>
            <a:lvl2pPr marL="742950" indent="-285750" eaLnBrk="0" hangingPunct="0">
              <a:spcBef>
                <a:spcPct val="20000"/>
              </a:spcBef>
              <a:buClr>
                <a:schemeClr val="accent2"/>
              </a:buClr>
              <a:buFont typeface="Monotype Sorts" pitchFamily="2" charset="2"/>
              <a:buChar char="y"/>
              <a:defRPr kumimoji="1" sz="2800">
                <a:solidFill>
                  <a:schemeClr val="tx1"/>
                </a:solidFill>
                <a:latin typeface="Tahoma" panose="020B0604030504040204" pitchFamily="34" charset="0"/>
              </a:defRPr>
            </a:lvl2pPr>
            <a:lvl3pPr marL="1143000" indent="-228600" eaLnBrk="0" hangingPunct="0">
              <a:spcBef>
                <a:spcPct val="20000"/>
              </a:spcBef>
              <a:buClr>
                <a:schemeClr val="accent2"/>
              </a:buClr>
              <a:buFont typeface="Monotype Sorts" pitchFamily="2" charset="2"/>
              <a:buChar char="x"/>
              <a:defRPr kumimoji="1" sz="2400">
                <a:solidFill>
                  <a:schemeClr val="tx1"/>
                </a:solidFill>
                <a:latin typeface="Tahoma" panose="020B0604030504040204" pitchFamily="34" charset="0"/>
              </a:defRPr>
            </a:lvl3pPr>
            <a:lvl4pPr marL="1600200" indent="-228600" eaLnBrk="0" hangingPunct="0">
              <a:spcBef>
                <a:spcPct val="20000"/>
              </a:spcBef>
              <a:buClr>
                <a:schemeClr val="accent2"/>
              </a:buClr>
              <a:buChar char="•"/>
              <a:defRPr kumimoji="1" sz="2000">
                <a:solidFill>
                  <a:schemeClr val="tx1"/>
                </a:solidFill>
                <a:latin typeface="Tahoma" panose="020B0604030504040204" pitchFamily="34" charset="0"/>
              </a:defRPr>
            </a:lvl4pPr>
            <a:lvl5pPr marL="2057400" indent="-228600" eaLnBrk="0" hangingPunct="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algn="ctr" eaLnBrk="1" hangingPunct="1">
              <a:spcBef>
                <a:spcPct val="50000"/>
              </a:spcBef>
              <a:buClrTx/>
              <a:buFontTx/>
              <a:buNone/>
            </a:pPr>
            <a:r>
              <a:rPr lang="en-GB" altLang="en-US" sz="1600" dirty="0"/>
              <a:t>1988 Education Reform Act</a:t>
            </a:r>
          </a:p>
          <a:p>
            <a:pPr eaLnBrk="1" hangingPunct="1">
              <a:spcBef>
                <a:spcPct val="50000"/>
              </a:spcBef>
              <a:buClrTx/>
              <a:buFontTx/>
              <a:buNone/>
            </a:pPr>
            <a:r>
              <a:rPr lang="en-GB" altLang="en-US" sz="1600" dirty="0"/>
              <a:t>New Right Conservative government introduces </a:t>
            </a:r>
            <a:r>
              <a:rPr lang="en-GB" altLang="en-US" sz="1600" b="1" dirty="0"/>
              <a:t>National Curriculum</a:t>
            </a:r>
            <a:r>
              <a:rPr lang="en-GB" altLang="en-US" sz="1600" dirty="0"/>
              <a:t> which all children in state schools must study. This is a list of subjects and what must be taught.</a:t>
            </a:r>
          </a:p>
        </p:txBody>
      </p:sp>
      <p:sp>
        <p:nvSpPr>
          <p:cNvPr id="3080" name="Text Box 36"/>
          <p:cNvSpPr txBox="1">
            <a:spLocks noChangeArrowheads="1"/>
          </p:cNvSpPr>
          <p:nvPr/>
        </p:nvSpPr>
        <p:spPr bwMode="auto">
          <a:xfrm>
            <a:off x="3581400" y="277813"/>
            <a:ext cx="3048000" cy="1465262"/>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accent2"/>
              </a:buClr>
              <a:buFont typeface="Monotype Sorts" pitchFamily="2" charset="2"/>
              <a:buChar char="z"/>
              <a:defRPr kumimoji="1" sz="3200">
                <a:solidFill>
                  <a:schemeClr val="tx1"/>
                </a:solidFill>
                <a:latin typeface="Tahoma" panose="020B0604030504040204" pitchFamily="34" charset="0"/>
              </a:defRPr>
            </a:lvl1pPr>
            <a:lvl2pPr marL="742950" indent="-285750" eaLnBrk="0" hangingPunct="0">
              <a:spcBef>
                <a:spcPct val="20000"/>
              </a:spcBef>
              <a:buClr>
                <a:schemeClr val="accent2"/>
              </a:buClr>
              <a:buFont typeface="Monotype Sorts" pitchFamily="2" charset="2"/>
              <a:buChar char="y"/>
              <a:defRPr kumimoji="1" sz="2800">
                <a:solidFill>
                  <a:schemeClr val="tx1"/>
                </a:solidFill>
                <a:latin typeface="Tahoma" panose="020B0604030504040204" pitchFamily="34" charset="0"/>
              </a:defRPr>
            </a:lvl2pPr>
            <a:lvl3pPr marL="1143000" indent="-228600" eaLnBrk="0" hangingPunct="0">
              <a:spcBef>
                <a:spcPct val="20000"/>
              </a:spcBef>
              <a:buClr>
                <a:schemeClr val="accent2"/>
              </a:buClr>
              <a:buFont typeface="Monotype Sorts" pitchFamily="2" charset="2"/>
              <a:buChar char="x"/>
              <a:defRPr kumimoji="1" sz="2400">
                <a:solidFill>
                  <a:schemeClr val="tx1"/>
                </a:solidFill>
                <a:latin typeface="Tahoma" panose="020B0604030504040204" pitchFamily="34" charset="0"/>
              </a:defRPr>
            </a:lvl3pPr>
            <a:lvl4pPr marL="1600200" indent="-228600" eaLnBrk="0" hangingPunct="0">
              <a:spcBef>
                <a:spcPct val="20000"/>
              </a:spcBef>
              <a:buClr>
                <a:schemeClr val="accent2"/>
              </a:buClr>
              <a:buChar char="•"/>
              <a:defRPr kumimoji="1" sz="2000">
                <a:solidFill>
                  <a:schemeClr val="tx1"/>
                </a:solidFill>
                <a:latin typeface="Tahoma" panose="020B0604030504040204" pitchFamily="34" charset="0"/>
              </a:defRPr>
            </a:lvl4pPr>
            <a:lvl5pPr marL="2057400" indent="-228600" eaLnBrk="0" hangingPunct="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algn="ctr" eaLnBrk="1" hangingPunct="1">
              <a:spcBef>
                <a:spcPct val="50000"/>
              </a:spcBef>
              <a:buClrTx/>
              <a:buFontTx/>
              <a:buNone/>
            </a:pPr>
            <a:r>
              <a:rPr lang="en-GB" altLang="en-US" sz="1600" dirty="0"/>
              <a:t>1988 Education Reform Act</a:t>
            </a:r>
          </a:p>
          <a:p>
            <a:pPr eaLnBrk="1" hangingPunct="1">
              <a:spcBef>
                <a:spcPct val="50000"/>
              </a:spcBef>
              <a:buClrTx/>
              <a:buFontTx/>
              <a:buNone/>
            </a:pPr>
            <a:r>
              <a:rPr lang="en-GB" altLang="en-US" sz="1600" dirty="0"/>
              <a:t>Standardised Assessment Test (</a:t>
            </a:r>
            <a:r>
              <a:rPr lang="en-GB" altLang="en-US" sz="1600" b="1" dirty="0"/>
              <a:t>SATS</a:t>
            </a:r>
            <a:r>
              <a:rPr lang="en-GB" altLang="en-US" sz="1600" dirty="0"/>
              <a:t>) introduced and children are tested at 7, 11, 14, and GCSE</a:t>
            </a:r>
          </a:p>
        </p:txBody>
      </p:sp>
      <p:sp>
        <p:nvSpPr>
          <p:cNvPr id="11" name="Text Box 31"/>
          <p:cNvSpPr txBox="1">
            <a:spLocks noChangeArrowheads="1"/>
          </p:cNvSpPr>
          <p:nvPr/>
        </p:nvSpPr>
        <p:spPr bwMode="auto">
          <a:xfrm>
            <a:off x="276225" y="4799459"/>
            <a:ext cx="3048000" cy="2923877"/>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accent2"/>
              </a:buClr>
              <a:buFont typeface="Monotype Sorts" pitchFamily="2" charset="2"/>
              <a:buChar char="z"/>
              <a:defRPr kumimoji="1" sz="3200">
                <a:solidFill>
                  <a:schemeClr val="tx1"/>
                </a:solidFill>
                <a:latin typeface="Tahoma" panose="020B0604030504040204" pitchFamily="34" charset="0"/>
              </a:defRPr>
            </a:lvl1pPr>
            <a:lvl2pPr marL="742950" indent="-285750" eaLnBrk="0" hangingPunct="0">
              <a:spcBef>
                <a:spcPct val="20000"/>
              </a:spcBef>
              <a:buClr>
                <a:schemeClr val="accent2"/>
              </a:buClr>
              <a:buFont typeface="Monotype Sorts" pitchFamily="2" charset="2"/>
              <a:buChar char="y"/>
              <a:defRPr kumimoji="1" sz="2800">
                <a:solidFill>
                  <a:schemeClr val="tx1"/>
                </a:solidFill>
                <a:latin typeface="Tahoma" panose="020B0604030504040204" pitchFamily="34" charset="0"/>
              </a:defRPr>
            </a:lvl2pPr>
            <a:lvl3pPr marL="1143000" indent="-228600" eaLnBrk="0" hangingPunct="0">
              <a:spcBef>
                <a:spcPct val="20000"/>
              </a:spcBef>
              <a:buClr>
                <a:schemeClr val="accent2"/>
              </a:buClr>
              <a:buFont typeface="Monotype Sorts" pitchFamily="2" charset="2"/>
              <a:buChar char="x"/>
              <a:defRPr kumimoji="1" sz="2400">
                <a:solidFill>
                  <a:schemeClr val="tx1"/>
                </a:solidFill>
                <a:latin typeface="Tahoma" panose="020B0604030504040204" pitchFamily="34" charset="0"/>
              </a:defRPr>
            </a:lvl3pPr>
            <a:lvl4pPr marL="1600200" indent="-228600" eaLnBrk="0" hangingPunct="0">
              <a:spcBef>
                <a:spcPct val="20000"/>
              </a:spcBef>
              <a:buClr>
                <a:schemeClr val="accent2"/>
              </a:buClr>
              <a:buChar char="•"/>
              <a:defRPr kumimoji="1" sz="2000">
                <a:solidFill>
                  <a:schemeClr val="tx1"/>
                </a:solidFill>
                <a:latin typeface="Tahoma" panose="020B0604030504040204" pitchFamily="34" charset="0"/>
              </a:defRPr>
            </a:lvl4pPr>
            <a:lvl5pPr marL="2057400" indent="-228600" eaLnBrk="0" hangingPunct="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algn="ctr" eaLnBrk="1" hangingPunct="1">
              <a:spcBef>
                <a:spcPct val="50000"/>
              </a:spcBef>
              <a:buClrTx/>
              <a:buFontTx/>
              <a:buNone/>
            </a:pPr>
            <a:r>
              <a:rPr lang="en-GB" altLang="en-US" sz="1600" dirty="0" smtClean="0"/>
              <a:t>1902 Education Act</a:t>
            </a:r>
            <a:endParaRPr lang="en-GB" altLang="en-US" sz="1600" dirty="0"/>
          </a:p>
          <a:p>
            <a:pPr eaLnBrk="1" hangingPunct="1">
              <a:spcBef>
                <a:spcPct val="50000"/>
              </a:spcBef>
              <a:buClrTx/>
              <a:buFontTx/>
              <a:buNone/>
            </a:pPr>
            <a:r>
              <a:rPr lang="en-GB" altLang="en-US" sz="1600" dirty="0" smtClean="0"/>
              <a:t>Local School Boards replaced by </a:t>
            </a:r>
            <a:r>
              <a:rPr lang="en-GB" altLang="en-US" sz="1600" b="1" dirty="0" smtClean="0"/>
              <a:t>Local Education Authorities</a:t>
            </a:r>
          </a:p>
          <a:p>
            <a:pPr eaLnBrk="1" hangingPunct="1">
              <a:spcBef>
                <a:spcPct val="50000"/>
              </a:spcBef>
              <a:buClrTx/>
              <a:buFontTx/>
              <a:buNone/>
            </a:pPr>
            <a:r>
              <a:rPr lang="en-GB" altLang="en-US" sz="1600" dirty="0" smtClean="0"/>
              <a:t>Enforced school organisation would be organised and meet the needs of local people.</a:t>
            </a:r>
          </a:p>
          <a:p>
            <a:pPr eaLnBrk="1" hangingPunct="1">
              <a:spcBef>
                <a:spcPct val="50000"/>
              </a:spcBef>
              <a:buClrTx/>
              <a:buFontTx/>
              <a:buNone/>
            </a:pPr>
            <a:r>
              <a:rPr lang="en-GB" altLang="en-US" sz="1600" dirty="0" smtClean="0"/>
              <a:t>Church schools (voluntary schools) now to be supported by funds from the State.</a:t>
            </a:r>
            <a:endParaRPr lang="en-GB" altLang="en-US" sz="1600" dirty="0"/>
          </a:p>
        </p:txBody>
      </p:sp>
      <p:sp>
        <p:nvSpPr>
          <p:cNvPr id="12" name="Text Box 31"/>
          <p:cNvSpPr txBox="1">
            <a:spLocks noChangeArrowheads="1"/>
          </p:cNvSpPr>
          <p:nvPr/>
        </p:nvSpPr>
        <p:spPr bwMode="auto">
          <a:xfrm>
            <a:off x="277156" y="7862465"/>
            <a:ext cx="3048000" cy="14465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accent2"/>
              </a:buClr>
              <a:buFont typeface="Monotype Sorts" pitchFamily="2" charset="2"/>
              <a:buChar char="z"/>
              <a:defRPr kumimoji="1" sz="3200">
                <a:solidFill>
                  <a:schemeClr val="tx1"/>
                </a:solidFill>
                <a:latin typeface="Tahoma" panose="020B0604030504040204" pitchFamily="34" charset="0"/>
              </a:defRPr>
            </a:lvl1pPr>
            <a:lvl2pPr marL="742950" indent="-285750" eaLnBrk="0" hangingPunct="0">
              <a:spcBef>
                <a:spcPct val="20000"/>
              </a:spcBef>
              <a:buClr>
                <a:schemeClr val="accent2"/>
              </a:buClr>
              <a:buFont typeface="Monotype Sorts" pitchFamily="2" charset="2"/>
              <a:buChar char="y"/>
              <a:defRPr kumimoji="1" sz="2800">
                <a:solidFill>
                  <a:schemeClr val="tx1"/>
                </a:solidFill>
                <a:latin typeface="Tahoma" panose="020B0604030504040204" pitchFamily="34" charset="0"/>
              </a:defRPr>
            </a:lvl2pPr>
            <a:lvl3pPr marL="1143000" indent="-228600" eaLnBrk="0" hangingPunct="0">
              <a:spcBef>
                <a:spcPct val="20000"/>
              </a:spcBef>
              <a:buClr>
                <a:schemeClr val="accent2"/>
              </a:buClr>
              <a:buFont typeface="Monotype Sorts" pitchFamily="2" charset="2"/>
              <a:buChar char="x"/>
              <a:defRPr kumimoji="1" sz="2400">
                <a:solidFill>
                  <a:schemeClr val="tx1"/>
                </a:solidFill>
                <a:latin typeface="Tahoma" panose="020B0604030504040204" pitchFamily="34" charset="0"/>
              </a:defRPr>
            </a:lvl3pPr>
            <a:lvl4pPr marL="1600200" indent="-228600" eaLnBrk="0" hangingPunct="0">
              <a:spcBef>
                <a:spcPct val="20000"/>
              </a:spcBef>
              <a:buClr>
                <a:schemeClr val="accent2"/>
              </a:buClr>
              <a:buChar char="•"/>
              <a:defRPr kumimoji="1" sz="2000">
                <a:solidFill>
                  <a:schemeClr val="tx1"/>
                </a:solidFill>
                <a:latin typeface="Tahoma" panose="020B0604030504040204" pitchFamily="34" charset="0"/>
              </a:defRPr>
            </a:lvl4pPr>
            <a:lvl5pPr marL="2057400" indent="-228600" eaLnBrk="0" hangingPunct="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algn="ctr" eaLnBrk="1" hangingPunct="1">
              <a:spcBef>
                <a:spcPct val="50000"/>
              </a:spcBef>
              <a:buClrTx/>
              <a:buFontTx/>
              <a:buNone/>
            </a:pPr>
            <a:r>
              <a:rPr lang="en-GB" altLang="en-US" sz="1600" dirty="0" smtClean="0"/>
              <a:t>Education (Provision of Meals) Act 1906</a:t>
            </a:r>
            <a:endParaRPr lang="en-GB" altLang="en-US" sz="1600" dirty="0"/>
          </a:p>
          <a:p>
            <a:pPr eaLnBrk="1" hangingPunct="1">
              <a:spcBef>
                <a:spcPct val="50000"/>
              </a:spcBef>
              <a:buClrTx/>
              <a:buFont typeface="Monotype Sorts" pitchFamily="2" charset="2"/>
              <a:buNone/>
            </a:pPr>
            <a:r>
              <a:rPr lang="en-GB" altLang="en-US" sz="1600" dirty="0" smtClean="0"/>
              <a:t>Local Education Authorities encouraged to provide free school meals for children</a:t>
            </a:r>
            <a:endParaRPr lang="en-GB" altLang="en-US" sz="1600" dirty="0"/>
          </a:p>
        </p:txBody>
      </p:sp>
      <p:sp>
        <p:nvSpPr>
          <p:cNvPr id="13" name="Text Box 36"/>
          <p:cNvSpPr txBox="1">
            <a:spLocks noChangeArrowheads="1"/>
          </p:cNvSpPr>
          <p:nvPr/>
        </p:nvSpPr>
        <p:spPr bwMode="auto">
          <a:xfrm>
            <a:off x="3581400" y="2294648"/>
            <a:ext cx="3048000" cy="353943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accent2"/>
              </a:buClr>
              <a:buFont typeface="Monotype Sorts" pitchFamily="2" charset="2"/>
              <a:buChar char="z"/>
              <a:defRPr kumimoji="1" sz="3200">
                <a:solidFill>
                  <a:schemeClr val="tx1"/>
                </a:solidFill>
                <a:latin typeface="Tahoma" panose="020B0604030504040204" pitchFamily="34" charset="0"/>
              </a:defRPr>
            </a:lvl1pPr>
            <a:lvl2pPr marL="742950" indent="-285750" eaLnBrk="0" hangingPunct="0">
              <a:spcBef>
                <a:spcPct val="20000"/>
              </a:spcBef>
              <a:buClr>
                <a:schemeClr val="accent2"/>
              </a:buClr>
              <a:buFont typeface="Monotype Sorts" pitchFamily="2" charset="2"/>
              <a:buChar char="y"/>
              <a:defRPr kumimoji="1" sz="2800">
                <a:solidFill>
                  <a:schemeClr val="tx1"/>
                </a:solidFill>
                <a:latin typeface="Tahoma" panose="020B0604030504040204" pitchFamily="34" charset="0"/>
              </a:defRPr>
            </a:lvl2pPr>
            <a:lvl3pPr marL="1143000" indent="-228600" eaLnBrk="0" hangingPunct="0">
              <a:spcBef>
                <a:spcPct val="20000"/>
              </a:spcBef>
              <a:buClr>
                <a:schemeClr val="accent2"/>
              </a:buClr>
              <a:buFont typeface="Monotype Sorts" pitchFamily="2" charset="2"/>
              <a:buChar char="x"/>
              <a:defRPr kumimoji="1" sz="2400">
                <a:solidFill>
                  <a:schemeClr val="tx1"/>
                </a:solidFill>
                <a:latin typeface="Tahoma" panose="020B0604030504040204" pitchFamily="34" charset="0"/>
              </a:defRPr>
            </a:lvl3pPr>
            <a:lvl4pPr marL="1600200" indent="-228600" eaLnBrk="0" hangingPunct="0">
              <a:spcBef>
                <a:spcPct val="20000"/>
              </a:spcBef>
              <a:buClr>
                <a:schemeClr val="accent2"/>
              </a:buClr>
              <a:buChar char="•"/>
              <a:defRPr kumimoji="1" sz="2000">
                <a:solidFill>
                  <a:schemeClr val="tx1"/>
                </a:solidFill>
                <a:latin typeface="Tahoma" panose="020B0604030504040204" pitchFamily="34" charset="0"/>
              </a:defRPr>
            </a:lvl4pPr>
            <a:lvl5pPr marL="2057400" indent="-228600" eaLnBrk="0" hangingPunct="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algn="ctr" eaLnBrk="1" hangingPunct="1">
              <a:spcBef>
                <a:spcPct val="50000"/>
              </a:spcBef>
              <a:buClrTx/>
              <a:buFontTx/>
              <a:buNone/>
            </a:pPr>
            <a:r>
              <a:rPr lang="en-GB" altLang="en-US" sz="1600" dirty="0" smtClean="0"/>
              <a:t>1965</a:t>
            </a:r>
          </a:p>
          <a:p>
            <a:pPr algn="ctr" eaLnBrk="1" hangingPunct="1">
              <a:spcBef>
                <a:spcPct val="50000"/>
              </a:spcBef>
              <a:buClrTx/>
              <a:buFontTx/>
              <a:buNone/>
            </a:pPr>
            <a:r>
              <a:rPr lang="en-GB" altLang="en-US" sz="1600" dirty="0" smtClean="0"/>
              <a:t>Tripartite system largely abolished in England and Wales by government circular 10/65</a:t>
            </a:r>
          </a:p>
          <a:p>
            <a:pPr algn="ctr" eaLnBrk="1" hangingPunct="1">
              <a:spcBef>
                <a:spcPct val="50000"/>
              </a:spcBef>
              <a:buClrTx/>
              <a:buFontTx/>
              <a:buNone/>
            </a:pPr>
            <a:r>
              <a:rPr lang="en-GB" altLang="en-US" sz="1600" dirty="0" smtClean="0"/>
              <a:t>Conversion encouraged in all local authorities to comprehensive education</a:t>
            </a:r>
          </a:p>
          <a:p>
            <a:pPr algn="ctr" eaLnBrk="1" hangingPunct="1">
              <a:spcBef>
                <a:spcPct val="50000"/>
              </a:spcBef>
              <a:buClrTx/>
              <a:buFontTx/>
              <a:buNone/>
            </a:pPr>
            <a:r>
              <a:rPr lang="en-GB" altLang="en-US" sz="1600" dirty="0" smtClean="0"/>
              <a:t>All main political parties adopt policies not to expand selective education beyond surviving grammar schools</a:t>
            </a:r>
            <a:endParaRPr lang="en-GB" altLang="en-US" sz="1600" dirty="0"/>
          </a:p>
          <a:p>
            <a:pPr algn="ctr" eaLnBrk="1" hangingPunct="1">
              <a:spcBef>
                <a:spcPct val="50000"/>
              </a:spcBef>
              <a:buClrTx/>
              <a:buFontTx/>
              <a:buNone/>
            </a:pPr>
            <a:endParaRPr lang="en-GB" altLang="en-US" sz="1600" dirty="0"/>
          </a:p>
        </p:txBody>
      </p:sp>
      <p:sp>
        <p:nvSpPr>
          <p:cNvPr id="14" name="Text Box 24"/>
          <p:cNvSpPr txBox="1">
            <a:spLocks noChangeArrowheads="1"/>
          </p:cNvSpPr>
          <p:nvPr/>
        </p:nvSpPr>
        <p:spPr bwMode="auto">
          <a:xfrm>
            <a:off x="3581400" y="6033120"/>
            <a:ext cx="3048000" cy="974725"/>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accent2"/>
              </a:buClr>
              <a:buFont typeface="Monotype Sorts" pitchFamily="2" charset="2"/>
              <a:buChar char="z"/>
              <a:defRPr kumimoji="1" sz="3200">
                <a:solidFill>
                  <a:schemeClr val="tx1"/>
                </a:solidFill>
                <a:latin typeface="Tahoma" panose="020B0604030504040204" pitchFamily="34" charset="0"/>
              </a:defRPr>
            </a:lvl1pPr>
            <a:lvl2pPr marL="742950" indent="-285750" eaLnBrk="0" hangingPunct="0">
              <a:spcBef>
                <a:spcPct val="20000"/>
              </a:spcBef>
              <a:buClr>
                <a:schemeClr val="accent2"/>
              </a:buClr>
              <a:buFont typeface="Monotype Sorts" pitchFamily="2" charset="2"/>
              <a:buChar char="y"/>
              <a:defRPr kumimoji="1" sz="2800">
                <a:solidFill>
                  <a:schemeClr val="tx1"/>
                </a:solidFill>
                <a:latin typeface="Tahoma" panose="020B0604030504040204" pitchFamily="34" charset="0"/>
              </a:defRPr>
            </a:lvl2pPr>
            <a:lvl3pPr marL="1143000" indent="-228600" eaLnBrk="0" hangingPunct="0">
              <a:spcBef>
                <a:spcPct val="20000"/>
              </a:spcBef>
              <a:buClr>
                <a:schemeClr val="accent2"/>
              </a:buClr>
              <a:buFont typeface="Monotype Sorts" pitchFamily="2" charset="2"/>
              <a:buChar char="x"/>
              <a:defRPr kumimoji="1" sz="2400">
                <a:solidFill>
                  <a:schemeClr val="tx1"/>
                </a:solidFill>
                <a:latin typeface="Tahoma" panose="020B0604030504040204" pitchFamily="34" charset="0"/>
              </a:defRPr>
            </a:lvl3pPr>
            <a:lvl4pPr marL="1600200" indent="-228600" eaLnBrk="0" hangingPunct="0">
              <a:spcBef>
                <a:spcPct val="20000"/>
              </a:spcBef>
              <a:buClr>
                <a:schemeClr val="accent2"/>
              </a:buClr>
              <a:buChar char="•"/>
              <a:defRPr kumimoji="1" sz="2000">
                <a:solidFill>
                  <a:schemeClr val="tx1"/>
                </a:solidFill>
                <a:latin typeface="Tahoma" panose="020B0604030504040204" pitchFamily="34" charset="0"/>
              </a:defRPr>
            </a:lvl4pPr>
            <a:lvl5pPr marL="2057400" indent="-228600" eaLnBrk="0" hangingPunct="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algn="ctr" eaLnBrk="1" hangingPunct="1">
              <a:spcBef>
                <a:spcPct val="50000"/>
              </a:spcBef>
              <a:buClrTx/>
              <a:buFontTx/>
              <a:buNone/>
            </a:pPr>
            <a:r>
              <a:rPr lang="en-GB" altLang="en-US" sz="1600"/>
              <a:t>1994</a:t>
            </a:r>
          </a:p>
          <a:p>
            <a:pPr eaLnBrk="1" hangingPunct="1">
              <a:spcBef>
                <a:spcPct val="50000"/>
              </a:spcBef>
              <a:buClrTx/>
              <a:buFontTx/>
              <a:buNone/>
            </a:pPr>
            <a:r>
              <a:rPr lang="en-GB" altLang="en-US" sz="1600" b="1"/>
              <a:t>A*</a:t>
            </a:r>
            <a:r>
              <a:rPr lang="en-GB" altLang="en-US" sz="1600"/>
              <a:t> examinations introduced at GCSE for the better candidates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Text Box 25"/>
          <p:cNvSpPr txBox="1">
            <a:spLocks noChangeArrowheads="1"/>
          </p:cNvSpPr>
          <p:nvPr/>
        </p:nvSpPr>
        <p:spPr bwMode="auto">
          <a:xfrm>
            <a:off x="3587214" y="381794"/>
            <a:ext cx="3048000" cy="1938337"/>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accent2"/>
              </a:buClr>
              <a:buFont typeface="Monotype Sorts" pitchFamily="2" charset="2"/>
              <a:buChar char="z"/>
              <a:defRPr kumimoji="1" sz="3200">
                <a:solidFill>
                  <a:schemeClr val="tx1"/>
                </a:solidFill>
                <a:latin typeface="Tahoma" panose="020B0604030504040204" pitchFamily="34" charset="0"/>
              </a:defRPr>
            </a:lvl1pPr>
            <a:lvl2pPr marL="742950" indent="-285750" eaLnBrk="0" hangingPunct="0">
              <a:spcBef>
                <a:spcPct val="20000"/>
              </a:spcBef>
              <a:buClr>
                <a:schemeClr val="accent2"/>
              </a:buClr>
              <a:buFont typeface="Monotype Sorts" pitchFamily="2" charset="2"/>
              <a:buChar char="y"/>
              <a:defRPr kumimoji="1" sz="2800">
                <a:solidFill>
                  <a:schemeClr val="tx1"/>
                </a:solidFill>
                <a:latin typeface="Tahoma" panose="020B0604030504040204" pitchFamily="34" charset="0"/>
              </a:defRPr>
            </a:lvl2pPr>
            <a:lvl3pPr marL="1143000" indent="-228600" eaLnBrk="0" hangingPunct="0">
              <a:spcBef>
                <a:spcPct val="20000"/>
              </a:spcBef>
              <a:buClr>
                <a:schemeClr val="accent2"/>
              </a:buClr>
              <a:buFont typeface="Monotype Sorts" pitchFamily="2" charset="2"/>
              <a:buChar char="x"/>
              <a:defRPr kumimoji="1" sz="2400">
                <a:solidFill>
                  <a:schemeClr val="tx1"/>
                </a:solidFill>
                <a:latin typeface="Tahoma" panose="020B0604030504040204" pitchFamily="34" charset="0"/>
              </a:defRPr>
            </a:lvl3pPr>
            <a:lvl4pPr marL="1600200" indent="-228600" eaLnBrk="0" hangingPunct="0">
              <a:spcBef>
                <a:spcPct val="20000"/>
              </a:spcBef>
              <a:buClr>
                <a:schemeClr val="accent2"/>
              </a:buClr>
              <a:buChar char="•"/>
              <a:defRPr kumimoji="1" sz="2000">
                <a:solidFill>
                  <a:schemeClr val="tx1"/>
                </a:solidFill>
                <a:latin typeface="Tahoma" panose="020B0604030504040204" pitchFamily="34" charset="0"/>
              </a:defRPr>
            </a:lvl4pPr>
            <a:lvl5pPr marL="2057400" indent="-228600" eaLnBrk="0" hangingPunct="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algn="ctr" eaLnBrk="1" hangingPunct="1">
              <a:spcBef>
                <a:spcPct val="50000"/>
              </a:spcBef>
              <a:buClrTx/>
              <a:buFontTx/>
              <a:buNone/>
            </a:pPr>
            <a:r>
              <a:rPr lang="en-GB" altLang="en-US" sz="1600"/>
              <a:t>2000</a:t>
            </a:r>
          </a:p>
          <a:p>
            <a:pPr eaLnBrk="1" hangingPunct="1">
              <a:spcBef>
                <a:spcPct val="50000"/>
              </a:spcBef>
              <a:buClrTx/>
              <a:buFontTx/>
              <a:buNone/>
            </a:pPr>
            <a:r>
              <a:rPr lang="en-GB" altLang="en-US" sz="1600"/>
              <a:t>“</a:t>
            </a:r>
            <a:r>
              <a:rPr lang="en-GB" altLang="en-US" sz="1600" b="1" i="1"/>
              <a:t>Curriculum 2000</a:t>
            </a:r>
            <a:r>
              <a:rPr lang="en-GB" altLang="en-US" sz="1600"/>
              <a:t>” reform of ‘A’ level exams into 6 unit modules with AS for 17 year olds worth 50% of A level. Later reduced to 4 unit modules for most subjects.</a:t>
            </a:r>
          </a:p>
        </p:txBody>
      </p:sp>
      <p:sp>
        <p:nvSpPr>
          <p:cNvPr id="4101" name="Text Box 26"/>
          <p:cNvSpPr txBox="1">
            <a:spLocks noChangeArrowheads="1"/>
          </p:cNvSpPr>
          <p:nvPr/>
        </p:nvSpPr>
        <p:spPr bwMode="auto">
          <a:xfrm>
            <a:off x="3555243" y="2522686"/>
            <a:ext cx="3048000" cy="1692275"/>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accent2"/>
              </a:buClr>
              <a:buFont typeface="Monotype Sorts" pitchFamily="2" charset="2"/>
              <a:buChar char="z"/>
              <a:defRPr kumimoji="1" sz="3200">
                <a:solidFill>
                  <a:schemeClr val="tx1"/>
                </a:solidFill>
                <a:latin typeface="Tahoma" panose="020B0604030504040204" pitchFamily="34" charset="0"/>
              </a:defRPr>
            </a:lvl1pPr>
            <a:lvl2pPr marL="742950" indent="-285750" eaLnBrk="0" hangingPunct="0">
              <a:spcBef>
                <a:spcPct val="20000"/>
              </a:spcBef>
              <a:buClr>
                <a:schemeClr val="accent2"/>
              </a:buClr>
              <a:buFont typeface="Monotype Sorts" pitchFamily="2" charset="2"/>
              <a:buChar char="y"/>
              <a:defRPr kumimoji="1" sz="2800">
                <a:solidFill>
                  <a:schemeClr val="tx1"/>
                </a:solidFill>
                <a:latin typeface="Tahoma" panose="020B0604030504040204" pitchFamily="34" charset="0"/>
              </a:defRPr>
            </a:lvl2pPr>
            <a:lvl3pPr marL="1143000" indent="-228600" eaLnBrk="0" hangingPunct="0">
              <a:spcBef>
                <a:spcPct val="20000"/>
              </a:spcBef>
              <a:buClr>
                <a:schemeClr val="accent2"/>
              </a:buClr>
              <a:buFont typeface="Monotype Sorts" pitchFamily="2" charset="2"/>
              <a:buChar char="x"/>
              <a:defRPr kumimoji="1" sz="2400">
                <a:solidFill>
                  <a:schemeClr val="tx1"/>
                </a:solidFill>
                <a:latin typeface="Tahoma" panose="020B0604030504040204" pitchFamily="34" charset="0"/>
              </a:defRPr>
            </a:lvl3pPr>
            <a:lvl4pPr marL="1600200" indent="-228600" eaLnBrk="0" hangingPunct="0">
              <a:spcBef>
                <a:spcPct val="20000"/>
              </a:spcBef>
              <a:buClr>
                <a:schemeClr val="accent2"/>
              </a:buClr>
              <a:buChar char="•"/>
              <a:defRPr kumimoji="1" sz="2000">
                <a:solidFill>
                  <a:schemeClr val="tx1"/>
                </a:solidFill>
                <a:latin typeface="Tahoma" panose="020B0604030504040204" pitchFamily="34" charset="0"/>
              </a:defRPr>
            </a:lvl4pPr>
            <a:lvl5pPr marL="2057400" indent="-228600" eaLnBrk="0" hangingPunct="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algn="ctr" eaLnBrk="1" hangingPunct="1">
              <a:spcBef>
                <a:spcPct val="50000"/>
              </a:spcBef>
              <a:buClrTx/>
              <a:buFontTx/>
              <a:buNone/>
            </a:pPr>
            <a:r>
              <a:rPr lang="en-GB" altLang="en-US" sz="1600"/>
              <a:t>1992</a:t>
            </a:r>
          </a:p>
          <a:p>
            <a:pPr algn="ctr" eaLnBrk="1" hangingPunct="1">
              <a:spcBef>
                <a:spcPct val="50000"/>
              </a:spcBef>
              <a:buClrTx/>
              <a:buFontTx/>
              <a:buNone/>
            </a:pPr>
            <a:r>
              <a:rPr lang="en-GB" altLang="en-US" sz="1600"/>
              <a:t>Based on changes to the National Curriculum, all state schools required to publish their exam results presented in </a:t>
            </a:r>
            <a:r>
              <a:rPr lang="en-GB" altLang="en-US" sz="1600" b="1"/>
              <a:t>League Tables</a:t>
            </a:r>
          </a:p>
        </p:txBody>
      </p:sp>
      <p:sp>
        <p:nvSpPr>
          <p:cNvPr id="4102" name="Text Box 27"/>
          <p:cNvSpPr txBox="1">
            <a:spLocks noChangeArrowheads="1"/>
          </p:cNvSpPr>
          <p:nvPr/>
        </p:nvSpPr>
        <p:spPr bwMode="auto">
          <a:xfrm>
            <a:off x="228600" y="381794"/>
            <a:ext cx="3048000" cy="1222375"/>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accent2"/>
              </a:buClr>
              <a:buFont typeface="Monotype Sorts" pitchFamily="2" charset="2"/>
              <a:buChar char="z"/>
              <a:defRPr kumimoji="1" sz="3200">
                <a:solidFill>
                  <a:schemeClr val="tx1"/>
                </a:solidFill>
                <a:latin typeface="Tahoma" panose="020B0604030504040204" pitchFamily="34" charset="0"/>
              </a:defRPr>
            </a:lvl1pPr>
            <a:lvl2pPr marL="742950" indent="-285750" eaLnBrk="0" hangingPunct="0">
              <a:spcBef>
                <a:spcPct val="20000"/>
              </a:spcBef>
              <a:buClr>
                <a:schemeClr val="accent2"/>
              </a:buClr>
              <a:buFont typeface="Monotype Sorts" pitchFamily="2" charset="2"/>
              <a:buChar char="y"/>
              <a:defRPr kumimoji="1" sz="2800">
                <a:solidFill>
                  <a:schemeClr val="tx1"/>
                </a:solidFill>
                <a:latin typeface="Tahoma" panose="020B0604030504040204" pitchFamily="34" charset="0"/>
              </a:defRPr>
            </a:lvl2pPr>
            <a:lvl3pPr marL="1143000" indent="-228600" eaLnBrk="0" hangingPunct="0">
              <a:spcBef>
                <a:spcPct val="20000"/>
              </a:spcBef>
              <a:buClr>
                <a:schemeClr val="accent2"/>
              </a:buClr>
              <a:buFont typeface="Monotype Sorts" pitchFamily="2" charset="2"/>
              <a:buChar char="x"/>
              <a:defRPr kumimoji="1" sz="2400">
                <a:solidFill>
                  <a:schemeClr val="tx1"/>
                </a:solidFill>
                <a:latin typeface="Tahoma" panose="020B0604030504040204" pitchFamily="34" charset="0"/>
              </a:defRPr>
            </a:lvl3pPr>
            <a:lvl4pPr marL="1600200" indent="-228600" eaLnBrk="0" hangingPunct="0">
              <a:spcBef>
                <a:spcPct val="20000"/>
              </a:spcBef>
              <a:buClr>
                <a:schemeClr val="accent2"/>
              </a:buClr>
              <a:buChar char="•"/>
              <a:defRPr kumimoji="1" sz="2000">
                <a:solidFill>
                  <a:schemeClr val="tx1"/>
                </a:solidFill>
                <a:latin typeface="Tahoma" panose="020B0604030504040204" pitchFamily="34" charset="0"/>
              </a:defRPr>
            </a:lvl4pPr>
            <a:lvl5pPr marL="2057400" indent="-228600" eaLnBrk="0" hangingPunct="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algn="ctr" eaLnBrk="1" hangingPunct="1">
              <a:spcBef>
                <a:spcPct val="50000"/>
              </a:spcBef>
              <a:buClrTx/>
              <a:buFontTx/>
              <a:buNone/>
            </a:pPr>
            <a:r>
              <a:rPr lang="en-GB" altLang="en-US" sz="1600"/>
              <a:t>1996</a:t>
            </a:r>
          </a:p>
          <a:p>
            <a:pPr eaLnBrk="1" hangingPunct="1">
              <a:spcBef>
                <a:spcPct val="50000"/>
              </a:spcBef>
              <a:buClrTx/>
              <a:buFontTx/>
              <a:buNone/>
            </a:pPr>
            <a:r>
              <a:rPr lang="en-GB" altLang="en-US" sz="1600" b="1"/>
              <a:t>GNVQ</a:t>
            </a:r>
            <a:r>
              <a:rPr lang="en-GB" altLang="en-US" sz="1600"/>
              <a:t> examinations introduced to encourage practical and applied subjects in schools</a:t>
            </a:r>
          </a:p>
        </p:txBody>
      </p:sp>
      <p:sp>
        <p:nvSpPr>
          <p:cNvPr id="4103" name="Text Box 28"/>
          <p:cNvSpPr txBox="1">
            <a:spLocks noChangeArrowheads="1"/>
          </p:cNvSpPr>
          <p:nvPr/>
        </p:nvSpPr>
        <p:spPr bwMode="auto">
          <a:xfrm>
            <a:off x="224359" y="1831403"/>
            <a:ext cx="3048000" cy="3908762"/>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accent2"/>
              </a:buClr>
              <a:buFont typeface="Monotype Sorts" pitchFamily="2" charset="2"/>
              <a:buChar char="z"/>
              <a:defRPr kumimoji="1" sz="3200">
                <a:solidFill>
                  <a:schemeClr val="tx1"/>
                </a:solidFill>
                <a:latin typeface="Tahoma" panose="020B0604030504040204" pitchFamily="34" charset="0"/>
              </a:defRPr>
            </a:lvl1pPr>
            <a:lvl2pPr marL="742950" indent="-285750" eaLnBrk="0" hangingPunct="0">
              <a:spcBef>
                <a:spcPct val="20000"/>
              </a:spcBef>
              <a:buClr>
                <a:schemeClr val="accent2"/>
              </a:buClr>
              <a:buFont typeface="Monotype Sorts" pitchFamily="2" charset="2"/>
              <a:buChar char="y"/>
              <a:defRPr kumimoji="1" sz="2800">
                <a:solidFill>
                  <a:schemeClr val="tx1"/>
                </a:solidFill>
                <a:latin typeface="Tahoma" panose="020B0604030504040204" pitchFamily="34" charset="0"/>
              </a:defRPr>
            </a:lvl2pPr>
            <a:lvl3pPr marL="1143000" indent="-228600" eaLnBrk="0" hangingPunct="0">
              <a:spcBef>
                <a:spcPct val="20000"/>
              </a:spcBef>
              <a:buClr>
                <a:schemeClr val="accent2"/>
              </a:buClr>
              <a:buFont typeface="Monotype Sorts" pitchFamily="2" charset="2"/>
              <a:buChar char="x"/>
              <a:defRPr kumimoji="1" sz="2400">
                <a:solidFill>
                  <a:schemeClr val="tx1"/>
                </a:solidFill>
                <a:latin typeface="Tahoma" panose="020B0604030504040204" pitchFamily="34" charset="0"/>
              </a:defRPr>
            </a:lvl3pPr>
            <a:lvl4pPr marL="1600200" indent="-228600" eaLnBrk="0" hangingPunct="0">
              <a:spcBef>
                <a:spcPct val="20000"/>
              </a:spcBef>
              <a:buClr>
                <a:schemeClr val="accent2"/>
              </a:buClr>
              <a:buChar char="•"/>
              <a:defRPr kumimoji="1" sz="2000">
                <a:solidFill>
                  <a:schemeClr val="tx1"/>
                </a:solidFill>
                <a:latin typeface="Tahoma" panose="020B0604030504040204" pitchFamily="34" charset="0"/>
              </a:defRPr>
            </a:lvl4pPr>
            <a:lvl5pPr marL="2057400" indent="-228600" eaLnBrk="0" hangingPunct="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algn="ctr" eaLnBrk="1" hangingPunct="1">
              <a:spcBef>
                <a:spcPct val="50000"/>
              </a:spcBef>
              <a:buClrTx/>
              <a:buFontTx/>
              <a:buNone/>
            </a:pPr>
            <a:r>
              <a:rPr lang="en-GB" altLang="en-US" sz="1600" dirty="0" smtClean="0"/>
              <a:t>1979-1997 (and to the present day?)</a:t>
            </a:r>
            <a:endParaRPr lang="en-GB" altLang="en-US" sz="1600" dirty="0"/>
          </a:p>
          <a:p>
            <a:pPr algn="ctr" eaLnBrk="1" hangingPunct="1">
              <a:spcBef>
                <a:spcPct val="50000"/>
              </a:spcBef>
              <a:buClrTx/>
              <a:buFontTx/>
              <a:buNone/>
            </a:pPr>
            <a:r>
              <a:rPr lang="en-GB" altLang="en-US" sz="1600" dirty="0"/>
              <a:t>Education policies influenced by </a:t>
            </a:r>
            <a:r>
              <a:rPr lang="en-GB" altLang="en-US" sz="1600" b="1" dirty="0"/>
              <a:t>neo-liberal</a:t>
            </a:r>
            <a:r>
              <a:rPr lang="en-GB" altLang="en-US" sz="1600" dirty="0"/>
              <a:t> </a:t>
            </a:r>
            <a:r>
              <a:rPr lang="en-GB" altLang="en-US" sz="1600" dirty="0" smtClean="0"/>
              <a:t>ideas including:</a:t>
            </a:r>
          </a:p>
          <a:p>
            <a:pPr marL="285750" indent="-285750" eaLnBrk="1" hangingPunct="1">
              <a:spcBef>
                <a:spcPts val="0"/>
              </a:spcBef>
              <a:buClrTx/>
              <a:buFont typeface="Wingdings" panose="05000000000000000000" pitchFamily="2" charset="2"/>
              <a:buChar char="§"/>
            </a:pPr>
            <a:r>
              <a:rPr lang="en-GB" altLang="en-US" sz="1600" dirty="0" smtClean="0"/>
              <a:t>Reducing the cost to the State where possible</a:t>
            </a:r>
          </a:p>
          <a:p>
            <a:pPr marL="285750" indent="-285750" eaLnBrk="1" hangingPunct="1">
              <a:spcBef>
                <a:spcPts val="0"/>
              </a:spcBef>
              <a:buClrTx/>
              <a:buFont typeface="Wingdings" panose="05000000000000000000" pitchFamily="2" charset="2"/>
              <a:buChar char="§"/>
            </a:pPr>
            <a:r>
              <a:rPr lang="en-GB" altLang="en-US" sz="1600" dirty="0" smtClean="0"/>
              <a:t>Value for money for taxpayers</a:t>
            </a:r>
          </a:p>
          <a:p>
            <a:pPr marL="285750" indent="-285750" eaLnBrk="1" hangingPunct="1">
              <a:spcBef>
                <a:spcPts val="0"/>
              </a:spcBef>
              <a:buClrTx/>
              <a:buFont typeface="Wingdings" panose="05000000000000000000" pitchFamily="2" charset="2"/>
              <a:buChar char="§"/>
            </a:pPr>
            <a:r>
              <a:rPr lang="en-GB" altLang="en-US" sz="1600" dirty="0" smtClean="0"/>
              <a:t>Individuals should pay for the advantages that state education gives them</a:t>
            </a:r>
          </a:p>
          <a:p>
            <a:pPr marL="285750" indent="-285750" eaLnBrk="1" hangingPunct="1">
              <a:spcBef>
                <a:spcPts val="0"/>
              </a:spcBef>
              <a:buClrTx/>
              <a:buFont typeface="Wingdings" panose="05000000000000000000" pitchFamily="2" charset="2"/>
              <a:buChar char="§"/>
            </a:pPr>
            <a:r>
              <a:rPr lang="en-GB" altLang="en-US" sz="1600" dirty="0" smtClean="0"/>
              <a:t>Where possible the private sector should be involved</a:t>
            </a:r>
          </a:p>
          <a:p>
            <a:pPr marL="285750" indent="-285750" eaLnBrk="1" hangingPunct="1">
              <a:spcBef>
                <a:spcPts val="0"/>
              </a:spcBef>
              <a:buClrTx/>
              <a:buFont typeface="Wingdings" panose="05000000000000000000" pitchFamily="2" charset="2"/>
              <a:buChar char="§"/>
            </a:pPr>
            <a:r>
              <a:rPr lang="en-GB" altLang="en-US" sz="1600" dirty="0" smtClean="0"/>
              <a:t>Competition will encourage efficiency</a:t>
            </a:r>
            <a:endParaRPr lang="en-GB" altLang="en-US" sz="1600" dirty="0"/>
          </a:p>
        </p:txBody>
      </p:sp>
      <p:sp>
        <p:nvSpPr>
          <p:cNvPr id="4104" name="Text Box 30"/>
          <p:cNvSpPr txBox="1">
            <a:spLocks noChangeArrowheads="1"/>
          </p:cNvSpPr>
          <p:nvPr/>
        </p:nvSpPr>
        <p:spPr bwMode="auto">
          <a:xfrm>
            <a:off x="3597275" y="5745163"/>
            <a:ext cx="3048000" cy="1711325"/>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accent2"/>
              </a:buClr>
              <a:buFont typeface="Monotype Sorts" pitchFamily="2" charset="2"/>
              <a:buChar char="z"/>
              <a:defRPr kumimoji="1" sz="3200">
                <a:solidFill>
                  <a:schemeClr val="tx1"/>
                </a:solidFill>
                <a:latin typeface="Tahoma" panose="020B0604030504040204" pitchFamily="34" charset="0"/>
              </a:defRPr>
            </a:lvl1pPr>
            <a:lvl2pPr marL="742950" indent="-285750" eaLnBrk="0" hangingPunct="0">
              <a:spcBef>
                <a:spcPct val="20000"/>
              </a:spcBef>
              <a:buClr>
                <a:schemeClr val="accent2"/>
              </a:buClr>
              <a:buFont typeface="Monotype Sorts" pitchFamily="2" charset="2"/>
              <a:buChar char="y"/>
              <a:defRPr kumimoji="1" sz="2800">
                <a:solidFill>
                  <a:schemeClr val="tx1"/>
                </a:solidFill>
                <a:latin typeface="Tahoma" panose="020B0604030504040204" pitchFamily="34" charset="0"/>
              </a:defRPr>
            </a:lvl2pPr>
            <a:lvl3pPr marL="1143000" indent="-228600" eaLnBrk="0" hangingPunct="0">
              <a:spcBef>
                <a:spcPct val="20000"/>
              </a:spcBef>
              <a:buClr>
                <a:schemeClr val="accent2"/>
              </a:buClr>
              <a:buFont typeface="Monotype Sorts" pitchFamily="2" charset="2"/>
              <a:buChar char="x"/>
              <a:defRPr kumimoji="1" sz="2400">
                <a:solidFill>
                  <a:schemeClr val="tx1"/>
                </a:solidFill>
                <a:latin typeface="Tahoma" panose="020B0604030504040204" pitchFamily="34" charset="0"/>
              </a:defRPr>
            </a:lvl3pPr>
            <a:lvl4pPr marL="1600200" indent="-228600" eaLnBrk="0" hangingPunct="0">
              <a:spcBef>
                <a:spcPct val="20000"/>
              </a:spcBef>
              <a:buClr>
                <a:schemeClr val="accent2"/>
              </a:buClr>
              <a:buChar char="•"/>
              <a:defRPr kumimoji="1" sz="2000">
                <a:solidFill>
                  <a:schemeClr val="tx1"/>
                </a:solidFill>
                <a:latin typeface="Tahoma" panose="020B0604030504040204" pitchFamily="34" charset="0"/>
              </a:defRPr>
            </a:lvl4pPr>
            <a:lvl5pPr marL="2057400" indent="-228600" eaLnBrk="0" hangingPunct="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algn="ctr" eaLnBrk="1" hangingPunct="1">
              <a:spcBef>
                <a:spcPct val="50000"/>
              </a:spcBef>
              <a:buClrTx/>
              <a:buFontTx/>
              <a:buNone/>
            </a:pPr>
            <a:r>
              <a:rPr lang="en-GB" altLang="en-US" sz="1600"/>
              <a:t>1997</a:t>
            </a:r>
          </a:p>
          <a:p>
            <a:pPr eaLnBrk="1" hangingPunct="1">
              <a:spcBef>
                <a:spcPct val="50000"/>
              </a:spcBef>
              <a:buClrTx/>
              <a:buFontTx/>
              <a:buNone/>
            </a:pPr>
            <a:r>
              <a:rPr lang="en-GB" altLang="en-US" sz="1600" b="1"/>
              <a:t>‘New’ Labour </a:t>
            </a:r>
            <a:r>
              <a:rPr lang="en-GB" altLang="en-US" sz="1600"/>
              <a:t>under Tony Blair elected, but seems to continue education reforms that are similar to those of previous Conservative government</a:t>
            </a:r>
          </a:p>
        </p:txBody>
      </p:sp>
      <p:sp>
        <p:nvSpPr>
          <p:cNvPr id="4106" name="Text Box 32"/>
          <p:cNvSpPr txBox="1">
            <a:spLocks noChangeArrowheads="1"/>
          </p:cNvSpPr>
          <p:nvPr/>
        </p:nvSpPr>
        <p:spPr bwMode="auto">
          <a:xfrm>
            <a:off x="3597275" y="7593013"/>
            <a:ext cx="3048000" cy="1938337"/>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accent2"/>
              </a:buClr>
              <a:buFont typeface="Monotype Sorts" pitchFamily="2" charset="2"/>
              <a:buChar char="z"/>
              <a:defRPr kumimoji="1" sz="3200">
                <a:solidFill>
                  <a:schemeClr val="tx1"/>
                </a:solidFill>
                <a:latin typeface="Tahoma" panose="020B0604030504040204" pitchFamily="34" charset="0"/>
              </a:defRPr>
            </a:lvl1pPr>
            <a:lvl2pPr marL="742950" indent="-285750" eaLnBrk="0" hangingPunct="0">
              <a:spcBef>
                <a:spcPct val="20000"/>
              </a:spcBef>
              <a:buClr>
                <a:schemeClr val="accent2"/>
              </a:buClr>
              <a:buFont typeface="Monotype Sorts" pitchFamily="2" charset="2"/>
              <a:buChar char="y"/>
              <a:defRPr kumimoji="1" sz="2800">
                <a:solidFill>
                  <a:schemeClr val="tx1"/>
                </a:solidFill>
                <a:latin typeface="Tahoma" panose="020B0604030504040204" pitchFamily="34" charset="0"/>
              </a:defRPr>
            </a:lvl2pPr>
            <a:lvl3pPr marL="1143000" indent="-228600" eaLnBrk="0" hangingPunct="0">
              <a:spcBef>
                <a:spcPct val="20000"/>
              </a:spcBef>
              <a:buClr>
                <a:schemeClr val="accent2"/>
              </a:buClr>
              <a:buFont typeface="Monotype Sorts" pitchFamily="2" charset="2"/>
              <a:buChar char="x"/>
              <a:defRPr kumimoji="1" sz="2400">
                <a:solidFill>
                  <a:schemeClr val="tx1"/>
                </a:solidFill>
                <a:latin typeface="Tahoma" panose="020B0604030504040204" pitchFamily="34" charset="0"/>
              </a:defRPr>
            </a:lvl3pPr>
            <a:lvl4pPr marL="1600200" indent="-228600" eaLnBrk="0" hangingPunct="0">
              <a:spcBef>
                <a:spcPct val="20000"/>
              </a:spcBef>
              <a:buClr>
                <a:schemeClr val="accent2"/>
              </a:buClr>
              <a:buChar char="•"/>
              <a:defRPr kumimoji="1" sz="2000">
                <a:solidFill>
                  <a:schemeClr val="tx1"/>
                </a:solidFill>
                <a:latin typeface="Tahoma" panose="020B0604030504040204" pitchFamily="34" charset="0"/>
              </a:defRPr>
            </a:lvl4pPr>
            <a:lvl5pPr marL="2057400" indent="-228600" eaLnBrk="0" hangingPunct="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algn="ctr" eaLnBrk="1" hangingPunct="1">
              <a:spcBef>
                <a:spcPct val="50000"/>
              </a:spcBef>
              <a:buClrTx/>
              <a:buFontTx/>
              <a:buNone/>
            </a:pPr>
            <a:r>
              <a:rPr lang="en-GB" altLang="en-US" sz="1600" b="1"/>
              <a:t>1988 Education Reform Act</a:t>
            </a:r>
          </a:p>
          <a:p>
            <a:pPr algn="ctr" eaLnBrk="1" hangingPunct="1">
              <a:spcBef>
                <a:spcPct val="50000"/>
              </a:spcBef>
              <a:buClrTx/>
              <a:buFontTx/>
              <a:buNone/>
            </a:pPr>
            <a:r>
              <a:rPr lang="en-GB" altLang="en-US" sz="1600"/>
              <a:t>Most ‘far-reaching’ legislation since the 1944 Education Act. ‘Jewel in the Crown’ of New Right thinking and was a way to control the curriculum and assessment</a:t>
            </a:r>
          </a:p>
        </p:txBody>
      </p:sp>
      <p:pic>
        <p:nvPicPr>
          <p:cNvPr id="2" name="Picture 1"/>
          <p:cNvPicPr>
            <a:picLocks noChangeAspect="1"/>
          </p:cNvPicPr>
          <p:nvPr/>
        </p:nvPicPr>
        <p:blipFill>
          <a:blip r:embed="rId2"/>
          <a:stretch>
            <a:fillRect/>
          </a:stretch>
        </p:blipFill>
        <p:spPr>
          <a:xfrm>
            <a:off x="183882" y="5879388"/>
            <a:ext cx="3097036" cy="1652159"/>
          </a:xfrm>
          <a:prstGeom prst="rect">
            <a:avLst/>
          </a:prstGeom>
        </p:spPr>
      </p:pic>
      <p:sp>
        <p:nvSpPr>
          <p:cNvPr id="13" name="Text Box 31"/>
          <p:cNvSpPr txBox="1">
            <a:spLocks noChangeArrowheads="1"/>
          </p:cNvSpPr>
          <p:nvPr/>
        </p:nvSpPr>
        <p:spPr bwMode="auto">
          <a:xfrm>
            <a:off x="3568700" y="4376374"/>
            <a:ext cx="3048000" cy="1200329"/>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accent2"/>
              </a:buClr>
              <a:buFont typeface="Monotype Sorts" pitchFamily="2" charset="2"/>
              <a:buChar char="z"/>
              <a:defRPr kumimoji="1" sz="3200">
                <a:solidFill>
                  <a:schemeClr val="tx1"/>
                </a:solidFill>
                <a:latin typeface="Tahoma" panose="020B0604030504040204" pitchFamily="34" charset="0"/>
              </a:defRPr>
            </a:lvl1pPr>
            <a:lvl2pPr marL="742950" indent="-285750" eaLnBrk="0" hangingPunct="0">
              <a:spcBef>
                <a:spcPct val="20000"/>
              </a:spcBef>
              <a:buClr>
                <a:schemeClr val="accent2"/>
              </a:buClr>
              <a:buFont typeface="Monotype Sorts" pitchFamily="2" charset="2"/>
              <a:buChar char="y"/>
              <a:defRPr kumimoji="1" sz="2800">
                <a:solidFill>
                  <a:schemeClr val="tx1"/>
                </a:solidFill>
                <a:latin typeface="Tahoma" panose="020B0604030504040204" pitchFamily="34" charset="0"/>
              </a:defRPr>
            </a:lvl2pPr>
            <a:lvl3pPr marL="1143000" indent="-228600" eaLnBrk="0" hangingPunct="0">
              <a:spcBef>
                <a:spcPct val="20000"/>
              </a:spcBef>
              <a:buClr>
                <a:schemeClr val="accent2"/>
              </a:buClr>
              <a:buFont typeface="Monotype Sorts" pitchFamily="2" charset="2"/>
              <a:buChar char="x"/>
              <a:defRPr kumimoji="1" sz="2400">
                <a:solidFill>
                  <a:schemeClr val="tx1"/>
                </a:solidFill>
                <a:latin typeface="Tahoma" panose="020B0604030504040204" pitchFamily="34" charset="0"/>
              </a:defRPr>
            </a:lvl3pPr>
            <a:lvl4pPr marL="1600200" indent="-228600" eaLnBrk="0" hangingPunct="0">
              <a:spcBef>
                <a:spcPct val="20000"/>
              </a:spcBef>
              <a:buClr>
                <a:schemeClr val="accent2"/>
              </a:buClr>
              <a:buChar char="•"/>
              <a:defRPr kumimoji="1" sz="2000">
                <a:solidFill>
                  <a:schemeClr val="tx1"/>
                </a:solidFill>
                <a:latin typeface="Tahoma" panose="020B0604030504040204" pitchFamily="34" charset="0"/>
              </a:defRPr>
            </a:lvl4pPr>
            <a:lvl5pPr marL="2057400" indent="-228600" eaLnBrk="0" hangingPunct="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algn="ctr" eaLnBrk="1" hangingPunct="1">
              <a:spcBef>
                <a:spcPct val="50000"/>
              </a:spcBef>
              <a:buClrTx/>
              <a:buFontTx/>
              <a:buNone/>
            </a:pPr>
            <a:r>
              <a:rPr lang="en-GB" altLang="en-US" sz="1600" dirty="0" smtClean="0"/>
              <a:t>Education (Administrative Provisions) Act 1907</a:t>
            </a:r>
            <a:endParaRPr lang="en-GB" altLang="en-US" sz="1600" dirty="0"/>
          </a:p>
          <a:p>
            <a:pPr eaLnBrk="1" hangingPunct="1">
              <a:spcBef>
                <a:spcPct val="50000"/>
              </a:spcBef>
              <a:buClrTx/>
              <a:buFont typeface="Monotype Sorts" pitchFamily="2" charset="2"/>
              <a:buNone/>
            </a:pPr>
            <a:r>
              <a:rPr lang="en-GB" altLang="en-US" sz="1600" dirty="0" smtClean="0"/>
              <a:t>Set up school medical provision run by local government</a:t>
            </a:r>
            <a:endParaRPr lang="en-GB" altLang="en-US" sz="1600" dirty="0"/>
          </a:p>
        </p:txBody>
      </p:sp>
      <p:sp>
        <p:nvSpPr>
          <p:cNvPr id="14" name="Text Box 34"/>
          <p:cNvSpPr txBox="1">
            <a:spLocks noChangeArrowheads="1"/>
          </p:cNvSpPr>
          <p:nvPr/>
        </p:nvSpPr>
        <p:spPr bwMode="auto">
          <a:xfrm>
            <a:off x="232918" y="7640756"/>
            <a:ext cx="3048000" cy="1938992"/>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accent2"/>
              </a:buClr>
              <a:buFont typeface="Monotype Sorts" pitchFamily="2" charset="2"/>
              <a:buChar char="z"/>
              <a:defRPr kumimoji="1" sz="3200">
                <a:solidFill>
                  <a:schemeClr val="tx1"/>
                </a:solidFill>
                <a:latin typeface="Tahoma" panose="020B0604030504040204" pitchFamily="34" charset="0"/>
              </a:defRPr>
            </a:lvl1pPr>
            <a:lvl2pPr marL="742950" indent="-285750" eaLnBrk="0" hangingPunct="0">
              <a:spcBef>
                <a:spcPct val="20000"/>
              </a:spcBef>
              <a:buClr>
                <a:schemeClr val="accent2"/>
              </a:buClr>
              <a:buFont typeface="Monotype Sorts" pitchFamily="2" charset="2"/>
              <a:buChar char="y"/>
              <a:defRPr kumimoji="1" sz="2800">
                <a:solidFill>
                  <a:schemeClr val="tx1"/>
                </a:solidFill>
                <a:latin typeface="Tahoma" panose="020B0604030504040204" pitchFamily="34" charset="0"/>
              </a:defRPr>
            </a:lvl2pPr>
            <a:lvl3pPr marL="1143000" indent="-228600" eaLnBrk="0" hangingPunct="0">
              <a:spcBef>
                <a:spcPct val="20000"/>
              </a:spcBef>
              <a:buClr>
                <a:schemeClr val="accent2"/>
              </a:buClr>
              <a:buFont typeface="Monotype Sorts" pitchFamily="2" charset="2"/>
              <a:buChar char="x"/>
              <a:defRPr kumimoji="1" sz="2400">
                <a:solidFill>
                  <a:schemeClr val="tx1"/>
                </a:solidFill>
                <a:latin typeface="Tahoma" panose="020B0604030504040204" pitchFamily="34" charset="0"/>
              </a:defRPr>
            </a:lvl3pPr>
            <a:lvl4pPr marL="1600200" indent="-228600" eaLnBrk="0" hangingPunct="0">
              <a:spcBef>
                <a:spcPct val="20000"/>
              </a:spcBef>
              <a:buClr>
                <a:schemeClr val="accent2"/>
              </a:buClr>
              <a:buChar char="•"/>
              <a:defRPr kumimoji="1" sz="2000">
                <a:solidFill>
                  <a:schemeClr val="tx1"/>
                </a:solidFill>
                <a:latin typeface="Tahoma" panose="020B0604030504040204" pitchFamily="34" charset="0"/>
              </a:defRPr>
            </a:lvl4pPr>
            <a:lvl5pPr marL="2057400" indent="-228600" eaLnBrk="0" hangingPunct="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algn="ctr" eaLnBrk="1" hangingPunct="1">
              <a:spcBef>
                <a:spcPct val="50000"/>
              </a:spcBef>
              <a:buClrTx/>
              <a:buFontTx/>
              <a:buNone/>
            </a:pPr>
            <a:r>
              <a:rPr lang="en-GB" altLang="en-US" sz="1600" dirty="0"/>
              <a:t>2004</a:t>
            </a:r>
          </a:p>
          <a:p>
            <a:pPr algn="ctr" eaLnBrk="1" hangingPunct="1">
              <a:spcBef>
                <a:spcPct val="50000"/>
              </a:spcBef>
              <a:buClrTx/>
              <a:buFontTx/>
              <a:buNone/>
            </a:pPr>
            <a:r>
              <a:rPr lang="en-GB" altLang="en-US" sz="1600" b="1" dirty="0"/>
              <a:t>Education Maintenance Allowance (</a:t>
            </a:r>
            <a:r>
              <a:rPr lang="en-GB" altLang="en-US" sz="1600" b="1" dirty="0" smtClean="0"/>
              <a:t>EMA</a:t>
            </a:r>
            <a:r>
              <a:rPr lang="en-GB" altLang="en-US" sz="1600" dirty="0" smtClean="0"/>
              <a:t>) - a </a:t>
            </a:r>
            <a:r>
              <a:rPr lang="en-GB" altLang="en-US" sz="1600" dirty="0"/>
              <a:t>weekly cash allowance introduced for 16-19 </a:t>
            </a:r>
            <a:r>
              <a:rPr lang="en-GB" altLang="en-US" sz="1600" dirty="0" smtClean="0"/>
              <a:t>students from low </a:t>
            </a:r>
            <a:r>
              <a:rPr lang="en-GB" altLang="en-US" sz="1600" dirty="0"/>
              <a:t>income </a:t>
            </a:r>
            <a:r>
              <a:rPr lang="en-GB" altLang="en-US" sz="1600" dirty="0" smtClean="0"/>
              <a:t>families. (Ended </a:t>
            </a:r>
            <a:r>
              <a:rPr lang="en-GB" altLang="en-US" sz="1600" dirty="0"/>
              <a:t>in </a:t>
            </a:r>
            <a:r>
              <a:rPr lang="en-GB" altLang="en-US" sz="1600" dirty="0" smtClean="0"/>
              <a:t>2010)</a:t>
            </a:r>
            <a:endParaRPr lang="en-GB" altLang="en-US" sz="1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6"/>
          <p:cNvSpPr txBox="1">
            <a:spLocks noChangeArrowheads="1"/>
          </p:cNvSpPr>
          <p:nvPr/>
        </p:nvSpPr>
        <p:spPr bwMode="auto">
          <a:xfrm>
            <a:off x="3563938" y="128588"/>
            <a:ext cx="3048000" cy="1815882"/>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accent2"/>
              </a:buClr>
              <a:buFont typeface="Monotype Sorts" pitchFamily="2" charset="2"/>
              <a:buChar char="z"/>
              <a:defRPr kumimoji="1" sz="3200">
                <a:solidFill>
                  <a:schemeClr val="tx1"/>
                </a:solidFill>
                <a:latin typeface="Tahoma" panose="020B0604030504040204" pitchFamily="34" charset="0"/>
              </a:defRPr>
            </a:lvl1pPr>
            <a:lvl2pPr marL="742950" indent="-285750" eaLnBrk="0" hangingPunct="0">
              <a:spcBef>
                <a:spcPct val="20000"/>
              </a:spcBef>
              <a:buClr>
                <a:schemeClr val="accent2"/>
              </a:buClr>
              <a:buFont typeface="Monotype Sorts" pitchFamily="2" charset="2"/>
              <a:buChar char="y"/>
              <a:defRPr kumimoji="1" sz="2800">
                <a:solidFill>
                  <a:schemeClr val="tx1"/>
                </a:solidFill>
                <a:latin typeface="Tahoma" panose="020B0604030504040204" pitchFamily="34" charset="0"/>
              </a:defRPr>
            </a:lvl2pPr>
            <a:lvl3pPr marL="1143000" indent="-228600" eaLnBrk="0" hangingPunct="0">
              <a:spcBef>
                <a:spcPct val="20000"/>
              </a:spcBef>
              <a:buClr>
                <a:schemeClr val="accent2"/>
              </a:buClr>
              <a:buFont typeface="Monotype Sorts" pitchFamily="2" charset="2"/>
              <a:buChar char="x"/>
              <a:defRPr kumimoji="1" sz="2400">
                <a:solidFill>
                  <a:schemeClr val="tx1"/>
                </a:solidFill>
                <a:latin typeface="Tahoma" panose="020B0604030504040204" pitchFamily="34" charset="0"/>
              </a:defRPr>
            </a:lvl3pPr>
            <a:lvl4pPr marL="1600200" indent="-228600" eaLnBrk="0" hangingPunct="0">
              <a:spcBef>
                <a:spcPct val="20000"/>
              </a:spcBef>
              <a:buClr>
                <a:schemeClr val="accent2"/>
              </a:buClr>
              <a:buChar char="•"/>
              <a:defRPr kumimoji="1" sz="2000">
                <a:solidFill>
                  <a:schemeClr val="tx1"/>
                </a:solidFill>
                <a:latin typeface="Tahoma" panose="020B0604030504040204" pitchFamily="34" charset="0"/>
              </a:defRPr>
            </a:lvl4pPr>
            <a:lvl5pPr marL="2057400" indent="-228600" eaLnBrk="0" hangingPunct="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algn="ctr" eaLnBrk="1" hangingPunct="1">
              <a:spcBef>
                <a:spcPct val="50000"/>
              </a:spcBef>
              <a:buClrTx/>
              <a:buFontTx/>
              <a:buNone/>
            </a:pPr>
            <a:r>
              <a:rPr lang="en-GB" altLang="en-US" sz="1600" dirty="0" smtClean="0"/>
              <a:t>1880 Education Act</a:t>
            </a:r>
            <a:endParaRPr lang="en-GB" altLang="en-US" sz="1600" dirty="0"/>
          </a:p>
          <a:p>
            <a:pPr algn="ctr" eaLnBrk="1" hangingPunct="1">
              <a:spcBef>
                <a:spcPct val="50000"/>
              </a:spcBef>
              <a:buClrTx/>
              <a:buFontTx/>
              <a:buNone/>
            </a:pPr>
            <a:r>
              <a:rPr lang="en-GB" altLang="en-US" sz="1600" dirty="0" smtClean="0"/>
              <a:t>Education is made compulsory for all from between the ages of 5 and 10 years old</a:t>
            </a:r>
          </a:p>
          <a:p>
            <a:pPr algn="ctr" eaLnBrk="1" hangingPunct="1">
              <a:spcBef>
                <a:spcPct val="50000"/>
              </a:spcBef>
              <a:buClrTx/>
              <a:buFontTx/>
              <a:buNone/>
            </a:pPr>
            <a:r>
              <a:rPr lang="en-GB" altLang="en-US" sz="1600" dirty="0" smtClean="0"/>
              <a:t>Minimal fees still compulsory for schooling</a:t>
            </a:r>
            <a:endParaRPr lang="en-GB" altLang="en-US" sz="1600" dirty="0"/>
          </a:p>
        </p:txBody>
      </p:sp>
      <p:sp>
        <p:nvSpPr>
          <p:cNvPr id="5123" name="Text Box 27"/>
          <p:cNvSpPr txBox="1">
            <a:spLocks noChangeArrowheads="1"/>
          </p:cNvSpPr>
          <p:nvPr/>
        </p:nvSpPr>
        <p:spPr bwMode="auto">
          <a:xfrm>
            <a:off x="228600" y="128588"/>
            <a:ext cx="3048000" cy="2923877"/>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accent2"/>
              </a:buClr>
              <a:buFont typeface="Monotype Sorts" pitchFamily="2" charset="2"/>
              <a:buChar char="z"/>
              <a:defRPr kumimoji="1" sz="3200">
                <a:solidFill>
                  <a:schemeClr val="tx1"/>
                </a:solidFill>
                <a:latin typeface="Tahoma" panose="020B0604030504040204" pitchFamily="34" charset="0"/>
              </a:defRPr>
            </a:lvl1pPr>
            <a:lvl2pPr marL="742950" indent="-285750" eaLnBrk="0" hangingPunct="0">
              <a:spcBef>
                <a:spcPct val="20000"/>
              </a:spcBef>
              <a:buClr>
                <a:schemeClr val="accent2"/>
              </a:buClr>
              <a:buFont typeface="Monotype Sorts" pitchFamily="2" charset="2"/>
              <a:buChar char="y"/>
              <a:defRPr kumimoji="1" sz="2800">
                <a:solidFill>
                  <a:schemeClr val="tx1"/>
                </a:solidFill>
                <a:latin typeface="Tahoma" panose="020B0604030504040204" pitchFamily="34" charset="0"/>
              </a:defRPr>
            </a:lvl2pPr>
            <a:lvl3pPr marL="1143000" indent="-228600" eaLnBrk="0" hangingPunct="0">
              <a:spcBef>
                <a:spcPct val="20000"/>
              </a:spcBef>
              <a:buClr>
                <a:schemeClr val="accent2"/>
              </a:buClr>
              <a:buFont typeface="Monotype Sorts" pitchFamily="2" charset="2"/>
              <a:buChar char="x"/>
              <a:defRPr kumimoji="1" sz="2400">
                <a:solidFill>
                  <a:schemeClr val="tx1"/>
                </a:solidFill>
                <a:latin typeface="Tahoma" panose="020B0604030504040204" pitchFamily="34" charset="0"/>
              </a:defRPr>
            </a:lvl3pPr>
            <a:lvl4pPr marL="1600200" indent="-228600" eaLnBrk="0" hangingPunct="0">
              <a:spcBef>
                <a:spcPct val="20000"/>
              </a:spcBef>
              <a:buClr>
                <a:schemeClr val="accent2"/>
              </a:buClr>
              <a:buChar char="•"/>
              <a:defRPr kumimoji="1" sz="2000">
                <a:solidFill>
                  <a:schemeClr val="tx1"/>
                </a:solidFill>
                <a:latin typeface="Tahoma" panose="020B0604030504040204" pitchFamily="34" charset="0"/>
              </a:defRPr>
            </a:lvl4pPr>
            <a:lvl5pPr marL="2057400" indent="-228600" eaLnBrk="0" hangingPunct="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algn="ctr" eaLnBrk="1" hangingPunct="1">
              <a:spcBef>
                <a:spcPct val="50000"/>
              </a:spcBef>
              <a:buClrTx/>
              <a:buFontTx/>
              <a:buNone/>
            </a:pPr>
            <a:r>
              <a:rPr lang="en-GB" altLang="en-US" sz="1600" dirty="0" smtClean="0"/>
              <a:t>2011 – </a:t>
            </a:r>
            <a:r>
              <a:rPr lang="en-GB" altLang="en-US" sz="1600" b="1" dirty="0" smtClean="0"/>
              <a:t>Pupil Premium</a:t>
            </a:r>
            <a:endParaRPr lang="en-GB" altLang="en-US" sz="1600" b="1" dirty="0"/>
          </a:p>
          <a:p>
            <a:pPr eaLnBrk="1" hangingPunct="1">
              <a:spcBef>
                <a:spcPct val="50000"/>
              </a:spcBef>
              <a:buClrTx/>
              <a:buFontTx/>
              <a:buNone/>
            </a:pPr>
            <a:r>
              <a:rPr lang="en-GB" altLang="en-US" sz="1600" dirty="0" smtClean="0"/>
              <a:t>Introduced </a:t>
            </a:r>
            <a:r>
              <a:rPr lang="en-GB" altLang="en-US" sz="1600" dirty="0"/>
              <a:t>to help disadvantaged children </a:t>
            </a:r>
            <a:r>
              <a:rPr lang="en-GB" altLang="en-US" sz="1600" dirty="0" smtClean="0"/>
              <a:t>in </a:t>
            </a:r>
            <a:r>
              <a:rPr lang="en-GB" altLang="en-US" sz="1600" dirty="0"/>
              <a:t>education system – </a:t>
            </a:r>
            <a:r>
              <a:rPr lang="en-GB" altLang="en-US" sz="1600" dirty="0" smtClean="0"/>
              <a:t>replaced EMA </a:t>
            </a:r>
          </a:p>
          <a:p>
            <a:pPr marL="285750" indent="-285750" eaLnBrk="1" hangingPunct="1">
              <a:spcBef>
                <a:spcPts val="0"/>
              </a:spcBef>
              <a:buClrTx/>
              <a:buFont typeface="Wingdings" panose="05000000000000000000" pitchFamily="2" charset="2"/>
              <a:buChar char="§"/>
            </a:pPr>
            <a:r>
              <a:rPr lang="en-GB" altLang="en-US" sz="1600" dirty="0"/>
              <a:t>e</a:t>
            </a:r>
            <a:r>
              <a:rPr lang="en-GB" altLang="en-US" sz="1600" dirty="0" smtClean="0"/>
              <a:t>ligible </a:t>
            </a:r>
            <a:r>
              <a:rPr lang="en-GB" altLang="en-US" sz="1600" dirty="0"/>
              <a:t>for FSM over previous 6 </a:t>
            </a:r>
            <a:r>
              <a:rPr lang="en-GB" altLang="en-US" sz="1600" dirty="0" smtClean="0"/>
              <a:t>years</a:t>
            </a:r>
          </a:p>
          <a:p>
            <a:pPr marL="285750" indent="-285750" eaLnBrk="1" hangingPunct="1">
              <a:spcBef>
                <a:spcPts val="0"/>
              </a:spcBef>
              <a:buClrTx/>
              <a:buFont typeface="Wingdings" panose="05000000000000000000" pitchFamily="2" charset="2"/>
              <a:buChar char="§"/>
            </a:pPr>
            <a:r>
              <a:rPr lang="en-GB" altLang="en-US" sz="1600" dirty="0"/>
              <a:t>l</a:t>
            </a:r>
            <a:r>
              <a:rPr lang="en-GB" altLang="en-US" sz="1600" dirty="0" smtClean="0"/>
              <a:t>ooked </a:t>
            </a:r>
            <a:r>
              <a:rPr lang="en-GB" altLang="en-US" sz="1600" dirty="0"/>
              <a:t>after by local </a:t>
            </a:r>
            <a:r>
              <a:rPr lang="en-GB" altLang="en-US" sz="1600" dirty="0" smtClean="0"/>
              <a:t>authority</a:t>
            </a:r>
            <a:endParaRPr lang="en-GB" altLang="en-US" sz="1600" dirty="0"/>
          </a:p>
          <a:p>
            <a:pPr marL="285750" indent="-285750" eaLnBrk="1" hangingPunct="1">
              <a:spcBef>
                <a:spcPts val="0"/>
              </a:spcBef>
              <a:buClrTx/>
              <a:buFont typeface="Wingdings" panose="05000000000000000000" pitchFamily="2" charset="2"/>
              <a:buChar char="§"/>
            </a:pPr>
            <a:r>
              <a:rPr lang="en-GB" altLang="en-US" sz="1600" dirty="0" smtClean="0"/>
              <a:t>parents </a:t>
            </a:r>
            <a:r>
              <a:rPr lang="en-GB" altLang="en-US" sz="1600" dirty="0"/>
              <a:t>serve in armed </a:t>
            </a:r>
            <a:r>
              <a:rPr lang="en-GB" altLang="en-US" sz="1600" dirty="0" smtClean="0"/>
              <a:t>forces</a:t>
            </a:r>
            <a:endParaRPr lang="en-GB" altLang="en-US" sz="1600" dirty="0"/>
          </a:p>
        </p:txBody>
      </p:sp>
      <p:sp>
        <p:nvSpPr>
          <p:cNvPr id="5124" name="Text Box 28"/>
          <p:cNvSpPr txBox="1">
            <a:spLocks noChangeArrowheads="1"/>
          </p:cNvSpPr>
          <p:nvPr/>
        </p:nvSpPr>
        <p:spPr bwMode="auto">
          <a:xfrm>
            <a:off x="243870" y="5064072"/>
            <a:ext cx="3048000" cy="304800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accent2"/>
              </a:buClr>
              <a:buFont typeface="Monotype Sorts" pitchFamily="2" charset="2"/>
              <a:buChar char="z"/>
              <a:defRPr kumimoji="1" sz="3200">
                <a:solidFill>
                  <a:schemeClr val="tx1"/>
                </a:solidFill>
                <a:latin typeface="Tahoma" panose="020B0604030504040204" pitchFamily="34" charset="0"/>
              </a:defRPr>
            </a:lvl1pPr>
            <a:lvl2pPr marL="742950" indent="-285750" eaLnBrk="0" hangingPunct="0">
              <a:spcBef>
                <a:spcPct val="20000"/>
              </a:spcBef>
              <a:buClr>
                <a:schemeClr val="accent2"/>
              </a:buClr>
              <a:buFont typeface="Monotype Sorts" pitchFamily="2" charset="2"/>
              <a:buChar char="y"/>
              <a:defRPr kumimoji="1" sz="2800">
                <a:solidFill>
                  <a:schemeClr val="tx1"/>
                </a:solidFill>
                <a:latin typeface="Tahoma" panose="020B0604030504040204" pitchFamily="34" charset="0"/>
              </a:defRPr>
            </a:lvl2pPr>
            <a:lvl3pPr marL="1143000" indent="-228600" eaLnBrk="0" hangingPunct="0">
              <a:spcBef>
                <a:spcPct val="20000"/>
              </a:spcBef>
              <a:buClr>
                <a:schemeClr val="accent2"/>
              </a:buClr>
              <a:buFont typeface="Monotype Sorts" pitchFamily="2" charset="2"/>
              <a:buChar char="x"/>
              <a:defRPr kumimoji="1" sz="2400">
                <a:solidFill>
                  <a:schemeClr val="tx1"/>
                </a:solidFill>
                <a:latin typeface="Tahoma" panose="020B0604030504040204" pitchFamily="34" charset="0"/>
              </a:defRPr>
            </a:lvl3pPr>
            <a:lvl4pPr marL="1600200" indent="-228600" eaLnBrk="0" hangingPunct="0">
              <a:spcBef>
                <a:spcPct val="20000"/>
              </a:spcBef>
              <a:buClr>
                <a:schemeClr val="accent2"/>
              </a:buClr>
              <a:buChar char="•"/>
              <a:defRPr kumimoji="1" sz="2000">
                <a:solidFill>
                  <a:schemeClr val="tx1"/>
                </a:solidFill>
                <a:latin typeface="Tahoma" panose="020B0604030504040204" pitchFamily="34" charset="0"/>
              </a:defRPr>
            </a:lvl4pPr>
            <a:lvl5pPr marL="2057400" indent="-228600" eaLnBrk="0" hangingPunct="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algn="ctr" eaLnBrk="1" hangingPunct="1">
              <a:spcBef>
                <a:spcPct val="50000"/>
              </a:spcBef>
              <a:buClrTx/>
              <a:buFontTx/>
              <a:buNone/>
            </a:pPr>
            <a:r>
              <a:rPr lang="en-GB" altLang="en-US" sz="1600" dirty="0"/>
              <a:t>2001 </a:t>
            </a:r>
            <a:r>
              <a:rPr lang="en-GB" altLang="en-US" sz="1600" dirty="0" smtClean="0"/>
              <a:t>– 2007 - </a:t>
            </a:r>
            <a:r>
              <a:rPr lang="en-GB" altLang="en-US" sz="1600" b="1" dirty="0" smtClean="0"/>
              <a:t>Ofsted</a:t>
            </a:r>
            <a:endParaRPr lang="en-GB" altLang="en-US" sz="1600" b="1" dirty="0"/>
          </a:p>
          <a:p>
            <a:pPr eaLnBrk="1" hangingPunct="1">
              <a:spcBef>
                <a:spcPct val="50000"/>
              </a:spcBef>
              <a:buClrTx/>
              <a:buFontTx/>
              <a:buNone/>
            </a:pPr>
            <a:r>
              <a:rPr lang="en-GB" altLang="en-US" sz="1600" b="1" dirty="0" smtClean="0"/>
              <a:t>2001 - </a:t>
            </a:r>
            <a:r>
              <a:rPr lang="en-GB" altLang="en-US" sz="1600" dirty="0" smtClean="0"/>
              <a:t>take responsibility </a:t>
            </a:r>
            <a:r>
              <a:rPr lang="en-GB" altLang="en-US" sz="1600" dirty="0"/>
              <a:t>for inspecting day care, childminding, and social care services run by local authorities.</a:t>
            </a:r>
          </a:p>
          <a:p>
            <a:pPr eaLnBrk="1" hangingPunct="1">
              <a:spcBef>
                <a:spcPct val="50000"/>
              </a:spcBef>
              <a:buClrTx/>
              <a:buFontTx/>
              <a:buNone/>
            </a:pPr>
            <a:r>
              <a:rPr lang="en-GB" altLang="en-US" sz="1600" dirty="0" smtClean="0"/>
              <a:t>2007 - merge </a:t>
            </a:r>
            <a:r>
              <a:rPr lang="en-GB" altLang="en-US" sz="1600" dirty="0"/>
              <a:t>with the Adult Learning Inspectorate </a:t>
            </a:r>
            <a:r>
              <a:rPr lang="en-GB" altLang="en-US" sz="1600" dirty="0" smtClean="0"/>
              <a:t>-responsible </a:t>
            </a:r>
            <a:r>
              <a:rPr lang="en-GB" altLang="en-US" sz="1600" dirty="0"/>
              <a:t>for inspecting all educational providers below university level.</a:t>
            </a:r>
          </a:p>
        </p:txBody>
      </p:sp>
      <p:sp>
        <p:nvSpPr>
          <p:cNvPr id="5127" name="Text Box 31"/>
          <p:cNvSpPr txBox="1">
            <a:spLocks noChangeArrowheads="1"/>
          </p:cNvSpPr>
          <p:nvPr/>
        </p:nvSpPr>
        <p:spPr bwMode="auto">
          <a:xfrm>
            <a:off x="3573507" y="3943756"/>
            <a:ext cx="3048000" cy="1200329"/>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accent2"/>
              </a:buClr>
              <a:buFont typeface="Monotype Sorts" pitchFamily="2" charset="2"/>
              <a:buChar char="z"/>
              <a:defRPr kumimoji="1" sz="3200">
                <a:solidFill>
                  <a:schemeClr val="tx1"/>
                </a:solidFill>
                <a:latin typeface="Tahoma" panose="020B0604030504040204" pitchFamily="34" charset="0"/>
              </a:defRPr>
            </a:lvl1pPr>
            <a:lvl2pPr marL="742950" indent="-285750" eaLnBrk="0" hangingPunct="0">
              <a:spcBef>
                <a:spcPct val="20000"/>
              </a:spcBef>
              <a:buClr>
                <a:schemeClr val="accent2"/>
              </a:buClr>
              <a:buFont typeface="Monotype Sorts" pitchFamily="2" charset="2"/>
              <a:buChar char="y"/>
              <a:defRPr kumimoji="1" sz="2800">
                <a:solidFill>
                  <a:schemeClr val="tx1"/>
                </a:solidFill>
                <a:latin typeface="Tahoma" panose="020B0604030504040204" pitchFamily="34" charset="0"/>
              </a:defRPr>
            </a:lvl2pPr>
            <a:lvl3pPr marL="1143000" indent="-228600" eaLnBrk="0" hangingPunct="0">
              <a:spcBef>
                <a:spcPct val="20000"/>
              </a:spcBef>
              <a:buClr>
                <a:schemeClr val="accent2"/>
              </a:buClr>
              <a:buFont typeface="Monotype Sorts" pitchFamily="2" charset="2"/>
              <a:buChar char="x"/>
              <a:defRPr kumimoji="1" sz="2400">
                <a:solidFill>
                  <a:schemeClr val="tx1"/>
                </a:solidFill>
                <a:latin typeface="Tahoma" panose="020B0604030504040204" pitchFamily="34" charset="0"/>
              </a:defRPr>
            </a:lvl3pPr>
            <a:lvl4pPr marL="1600200" indent="-228600" eaLnBrk="0" hangingPunct="0">
              <a:spcBef>
                <a:spcPct val="20000"/>
              </a:spcBef>
              <a:buClr>
                <a:schemeClr val="accent2"/>
              </a:buClr>
              <a:buChar char="•"/>
              <a:defRPr kumimoji="1" sz="2000">
                <a:solidFill>
                  <a:schemeClr val="tx1"/>
                </a:solidFill>
                <a:latin typeface="Tahoma" panose="020B0604030504040204" pitchFamily="34" charset="0"/>
              </a:defRPr>
            </a:lvl4pPr>
            <a:lvl5pPr marL="2057400" indent="-228600" eaLnBrk="0" hangingPunct="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algn="ctr" eaLnBrk="1" hangingPunct="1">
              <a:spcBef>
                <a:spcPct val="50000"/>
              </a:spcBef>
              <a:buClrTx/>
              <a:buFontTx/>
              <a:buNone/>
            </a:pPr>
            <a:r>
              <a:rPr lang="en-GB" altLang="en-US" sz="1600" dirty="0" smtClean="0"/>
              <a:t>1891 Education Act</a:t>
            </a:r>
            <a:endParaRPr lang="en-GB" altLang="en-US" sz="1600" dirty="0"/>
          </a:p>
          <a:p>
            <a:pPr eaLnBrk="1" hangingPunct="1">
              <a:spcBef>
                <a:spcPct val="50000"/>
              </a:spcBef>
              <a:buClrTx/>
              <a:buFontTx/>
              <a:buNone/>
            </a:pPr>
            <a:r>
              <a:rPr lang="en-GB" altLang="en-US" sz="1600" dirty="0" smtClean="0"/>
              <a:t>Fees removed from compulsory education – now free elementary education.</a:t>
            </a:r>
            <a:endParaRPr lang="en-GB" altLang="en-US" sz="1600" dirty="0"/>
          </a:p>
        </p:txBody>
      </p:sp>
      <p:sp>
        <p:nvSpPr>
          <p:cNvPr id="12" name="Text Box 33"/>
          <p:cNvSpPr txBox="1">
            <a:spLocks noChangeArrowheads="1"/>
          </p:cNvSpPr>
          <p:nvPr/>
        </p:nvSpPr>
        <p:spPr bwMode="auto">
          <a:xfrm>
            <a:off x="3563938" y="5406011"/>
            <a:ext cx="3048000" cy="1323439"/>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accent2"/>
              </a:buClr>
              <a:buFont typeface="Monotype Sorts" pitchFamily="2" charset="2"/>
              <a:buChar char="z"/>
              <a:defRPr kumimoji="1" sz="3200">
                <a:solidFill>
                  <a:schemeClr val="tx1"/>
                </a:solidFill>
                <a:latin typeface="Tahoma" panose="020B0604030504040204" pitchFamily="34" charset="0"/>
              </a:defRPr>
            </a:lvl1pPr>
            <a:lvl2pPr marL="742950" indent="-285750" eaLnBrk="0" hangingPunct="0">
              <a:spcBef>
                <a:spcPct val="20000"/>
              </a:spcBef>
              <a:buClr>
                <a:schemeClr val="accent2"/>
              </a:buClr>
              <a:buFont typeface="Monotype Sorts" pitchFamily="2" charset="2"/>
              <a:buChar char="y"/>
              <a:defRPr kumimoji="1" sz="2800">
                <a:solidFill>
                  <a:schemeClr val="tx1"/>
                </a:solidFill>
                <a:latin typeface="Tahoma" panose="020B0604030504040204" pitchFamily="34" charset="0"/>
              </a:defRPr>
            </a:lvl2pPr>
            <a:lvl3pPr marL="1143000" indent="-228600" eaLnBrk="0" hangingPunct="0">
              <a:spcBef>
                <a:spcPct val="20000"/>
              </a:spcBef>
              <a:buClr>
                <a:schemeClr val="accent2"/>
              </a:buClr>
              <a:buFont typeface="Monotype Sorts" pitchFamily="2" charset="2"/>
              <a:buChar char="x"/>
              <a:defRPr kumimoji="1" sz="2400">
                <a:solidFill>
                  <a:schemeClr val="tx1"/>
                </a:solidFill>
                <a:latin typeface="Tahoma" panose="020B0604030504040204" pitchFamily="34" charset="0"/>
              </a:defRPr>
            </a:lvl3pPr>
            <a:lvl4pPr marL="1600200" indent="-228600" eaLnBrk="0" hangingPunct="0">
              <a:spcBef>
                <a:spcPct val="20000"/>
              </a:spcBef>
              <a:buClr>
                <a:schemeClr val="accent2"/>
              </a:buClr>
              <a:buChar char="•"/>
              <a:defRPr kumimoji="1" sz="2000">
                <a:solidFill>
                  <a:schemeClr val="tx1"/>
                </a:solidFill>
                <a:latin typeface="Tahoma" panose="020B0604030504040204" pitchFamily="34" charset="0"/>
              </a:defRPr>
            </a:lvl4pPr>
            <a:lvl5pPr marL="2057400" indent="-228600" eaLnBrk="0" hangingPunct="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algn="ctr" eaLnBrk="1" hangingPunct="1">
              <a:spcBef>
                <a:spcPct val="50000"/>
              </a:spcBef>
              <a:buClrTx/>
              <a:buFontTx/>
              <a:buNone/>
            </a:pPr>
            <a:r>
              <a:rPr lang="en-GB" altLang="en-US" sz="1600" dirty="0" smtClean="0"/>
              <a:t>Raising School Leaving Age</a:t>
            </a:r>
            <a:endParaRPr lang="en-GB" altLang="en-US" sz="1600" dirty="0"/>
          </a:p>
          <a:p>
            <a:pPr eaLnBrk="1" hangingPunct="1">
              <a:spcBef>
                <a:spcPct val="50000"/>
              </a:spcBef>
              <a:buClrTx/>
              <a:buFontTx/>
              <a:buNone/>
            </a:pPr>
            <a:r>
              <a:rPr lang="en-GB" altLang="en-US" sz="1600" dirty="0" smtClean="0"/>
              <a:t>1893 Education Act raises school leaving age to 11</a:t>
            </a:r>
          </a:p>
          <a:p>
            <a:pPr eaLnBrk="1" hangingPunct="1">
              <a:spcBef>
                <a:spcPct val="50000"/>
              </a:spcBef>
              <a:buClrTx/>
              <a:buFontTx/>
              <a:buNone/>
            </a:pPr>
            <a:r>
              <a:rPr lang="en-GB" altLang="en-US" sz="1600" dirty="0" smtClean="0"/>
              <a:t>1899 – raised to 12</a:t>
            </a:r>
          </a:p>
        </p:txBody>
      </p:sp>
      <p:sp>
        <p:nvSpPr>
          <p:cNvPr id="13" name="Text Box 33"/>
          <p:cNvSpPr txBox="1">
            <a:spLocks noChangeArrowheads="1"/>
          </p:cNvSpPr>
          <p:nvPr/>
        </p:nvSpPr>
        <p:spPr bwMode="auto">
          <a:xfrm>
            <a:off x="3563938" y="6891585"/>
            <a:ext cx="3048000" cy="28003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accent2"/>
              </a:buClr>
              <a:buFont typeface="Monotype Sorts" pitchFamily="2" charset="2"/>
              <a:buChar char="z"/>
              <a:defRPr kumimoji="1" sz="3200">
                <a:solidFill>
                  <a:schemeClr val="tx1"/>
                </a:solidFill>
                <a:latin typeface="Tahoma" panose="020B0604030504040204" pitchFamily="34" charset="0"/>
              </a:defRPr>
            </a:lvl1pPr>
            <a:lvl2pPr marL="742950" indent="-285750" eaLnBrk="0" hangingPunct="0">
              <a:spcBef>
                <a:spcPct val="20000"/>
              </a:spcBef>
              <a:buClr>
                <a:schemeClr val="accent2"/>
              </a:buClr>
              <a:buFont typeface="Monotype Sorts" pitchFamily="2" charset="2"/>
              <a:buChar char="y"/>
              <a:defRPr kumimoji="1" sz="2800">
                <a:solidFill>
                  <a:schemeClr val="tx1"/>
                </a:solidFill>
                <a:latin typeface="Tahoma" panose="020B0604030504040204" pitchFamily="34" charset="0"/>
              </a:defRPr>
            </a:lvl2pPr>
            <a:lvl3pPr marL="1143000" indent="-228600" eaLnBrk="0" hangingPunct="0">
              <a:spcBef>
                <a:spcPct val="20000"/>
              </a:spcBef>
              <a:buClr>
                <a:schemeClr val="accent2"/>
              </a:buClr>
              <a:buFont typeface="Monotype Sorts" pitchFamily="2" charset="2"/>
              <a:buChar char="x"/>
              <a:defRPr kumimoji="1" sz="2400">
                <a:solidFill>
                  <a:schemeClr val="tx1"/>
                </a:solidFill>
                <a:latin typeface="Tahoma" panose="020B0604030504040204" pitchFamily="34" charset="0"/>
              </a:defRPr>
            </a:lvl3pPr>
            <a:lvl4pPr marL="1600200" indent="-228600" eaLnBrk="0" hangingPunct="0">
              <a:spcBef>
                <a:spcPct val="20000"/>
              </a:spcBef>
              <a:buClr>
                <a:schemeClr val="accent2"/>
              </a:buClr>
              <a:buChar char="•"/>
              <a:defRPr kumimoji="1" sz="2000">
                <a:solidFill>
                  <a:schemeClr val="tx1"/>
                </a:solidFill>
                <a:latin typeface="Tahoma" panose="020B0604030504040204" pitchFamily="34" charset="0"/>
              </a:defRPr>
            </a:lvl4pPr>
            <a:lvl5pPr marL="2057400" indent="-228600" eaLnBrk="0" hangingPunct="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algn="ctr" eaLnBrk="1" hangingPunct="1">
              <a:spcBef>
                <a:spcPct val="50000"/>
              </a:spcBef>
              <a:buClrTx/>
              <a:buFontTx/>
              <a:buNone/>
            </a:pPr>
            <a:r>
              <a:rPr lang="en-GB" altLang="en-US" sz="1600" dirty="0"/>
              <a:t>2002</a:t>
            </a:r>
          </a:p>
          <a:p>
            <a:pPr eaLnBrk="1" hangingPunct="1">
              <a:spcBef>
                <a:spcPct val="50000"/>
              </a:spcBef>
              <a:buClrTx/>
              <a:buFontTx/>
              <a:buNone/>
            </a:pPr>
            <a:r>
              <a:rPr lang="en-GB" altLang="en-US" sz="1600" dirty="0"/>
              <a:t>First three </a:t>
            </a:r>
            <a:r>
              <a:rPr lang="en-GB" altLang="en-US" sz="1600" b="1" dirty="0"/>
              <a:t>academies</a:t>
            </a:r>
            <a:r>
              <a:rPr lang="en-GB" altLang="en-US" sz="1600" dirty="0"/>
              <a:t> open. Originally designed to replace ‘failing’ comprehensives in low income areas. Academies are sponsored financially.</a:t>
            </a:r>
          </a:p>
          <a:p>
            <a:pPr eaLnBrk="1" hangingPunct="1">
              <a:spcBef>
                <a:spcPct val="50000"/>
              </a:spcBef>
              <a:buClrTx/>
              <a:buFontTx/>
              <a:buNone/>
            </a:pPr>
            <a:r>
              <a:rPr lang="en-GB" altLang="en-US" sz="1600" dirty="0"/>
              <a:t>From 2010 the Coalition and Conservative governments have gone much further and opened many more academies. </a:t>
            </a:r>
          </a:p>
        </p:txBody>
      </p:sp>
      <p:sp>
        <p:nvSpPr>
          <p:cNvPr id="14" name="Text Box 32"/>
          <p:cNvSpPr txBox="1">
            <a:spLocks noChangeArrowheads="1"/>
          </p:cNvSpPr>
          <p:nvPr/>
        </p:nvSpPr>
        <p:spPr bwMode="auto">
          <a:xfrm>
            <a:off x="3573507" y="2088850"/>
            <a:ext cx="3048000" cy="1692771"/>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accent2"/>
              </a:buClr>
              <a:buFont typeface="Monotype Sorts" pitchFamily="2" charset="2"/>
              <a:buChar char="z"/>
              <a:defRPr kumimoji="1" sz="3200">
                <a:solidFill>
                  <a:schemeClr val="tx1"/>
                </a:solidFill>
                <a:latin typeface="Tahoma" panose="020B0604030504040204" pitchFamily="34" charset="0"/>
              </a:defRPr>
            </a:lvl1pPr>
            <a:lvl2pPr marL="742950" indent="-285750" eaLnBrk="0" hangingPunct="0">
              <a:spcBef>
                <a:spcPct val="20000"/>
              </a:spcBef>
              <a:buClr>
                <a:schemeClr val="accent2"/>
              </a:buClr>
              <a:buFont typeface="Monotype Sorts" pitchFamily="2" charset="2"/>
              <a:buChar char="y"/>
              <a:defRPr kumimoji="1" sz="2800">
                <a:solidFill>
                  <a:schemeClr val="tx1"/>
                </a:solidFill>
                <a:latin typeface="Tahoma" panose="020B0604030504040204" pitchFamily="34" charset="0"/>
              </a:defRPr>
            </a:lvl2pPr>
            <a:lvl3pPr marL="1143000" indent="-228600" eaLnBrk="0" hangingPunct="0">
              <a:spcBef>
                <a:spcPct val="20000"/>
              </a:spcBef>
              <a:buClr>
                <a:schemeClr val="accent2"/>
              </a:buClr>
              <a:buFont typeface="Monotype Sorts" pitchFamily="2" charset="2"/>
              <a:buChar char="x"/>
              <a:defRPr kumimoji="1" sz="2400">
                <a:solidFill>
                  <a:schemeClr val="tx1"/>
                </a:solidFill>
                <a:latin typeface="Tahoma" panose="020B0604030504040204" pitchFamily="34" charset="0"/>
              </a:defRPr>
            </a:lvl3pPr>
            <a:lvl4pPr marL="1600200" indent="-228600" eaLnBrk="0" hangingPunct="0">
              <a:spcBef>
                <a:spcPct val="20000"/>
              </a:spcBef>
              <a:buClr>
                <a:schemeClr val="accent2"/>
              </a:buClr>
              <a:buChar char="•"/>
              <a:defRPr kumimoji="1" sz="2000">
                <a:solidFill>
                  <a:schemeClr val="tx1"/>
                </a:solidFill>
                <a:latin typeface="Tahoma" panose="020B0604030504040204" pitchFamily="34" charset="0"/>
              </a:defRPr>
            </a:lvl4pPr>
            <a:lvl5pPr marL="2057400" indent="-228600" eaLnBrk="0" hangingPunct="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algn="ctr" eaLnBrk="1" hangingPunct="1">
              <a:spcBef>
                <a:spcPct val="50000"/>
              </a:spcBef>
              <a:buClrTx/>
              <a:buFontTx/>
              <a:buNone/>
            </a:pPr>
            <a:r>
              <a:rPr lang="en-GB" altLang="en-US" sz="1600" dirty="0" smtClean="0"/>
              <a:t>1970s onward</a:t>
            </a:r>
          </a:p>
          <a:p>
            <a:pPr eaLnBrk="1" hangingPunct="1">
              <a:spcBef>
                <a:spcPct val="50000"/>
              </a:spcBef>
              <a:buClrTx/>
              <a:buFontTx/>
              <a:buNone/>
            </a:pPr>
            <a:r>
              <a:rPr lang="en-GB" altLang="en-US" sz="1600" dirty="0" smtClean="0"/>
              <a:t>Comprehensive </a:t>
            </a:r>
            <a:r>
              <a:rPr lang="en-GB" altLang="en-US" sz="1600" dirty="0"/>
              <a:t>schools fail to break down class differences because they maintain </a:t>
            </a:r>
            <a:r>
              <a:rPr lang="en-GB" altLang="en-US" sz="1600" b="1" dirty="0"/>
              <a:t>setting and streaming </a:t>
            </a:r>
            <a:r>
              <a:rPr lang="en-GB" altLang="en-US" sz="1600" dirty="0"/>
              <a:t>students according to ‘ability’.</a:t>
            </a:r>
          </a:p>
        </p:txBody>
      </p:sp>
      <p:sp>
        <p:nvSpPr>
          <p:cNvPr id="15" name="Text Box 31"/>
          <p:cNvSpPr txBox="1">
            <a:spLocks noChangeArrowheads="1"/>
          </p:cNvSpPr>
          <p:nvPr/>
        </p:nvSpPr>
        <p:spPr bwMode="auto">
          <a:xfrm>
            <a:off x="245297" y="3217837"/>
            <a:ext cx="3048000" cy="1692275"/>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accent2"/>
              </a:buClr>
              <a:buFont typeface="Monotype Sorts" pitchFamily="2" charset="2"/>
              <a:buChar char="z"/>
              <a:defRPr kumimoji="1" sz="3200">
                <a:solidFill>
                  <a:schemeClr val="tx1"/>
                </a:solidFill>
                <a:latin typeface="Tahoma" panose="020B0604030504040204" pitchFamily="34" charset="0"/>
              </a:defRPr>
            </a:lvl1pPr>
            <a:lvl2pPr marL="742950" indent="-285750" eaLnBrk="0" hangingPunct="0">
              <a:spcBef>
                <a:spcPct val="20000"/>
              </a:spcBef>
              <a:buClr>
                <a:schemeClr val="accent2"/>
              </a:buClr>
              <a:buFont typeface="Monotype Sorts" pitchFamily="2" charset="2"/>
              <a:buChar char="y"/>
              <a:defRPr kumimoji="1" sz="2800">
                <a:solidFill>
                  <a:schemeClr val="tx1"/>
                </a:solidFill>
                <a:latin typeface="Tahoma" panose="020B0604030504040204" pitchFamily="34" charset="0"/>
              </a:defRPr>
            </a:lvl2pPr>
            <a:lvl3pPr marL="1143000" indent="-228600" eaLnBrk="0" hangingPunct="0">
              <a:spcBef>
                <a:spcPct val="20000"/>
              </a:spcBef>
              <a:buClr>
                <a:schemeClr val="accent2"/>
              </a:buClr>
              <a:buFont typeface="Monotype Sorts" pitchFamily="2" charset="2"/>
              <a:buChar char="x"/>
              <a:defRPr kumimoji="1" sz="2400">
                <a:solidFill>
                  <a:schemeClr val="tx1"/>
                </a:solidFill>
                <a:latin typeface="Tahoma" panose="020B0604030504040204" pitchFamily="34" charset="0"/>
              </a:defRPr>
            </a:lvl3pPr>
            <a:lvl4pPr marL="1600200" indent="-228600" eaLnBrk="0" hangingPunct="0">
              <a:spcBef>
                <a:spcPct val="20000"/>
              </a:spcBef>
              <a:buClr>
                <a:schemeClr val="accent2"/>
              </a:buClr>
              <a:buChar char="•"/>
              <a:defRPr kumimoji="1" sz="2000">
                <a:solidFill>
                  <a:schemeClr val="tx1"/>
                </a:solidFill>
                <a:latin typeface="Tahoma" panose="020B0604030504040204" pitchFamily="34" charset="0"/>
              </a:defRPr>
            </a:lvl4pPr>
            <a:lvl5pPr marL="2057400" indent="-228600" eaLnBrk="0" hangingPunct="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algn="ctr" eaLnBrk="1" hangingPunct="1">
              <a:spcBef>
                <a:spcPct val="50000"/>
              </a:spcBef>
              <a:buClrTx/>
              <a:buFontTx/>
              <a:buNone/>
            </a:pPr>
            <a:r>
              <a:rPr lang="en-GB" altLang="en-US" sz="1600"/>
              <a:t>1988</a:t>
            </a:r>
          </a:p>
          <a:p>
            <a:pPr algn="ctr" eaLnBrk="1" hangingPunct="1">
              <a:spcBef>
                <a:spcPct val="50000"/>
              </a:spcBef>
              <a:buClrTx/>
              <a:buFontTx/>
              <a:buNone/>
            </a:pPr>
            <a:r>
              <a:rPr lang="en-GB" altLang="en-US" sz="1600" b="1"/>
              <a:t>Open enrolment</a:t>
            </a:r>
            <a:r>
              <a:rPr lang="en-GB" altLang="en-US" sz="1600"/>
              <a:t>: parents given the right to send their children to a school of their choice, arguably encouraging parentocracy</a:t>
            </a:r>
          </a:p>
        </p:txBody>
      </p:sp>
      <p:sp>
        <p:nvSpPr>
          <p:cNvPr id="16" name="Text Box 31"/>
          <p:cNvSpPr txBox="1">
            <a:spLocks noChangeArrowheads="1"/>
          </p:cNvSpPr>
          <p:nvPr/>
        </p:nvSpPr>
        <p:spPr bwMode="auto">
          <a:xfrm>
            <a:off x="243870" y="8244483"/>
            <a:ext cx="3048000" cy="14465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accent2"/>
              </a:buClr>
              <a:buFont typeface="Monotype Sorts" pitchFamily="2" charset="2"/>
              <a:buChar char="z"/>
              <a:defRPr kumimoji="1" sz="3200">
                <a:solidFill>
                  <a:schemeClr val="tx1"/>
                </a:solidFill>
                <a:latin typeface="Tahoma" panose="020B0604030504040204" pitchFamily="34" charset="0"/>
              </a:defRPr>
            </a:lvl1pPr>
            <a:lvl2pPr marL="742950" indent="-285750" eaLnBrk="0" hangingPunct="0">
              <a:spcBef>
                <a:spcPct val="20000"/>
              </a:spcBef>
              <a:buClr>
                <a:schemeClr val="accent2"/>
              </a:buClr>
              <a:buFont typeface="Monotype Sorts" pitchFamily="2" charset="2"/>
              <a:buChar char="y"/>
              <a:defRPr kumimoji="1" sz="2800">
                <a:solidFill>
                  <a:schemeClr val="tx1"/>
                </a:solidFill>
                <a:latin typeface="Tahoma" panose="020B0604030504040204" pitchFamily="34" charset="0"/>
              </a:defRPr>
            </a:lvl2pPr>
            <a:lvl3pPr marL="1143000" indent="-228600" eaLnBrk="0" hangingPunct="0">
              <a:spcBef>
                <a:spcPct val="20000"/>
              </a:spcBef>
              <a:buClr>
                <a:schemeClr val="accent2"/>
              </a:buClr>
              <a:buFont typeface="Monotype Sorts" pitchFamily="2" charset="2"/>
              <a:buChar char="x"/>
              <a:defRPr kumimoji="1" sz="2400">
                <a:solidFill>
                  <a:schemeClr val="tx1"/>
                </a:solidFill>
                <a:latin typeface="Tahoma" panose="020B0604030504040204" pitchFamily="34" charset="0"/>
              </a:defRPr>
            </a:lvl3pPr>
            <a:lvl4pPr marL="1600200" indent="-228600" eaLnBrk="0" hangingPunct="0">
              <a:spcBef>
                <a:spcPct val="20000"/>
              </a:spcBef>
              <a:buClr>
                <a:schemeClr val="accent2"/>
              </a:buClr>
              <a:buChar char="•"/>
              <a:defRPr kumimoji="1" sz="2000">
                <a:solidFill>
                  <a:schemeClr val="tx1"/>
                </a:solidFill>
                <a:latin typeface="Tahoma" panose="020B0604030504040204" pitchFamily="34" charset="0"/>
              </a:defRPr>
            </a:lvl4pPr>
            <a:lvl5pPr marL="2057400" indent="-228600" eaLnBrk="0" hangingPunct="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algn="ctr" eaLnBrk="1" hangingPunct="1">
              <a:spcBef>
                <a:spcPct val="50000"/>
              </a:spcBef>
              <a:buClrTx/>
              <a:buFontTx/>
              <a:buNone/>
            </a:pPr>
            <a:r>
              <a:rPr lang="en-GB" altLang="en-US" sz="1600" dirty="0" smtClean="0">
                <a:solidFill>
                  <a:srgbClr val="000000"/>
                </a:solidFill>
              </a:rPr>
              <a:t>2016</a:t>
            </a:r>
            <a:endParaRPr lang="en-GB" altLang="en-US" sz="1600" dirty="0">
              <a:solidFill>
                <a:srgbClr val="000000"/>
              </a:solidFill>
            </a:endParaRPr>
          </a:p>
          <a:p>
            <a:pPr eaLnBrk="1" hangingPunct="1">
              <a:spcBef>
                <a:spcPct val="50000"/>
              </a:spcBef>
              <a:buClrTx/>
              <a:buFontTx/>
              <a:buNone/>
            </a:pPr>
            <a:r>
              <a:rPr lang="en-GB" altLang="en-US" sz="1600" dirty="0" smtClean="0">
                <a:solidFill>
                  <a:srgbClr val="000000"/>
                </a:solidFill>
              </a:rPr>
              <a:t>Prime Minister reverses Conservative party policy to encourage the growth of new selective grammar schools</a:t>
            </a:r>
            <a:endParaRPr lang="en-GB" altLang="en-US" sz="1600" dirty="0">
              <a:solidFill>
                <a:srgbClr val="0000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28"/>
          <p:cNvSpPr txBox="1">
            <a:spLocks noChangeArrowheads="1"/>
          </p:cNvSpPr>
          <p:nvPr/>
        </p:nvSpPr>
        <p:spPr bwMode="auto">
          <a:xfrm>
            <a:off x="3556493" y="2279412"/>
            <a:ext cx="3048000" cy="2677656"/>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accent2"/>
              </a:buClr>
              <a:buFont typeface="Monotype Sorts" pitchFamily="2" charset="2"/>
              <a:buChar char="z"/>
              <a:defRPr kumimoji="1" sz="3200">
                <a:solidFill>
                  <a:schemeClr val="tx1"/>
                </a:solidFill>
                <a:latin typeface="Tahoma" panose="020B0604030504040204" pitchFamily="34" charset="0"/>
              </a:defRPr>
            </a:lvl1pPr>
            <a:lvl2pPr marL="742950" indent="-285750" eaLnBrk="0" hangingPunct="0">
              <a:spcBef>
                <a:spcPct val="20000"/>
              </a:spcBef>
              <a:buClr>
                <a:schemeClr val="accent2"/>
              </a:buClr>
              <a:buFont typeface="Monotype Sorts" pitchFamily="2" charset="2"/>
              <a:buChar char="y"/>
              <a:defRPr kumimoji="1" sz="2800">
                <a:solidFill>
                  <a:schemeClr val="tx1"/>
                </a:solidFill>
                <a:latin typeface="Tahoma" panose="020B0604030504040204" pitchFamily="34" charset="0"/>
              </a:defRPr>
            </a:lvl2pPr>
            <a:lvl3pPr marL="1143000" indent="-228600" eaLnBrk="0" hangingPunct="0">
              <a:spcBef>
                <a:spcPct val="20000"/>
              </a:spcBef>
              <a:buClr>
                <a:schemeClr val="accent2"/>
              </a:buClr>
              <a:buFont typeface="Monotype Sorts" pitchFamily="2" charset="2"/>
              <a:buChar char="x"/>
              <a:defRPr kumimoji="1" sz="2400">
                <a:solidFill>
                  <a:schemeClr val="tx1"/>
                </a:solidFill>
                <a:latin typeface="Tahoma" panose="020B0604030504040204" pitchFamily="34" charset="0"/>
              </a:defRPr>
            </a:lvl3pPr>
            <a:lvl4pPr marL="1600200" indent="-228600" eaLnBrk="0" hangingPunct="0">
              <a:spcBef>
                <a:spcPct val="20000"/>
              </a:spcBef>
              <a:buClr>
                <a:schemeClr val="accent2"/>
              </a:buClr>
              <a:buChar char="•"/>
              <a:defRPr kumimoji="1" sz="2000">
                <a:solidFill>
                  <a:schemeClr val="tx1"/>
                </a:solidFill>
                <a:latin typeface="Tahoma" panose="020B0604030504040204" pitchFamily="34" charset="0"/>
              </a:defRPr>
            </a:lvl4pPr>
            <a:lvl5pPr marL="2057400" indent="-228600" eaLnBrk="0" hangingPunct="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algn="ctr" eaLnBrk="1" hangingPunct="1">
              <a:spcBef>
                <a:spcPct val="50000"/>
              </a:spcBef>
              <a:buClrTx/>
              <a:buFontTx/>
              <a:buNone/>
            </a:pPr>
            <a:r>
              <a:rPr lang="en-GB" altLang="en-US" sz="1600" dirty="0" smtClean="0">
                <a:solidFill>
                  <a:srgbClr val="000000"/>
                </a:solidFill>
              </a:rPr>
              <a:t>1870</a:t>
            </a:r>
            <a:endParaRPr lang="en-GB" altLang="en-US" sz="1600" dirty="0">
              <a:solidFill>
                <a:srgbClr val="000000"/>
              </a:solidFill>
            </a:endParaRPr>
          </a:p>
          <a:p>
            <a:pPr algn="ctr" eaLnBrk="1" hangingPunct="1">
              <a:spcBef>
                <a:spcPct val="50000"/>
              </a:spcBef>
              <a:buClrTx/>
              <a:buFontTx/>
              <a:buNone/>
            </a:pPr>
            <a:r>
              <a:rPr lang="en-GB" altLang="en-US" sz="1600" b="1" dirty="0" smtClean="0">
                <a:solidFill>
                  <a:srgbClr val="000000"/>
                </a:solidFill>
              </a:rPr>
              <a:t>Education is made available for all</a:t>
            </a:r>
          </a:p>
          <a:p>
            <a:pPr eaLnBrk="1" hangingPunct="1">
              <a:spcBef>
                <a:spcPts val="0"/>
              </a:spcBef>
              <a:buClrTx/>
              <a:buFontTx/>
              <a:buNone/>
            </a:pPr>
            <a:r>
              <a:rPr lang="en-GB" altLang="en-US" sz="1600" dirty="0" smtClean="0">
                <a:solidFill>
                  <a:srgbClr val="000000"/>
                </a:solidFill>
              </a:rPr>
              <a:t>Not compulsory</a:t>
            </a:r>
          </a:p>
          <a:p>
            <a:pPr eaLnBrk="1" hangingPunct="1">
              <a:spcBef>
                <a:spcPts val="0"/>
              </a:spcBef>
              <a:buClrTx/>
              <a:buFontTx/>
              <a:buNone/>
            </a:pPr>
            <a:r>
              <a:rPr lang="en-GB" altLang="en-US" sz="1600" dirty="0" smtClean="0">
                <a:solidFill>
                  <a:srgbClr val="000000"/>
                </a:solidFill>
              </a:rPr>
              <a:t>Minimal cost to users</a:t>
            </a:r>
          </a:p>
          <a:p>
            <a:pPr eaLnBrk="1" hangingPunct="1">
              <a:spcBef>
                <a:spcPts val="0"/>
              </a:spcBef>
              <a:buClrTx/>
              <a:buFontTx/>
              <a:buNone/>
            </a:pPr>
            <a:r>
              <a:rPr lang="en-GB" altLang="en-US" sz="1600" dirty="0" smtClean="0">
                <a:solidFill>
                  <a:srgbClr val="000000"/>
                </a:solidFill>
              </a:rPr>
              <a:t>Organised through local school boards to provide education where needed</a:t>
            </a:r>
          </a:p>
          <a:p>
            <a:pPr eaLnBrk="1" hangingPunct="1">
              <a:spcBef>
                <a:spcPts val="0"/>
              </a:spcBef>
              <a:buClrTx/>
              <a:buFontTx/>
              <a:buNone/>
            </a:pPr>
            <a:r>
              <a:rPr lang="en-GB" altLang="en-US" sz="1600" dirty="0" smtClean="0">
                <a:solidFill>
                  <a:srgbClr val="000000"/>
                </a:solidFill>
              </a:rPr>
              <a:t>Voluntary (usually religious) schools coexist alongside</a:t>
            </a:r>
            <a:endParaRPr lang="en-GB" altLang="en-US" sz="1600" dirty="0">
              <a:solidFill>
                <a:srgbClr val="000000"/>
              </a:solidFill>
            </a:endParaRPr>
          </a:p>
        </p:txBody>
      </p:sp>
      <p:sp>
        <p:nvSpPr>
          <p:cNvPr id="5126" name="Text Box 31"/>
          <p:cNvSpPr txBox="1">
            <a:spLocks noChangeArrowheads="1"/>
          </p:cNvSpPr>
          <p:nvPr/>
        </p:nvSpPr>
        <p:spPr bwMode="auto">
          <a:xfrm>
            <a:off x="3551238" y="7139742"/>
            <a:ext cx="3048000" cy="24320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accent2"/>
              </a:buClr>
              <a:buFont typeface="Monotype Sorts" pitchFamily="2" charset="2"/>
              <a:buChar char="z"/>
              <a:defRPr kumimoji="1" sz="3200">
                <a:solidFill>
                  <a:schemeClr val="tx1"/>
                </a:solidFill>
                <a:latin typeface="Tahoma" panose="020B0604030504040204" pitchFamily="34" charset="0"/>
              </a:defRPr>
            </a:lvl1pPr>
            <a:lvl2pPr marL="742950" indent="-285750" eaLnBrk="0" hangingPunct="0">
              <a:spcBef>
                <a:spcPct val="20000"/>
              </a:spcBef>
              <a:buClr>
                <a:schemeClr val="accent2"/>
              </a:buClr>
              <a:buFont typeface="Monotype Sorts" pitchFamily="2" charset="2"/>
              <a:buChar char="y"/>
              <a:defRPr kumimoji="1" sz="2800">
                <a:solidFill>
                  <a:schemeClr val="tx1"/>
                </a:solidFill>
                <a:latin typeface="Tahoma" panose="020B0604030504040204" pitchFamily="34" charset="0"/>
              </a:defRPr>
            </a:lvl2pPr>
            <a:lvl3pPr marL="1143000" indent="-228600" eaLnBrk="0" hangingPunct="0">
              <a:spcBef>
                <a:spcPct val="20000"/>
              </a:spcBef>
              <a:buClr>
                <a:schemeClr val="accent2"/>
              </a:buClr>
              <a:buFont typeface="Monotype Sorts" pitchFamily="2" charset="2"/>
              <a:buChar char="x"/>
              <a:defRPr kumimoji="1" sz="2400">
                <a:solidFill>
                  <a:schemeClr val="tx1"/>
                </a:solidFill>
                <a:latin typeface="Tahoma" panose="020B0604030504040204" pitchFamily="34" charset="0"/>
              </a:defRPr>
            </a:lvl3pPr>
            <a:lvl4pPr marL="1600200" indent="-228600" eaLnBrk="0" hangingPunct="0">
              <a:spcBef>
                <a:spcPct val="20000"/>
              </a:spcBef>
              <a:buClr>
                <a:schemeClr val="accent2"/>
              </a:buClr>
              <a:buChar char="•"/>
              <a:defRPr kumimoji="1" sz="2000">
                <a:solidFill>
                  <a:schemeClr val="tx1"/>
                </a:solidFill>
                <a:latin typeface="Tahoma" panose="020B0604030504040204" pitchFamily="34" charset="0"/>
              </a:defRPr>
            </a:lvl4pPr>
            <a:lvl5pPr marL="2057400" indent="-228600" eaLnBrk="0" hangingPunct="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algn="ctr" eaLnBrk="1" hangingPunct="1">
              <a:spcBef>
                <a:spcPct val="50000"/>
              </a:spcBef>
              <a:buClrTx/>
              <a:buFontTx/>
              <a:buNone/>
            </a:pPr>
            <a:r>
              <a:rPr lang="en-GB" altLang="en-US" sz="1600">
                <a:solidFill>
                  <a:srgbClr val="000000"/>
                </a:solidFill>
              </a:rPr>
              <a:t>2010-2015</a:t>
            </a:r>
          </a:p>
          <a:p>
            <a:pPr algn="ctr" eaLnBrk="1" hangingPunct="1">
              <a:spcBef>
                <a:spcPct val="50000"/>
              </a:spcBef>
              <a:buClrTx/>
              <a:buFont typeface="Monotype Sorts" pitchFamily="2" charset="2"/>
              <a:buNone/>
            </a:pPr>
            <a:r>
              <a:rPr lang="en-GB" altLang="en-US" sz="1600">
                <a:solidFill>
                  <a:srgbClr val="000000"/>
                </a:solidFill>
              </a:rPr>
              <a:t>Coalition and Conservative governments share policies based around </a:t>
            </a:r>
            <a:r>
              <a:rPr lang="en-GB" altLang="en-US" sz="1600" b="1">
                <a:solidFill>
                  <a:srgbClr val="000000"/>
                </a:solidFill>
              </a:rPr>
              <a:t>independence</a:t>
            </a:r>
            <a:r>
              <a:rPr lang="en-GB" altLang="en-US" sz="1600">
                <a:solidFill>
                  <a:srgbClr val="000000"/>
                </a:solidFill>
              </a:rPr>
              <a:t> (for head teachers), </a:t>
            </a:r>
            <a:r>
              <a:rPr lang="en-GB" altLang="en-US" sz="1600" b="1">
                <a:solidFill>
                  <a:srgbClr val="000000"/>
                </a:solidFill>
              </a:rPr>
              <a:t>competition</a:t>
            </a:r>
            <a:r>
              <a:rPr lang="en-GB" altLang="en-US" sz="1600">
                <a:solidFill>
                  <a:srgbClr val="000000"/>
                </a:solidFill>
              </a:rPr>
              <a:t> (between schools and other providers), </a:t>
            </a:r>
            <a:r>
              <a:rPr lang="en-GB" altLang="en-US" sz="1600" b="1">
                <a:solidFill>
                  <a:srgbClr val="000000"/>
                </a:solidFill>
              </a:rPr>
              <a:t>diversity and choice</a:t>
            </a:r>
            <a:r>
              <a:rPr lang="en-GB" altLang="en-US" sz="1600">
                <a:solidFill>
                  <a:srgbClr val="000000"/>
                </a:solidFill>
              </a:rPr>
              <a:t> (a range of schools from which to choose)</a:t>
            </a:r>
          </a:p>
        </p:txBody>
      </p:sp>
      <p:sp>
        <p:nvSpPr>
          <p:cNvPr id="5127" name="Text Box 31"/>
          <p:cNvSpPr txBox="1">
            <a:spLocks noChangeArrowheads="1"/>
          </p:cNvSpPr>
          <p:nvPr/>
        </p:nvSpPr>
        <p:spPr bwMode="auto">
          <a:xfrm>
            <a:off x="253403" y="7016710"/>
            <a:ext cx="3048000" cy="2678113"/>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accent2"/>
              </a:buClr>
              <a:buFont typeface="Monotype Sorts" pitchFamily="2" charset="2"/>
              <a:buChar char="z"/>
              <a:defRPr kumimoji="1" sz="3200">
                <a:solidFill>
                  <a:schemeClr val="tx1"/>
                </a:solidFill>
                <a:latin typeface="Tahoma" panose="020B0604030504040204" pitchFamily="34" charset="0"/>
              </a:defRPr>
            </a:lvl1pPr>
            <a:lvl2pPr marL="742950" indent="-285750" eaLnBrk="0" hangingPunct="0">
              <a:spcBef>
                <a:spcPct val="20000"/>
              </a:spcBef>
              <a:buClr>
                <a:schemeClr val="accent2"/>
              </a:buClr>
              <a:buFont typeface="Monotype Sorts" pitchFamily="2" charset="2"/>
              <a:buChar char="y"/>
              <a:defRPr kumimoji="1" sz="2800">
                <a:solidFill>
                  <a:schemeClr val="tx1"/>
                </a:solidFill>
                <a:latin typeface="Tahoma" panose="020B0604030504040204" pitchFamily="34" charset="0"/>
              </a:defRPr>
            </a:lvl2pPr>
            <a:lvl3pPr marL="1143000" indent="-228600" eaLnBrk="0" hangingPunct="0">
              <a:spcBef>
                <a:spcPct val="20000"/>
              </a:spcBef>
              <a:buClr>
                <a:schemeClr val="accent2"/>
              </a:buClr>
              <a:buFont typeface="Monotype Sorts" pitchFamily="2" charset="2"/>
              <a:buChar char="x"/>
              <a:defRPr kumimoji="1" sz="2400">
                <a:solidFill>
                  <a:schemeClr val="tx1"/>
                </a:solidFill>
                <a:latin typeface="Tahoma" panose="020B0604030504040204" pitchFamily="34" charset="0"/>
              </a:defRPr>
            </a:lvl3pPr>
            <a:lvl4pPr marL="1600200" indent="-228600" eaLnBrk="0" hangingPunct="0">
              <a:spcBef>
                <a:spcPct val="20000"/>
              </a:spcBef>
              <a:buClr>
                <a:schemeClr val="accent2"/>
              </a:buClr>
              <a:buChar char="•"/>
              <a:defRPr kumimoji="1" sz="2000">
                <a:solidFill>
                  <a:schemeClr val="tx1"/>
                </a:solidFill>
                <a:latin typeface="Tahoma" panose="020B0604030504040204" pitchFamily="34" charset="0"/>
              </a:defRPr>
            </a:lvl4pPr>
            <a:lvl5pPr marL="2057400" indent="-228600" eaLnBrk="0" hangingPunct="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algn="ctr" eaLnBrk="1" hangingPunct="1">
              <a:spcBef>
                <a:spcPct val="50000"/>
              </a:spcBef>
              <a:buClrTx/>
              <a:buFontTx/>
              <a:buNone/>
            </a:pPr>
            <a:r>
              <a:rPr lang="en-GB" altLang="en-US" sz="1600">
                <a:solidFill>
                  <a:srgbClr val="000000"/>
                </a:solidFill>
              </a:rPr>
              <a:t>1988 Education Reform Act</a:t>
            </a:r>
          </a:p>
          <a:p>
            <a:pPr eaLnBrk="1" hangingPunct="1">
              <a:spcBef>
                <a:spcPct val="50000"/>
              </a:spcBef>
              <a:buClrTx/>
              <a:buFontTx/>
              <a:buNone/>
            </a:pPr>
            <a:r>
              <a:rPr lang="en-GB" altLang="en-US" sz="1600">
                <a:solidFill>
                  <a:srgbClr val="000000"/>
                </a:solidFill>
              </a:rPr>
              <a:t>Introduced </a:t>
            </a:r>
            <a:r>
              <a:rPr lang="en-GB" altLang="en-US" sz="1600" b="1">
                <a:solidFill>
                  <a:srgbClr val="000000"/>
                </a:solidFill>
              </a:rPr>
              <a:t>Grant Maintained Schools.</a:t>
            </a:r>
            <a:r>
              <a:rPr lang="en-GB" altLang="en-US" sz="1600">
                <a:solidFill>
                  <a:srgbClr val="000000"/>
                </a:solidFill>
              </a:rPr>
              <a:t> Financed directly by central government and removed from local authority control. Existing schools invited to apply for GM status and complete freedom from local authorities. Aimed to raise standards.</a:t>
            </a:r>
          </a:p>
        </p:txBody>
      </p:sp>
      <p:sp>
        <p:nvSpPr>
          <p:cNvPr id="5128" name="Text Box 31"/>
          <p:cNvSpPr txBox="1">
            <a:spLocks noChangeArrowheads="1"/>
          </p:cNvSpPr>
          <p:nvPr/>
        </p:nvSpPr>
        <p:spPr bwMode="auto">
          <a:xfrm>
            <a:off x="251382" y="5655160"/>
            <a:ext cx="3048000" cy="12001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accent2"/>
              </a:buClr>
              <a:buFont typeface="Monotype Sorts" pitchFamily="2" charset="2"/>
              <a:buChar char="z"/>
              <a:defRPr kumimoji="1" sz="3200">
                <a:solidFill>
                  <a:schemeClr val="tx1"/>
                </a:solidFill>
                <a:latin typeface="Tahoma" panose="020B0604030504040204" pitchFamily="34" charset="0"/>
              </a:defRPr>
            </a:lvl1pPr>
            <a:lvl2pPr marL="742950" indent="-285750" eaLnBrk="0" hangingPunct="0">
              <a:spcBef>
                <a:spcPct val="20000"/>
              </a:spcBef>
              <a:buClr>
                <a:schemeClr val="accent2"/>
              </a:buClr>
              <a:buFont typeface="Monotype Sorts" pitchFamily="2" charset="2"/>
              <a:buChar char="y"/>
              <a:defRPr kumimoji="1" sz="2800">
                <a:solidFill>
                  <a:schemeClr val="tx1"/>
                </a:solidFill>
                <a:latin typeface="Tahoma" panose="020B0604030504040204" pitchFamily="34" charset="0"/>
              </a:defRPr>
            </a:lvl2pPr>
            <a:lvl3pPr marL="1143000" indent="-228600" eaLnBrk="0" hangingPunct="0">
              <a:spcBef>
                <a:spcPct val="20000"/>
              </a:spcBef>
              <a:buClr>
                <a:schemeClr val="accent2"/>
              </a:buClr>
              <a:buFont typeface="Monotype Sorts" pitchFamily="2" charset="2"/>
              <a:buChar char="x"/>
              <a:defRPr kumimoji="1" sz="2400">
                <a:solidFill>
                  <a:schemeClr val="tx1"/>
                </a:solidFill>
                <a:latin typeface="Tahoma" panose="020B0604030504040204" pitchFamily="34" charset="0"/>
              </a:defRPr>
            </a:lvl3pPr>
            <a:lvl4pPr marL="1600200" indent="-228600" eaLnBrk="0" hangingPunct="0">
              <a:spcBef>
                <a:spcPct val="20000"/>
              </a:spcBef>
              <a:buClr>
                <a:schemeClr val="accent2"/>
              </a:buClr>
              <a:buChar char="•"/>
              <a:defRPr kumimoji="1" sz="2000">
                <a:solidFill>
                  <a:schemeClr val="tx1"/>
                </a:solidFill>
                <a:latin typeface="Tahoma" panose="020B0604030504040204" pitchFamily="34" charset="0"/>
              </a:defRPr>
            </a:lvl4pPr>
            <a:lvl5pPr marL="2057400" indent="-228600" eaLnBrk="0" hangingPunct="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algn="ctr" eaLnBrk="1" hangingPunct="1">
              <a:spcBef>
                <a:spcPct val="50000"/>
              </a:spcBef>
              <a:buClrTx/>
              <a:buFontTx/>
              <a:buNone/>
            </a:pPr>
            <a:r>
              <a:rPr lang="en-GB" altLang="en-US" sz="1600">
                <a:solidFill>
                  <a:srgbClr val="000000"/>
                </a:solidFill>
              </a:rPr>
              <a:t>1992</a:t>
            </a:r>
          </a:p>
          <a:p>
            <a:pPr eaLnBrk="1" hangingPunct="1">
              <a:spcBef>
                <a:spcPct val="50000"/>
              </a:spcBef>
              <a:buClrTx/>
              <a:buFontTx/>
              <a:buNone/>
            </a:pPr>
            <a:r>
              <a:rPr lang="en-GB" altLang="en-US" sz="1600">
                <a:solidFill>
                  <a:srgbClr val="000000"/>
                </a:solidFill>
              </a:rPr>
              <a:t>All </a:t>
            </a:r>
            <a:r>
              <a:rPr lang="en-GB" altLang="en-US" sz="1600" b="1">
                <a:solidFill>
                  <a:srgbClr val="000000"/>
                </a:solidFill>
              </a:rPr>
              <a:t>polytechnics</a:t>
            </a:r>
            <a:r>
              <a:rPr lang="en-GB" altLang="en-US" sz="1600">
                <a:solidFill>
                  <a:srgbClr val="000000"/>
                </a:solidFill>
              </a:rPr>
              <a:t> granted university status – become independent competitors in HE</a:t>
            </a:r>
          </a:p>
        </p:txBody>
      </p:sp>
      <p:sp>
        <p:nvSpPr>
          <p:cNvPr id="9" name="Text Box 31"/>
          <p:cNvSpPr txBox="1">
            <a:spLocks noChangeArrowheads="1"/>
          </p:cNvSpPr>
          <p:nvPr/>
        </p:nvSpPr>
        <p:spPr bwMode="auto">
          <a:xfrm>
            <a:off x="225972" y="252413"/>
            <a:ext cx="3048000" cy="218440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accent2"/>
              </a:buClr>
              <a:buFont typeface="Monotype Sorts" pitchFamily="2" charset="2"/>
              <a:buChar char="z"/>
              <a:defRPr kumimoji="1" sz="3200">
                <a:solidFill>
                  <a:schemeClr val="tx1"/>
                </a:solidFill>
                <a:latin typeface="Tahoma" panose="020B0604030504040204" pitchFamily="34" charset="0"/>
              </a:defRPr>
            </a:lvl1pPr>
            <a:lvl2pPr marL="742950" indent="-285750" eaLnBrk="0" hangingPunct="0">
              <a:spcBef>
                <a:spcPct val="20000"/>
              </a:spcBef>
              <a:buClr>
                <a:schemeClr val="accent2"/>
              </a:buClr>
              <a:buFont typeface="Monotype Sorts" pitchFamily="2" charset="2"/>
              <a:buChar char="y"/>
              <a:defRPr kumimoji="1" sz="2800">
                <a:solidFill>
                  <a:schemeClr val="tx1"/>
                </a:solidFill>
                <a:latin typeface="Tahoma" panose="020B0604030504040204" pitchFamily="34" charset="0"/>
              </a:defRPr>
            </a:lvl2pPr>
            <a:lvl3pPr marL="1143000" indent="-228600" eaLnBrk="0" hangingPunct="0">
              <a:spcBef>
                <a:spcPct val="20000"/>
              </a:spcBef>
              <a:buClr>
                <a:schemeClr val="accent2"/>
              </a:buClr>
              <a:buFont typeface="Monotype Sorts" pitchFamily="2" charset="2"/>
              <a:buChar char="x"/>
              <a:defRPr kumimoji="1" sz="2400">
                <a:solidFill>
                  <a:schemeClr val="tx1"/>
                </a:solidFill>
                <a:latin typeface="Tahoma" panose="020B0604030504040204" pitchFamily="34" charset="0"/>
              </a:defRPr>
            </a:lvl3pPr>
            <a:lvl4pPr marL="1600200" indent="-228600" eaLnBrk="0" hangingPunct="0">
              <a:spcBef>
                <a:spcPct val="20000"/>
              </a:spcBef>
              <a:buClr>
                <a:schemeClr val="accent2"/>
              </a:buClr>
              <a:buChar char="•"/>
              <a:defRPr kumimoji="1" sz="2000">
                <a:solidFill>
                  <a:schemeClr val="tx1"/>
                </a:solidFill>
                <a:latin typeface="Tahoma" panose="020B0604030504040204" pitchFamily="34" charset="0"/>
              </a:defRPr>
            </a:lvl4pPr>
            <a:lvl5pPr marL="2057400" indent="-228600" eaLnBrk="0" hangingPunct="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algn="ctr" eaLnBrk="1" hangingPunct="1">
              <a:spcBef>
                <a:spcPct val="50000"/>
              </a:spcBef>
              <a:buClrTx/>
              <a:buFontTx/>
              <a:buNone/>
            </a:pPr>
            <a:r>
              <a:rPr lang="en-GB" altLang="en-US" sz="1600"/>
              <a:t>1988 Education Reform Act</a:t>
            </a:r>
          </a:p>
          <a:p>
            <a:pPr eaLnBrk="1" hangingPunct="1">
              <a:spcBef>
                <a:spcPct val="50000"/>
              </a:spcBef>
              <a:buClrTx/>
              <a:buFontTx/>
              <a:buNone/>
            </a:pPr>
            <a:r>
              <a:rPr lang="en-GB" altLang="en-US" sz="1600"/>
              <a:t>Introduced </a:t>
            </a:r>
            <a:r>
              <a:rPr lang="en-GB" altLang="en-US" sz="1600" b="1"/>
              <a:t>City Technology Colleges</a:t>
            </a:r>
            <a:r>
              <a:rPr lang="en-GB" altLang="en-US" sz="1600"/>
              <a:t>. Financed by central government and private industry. Built in mainly inner city areas for 11-18 year old students. Aimed to increase choice and diversity</a:t>
            </a:r>
          </a:p>
        </p:txBody>
      </p:sp>
      <p:sp>
        <p:nvSpPr>
          <p:cNvPr id="11" name="Text Box 31"/>
          <p:cNvSpPr txBox="1">
            <a:spLocks noChangeArrowheads="1"/>
          </p:cNvSpPr>
          <p:nvPr/>
        </p:nvSpPr>
        <p:spPr bwMode="auto">
          <a:xfrm>
            <a:off x="3551238" y="252413"/>
            <a:ext cx="3048000" cy="1815882"/>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accent2"/>
              </a:buClr>
              <a:buFont typeface="Monotype Sorts" pitchFamily="2" charset="2"/>
              <a:buChar char="z"/>
              <a:defRPr kumimoji="1" sz="3200">
                <a:solidFill>
                  <a:schemeClr val="tx1"/>
                </a:solidFill>
                <a:latin typeface="Tahoma" panose="020B0604030504040204" pitchFamily="34" charset="0"/>
              </a:defRPr>
            </a:lvl1pPr>
            <a:lvl2pPr marL="742950" indent="-285750" eaLnBrk="0" hangingPunct="0">
              <a:spcBef>
                <a:spcPct val="20000"/>
              </a:spcBef>
              <a:buClr>
                <a:schemeClr val="accent2"/>
              </a:buClr>
              <a:buFont typeface="Monotype Sorts" pitchFamily="2" charset="2"/>
              <a:buChar char="y"/>
              <a:defRPr kumimoji="1" sz="2800">
                <a:solidFill>
                  <a:schemeClr val="tx1"/>
                </a:solidFill>
                <a:latin typeface="Tahoma" panose="020B0604030504040204" pitchFamily="34" charset="0"/>
              </a:defRPr>
            </a:lvl2pPr>
            <a:lvl3pPr marL="1143000" indent="-228600" eaLnBrk="0" hangingPunct="0">
              <a:spcBef>
                <a:spcPct val="20000"/>
              </a:spcBef>
              <a:buClr>
                <a:schemeClr val="accent2"/>
              </a:buClr>
              <a:buFont typeface="Monotype Sorts" pitchFamily="2" charset="2"/>
              <a:buChar char="x"/>
              <a:defRPr kumimoji="1" sz="2400">
                <a:solidFill>
                  <a:schemeClr val="tx1"/>
                </a:solidFill>
                <a:latin typeface="Tahoma" panose="020B0604030504040204" pitchFamily="34" charset="0"/>
              </a:defRPr>
            </a:lvl3pPr>
            <a:lvl4pPr marL="1600200" indent="-228600" eaLnBrk="0" hangingPunct="0">
              <a:spcBef>
                <a:spcPct val="20000"/>
              </a:spcBef>
              <a:buClr>
                <a:schemeClr val="accent2"/>
              </a:buClr>
              <a:buChar char="•"/>
              <a:defRPr kumimoji="1" sz="2000">
                <a:solidFill>
                  <a:schemeClr val="tx1"/>
                </a:solidFill>
                <a:latin typeface="Tahoma" panose="020B0604030504040204" pitchFamily="34" charset="0"/>
              </a:defRPr>
            </a:lvl4pPr>
            <a:lvl5pPr marL="2057400" indent="-228600" eaLnBrk="0" hangingPunct="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algn="ctr" eaLnBrk="1" hangingPunct="1">
              <a:spcBef>
                <a:spcPct val="50000"/>
              </a:spcBef>
              <a:buClrTx/>
              <a:buFontTx/>
              <a:buNone/>
            </a:pPr>
            <a:r>
              <a:rPr lang="en-GB" altLang="en-US" sz="1600" dirty="0" smtClean="0">
                <a:solidFill>
                  <a:srgbClr val="000000"/>
                </a:solidFill>
              </a:rPr>
              <a:t>Factories Act 1847</a:t>
            </a:r>
            <a:endParaRPr lang="en-GB" altLang="en-US" sz="1600" dirty="0">
              <a:solidFill>
                <a:srgbClr val="000000"/>
              </a:solidFill>
            </a:endParaRPr>
          </a:p>
          <a:p>
            <a:pPr eaLnBrk="1" hangingPunct="1">
              <a:spcBef>
                <a:spcPct val="50000"/>
              </a:spcBef>
              <a:buClrTx/>
              <a:buFontTx/>
              <a:buNone/>
            </a:pPr>
            <a:r>
              <a:rPr lang="en-GB" altLang="en-US" sz="1600" b="1" dirty="0" smtClean="0">
                <a:solidFill>
                  <a:srgbClr val="000000"/>
                </a:solidFill>
              </a:rPr>
              <a:t>The “Ten Hours Act”</a:t>
            </a:r>
          </a:p>
          <a:p>
            <a:pPr eaLnBrk="1" hangingPunct="1">
              <a:spcBef>
                <a:spcPct val="50000"/>
              </a:spcBef>
              <a:buClrTx/>
              <a:buFontTx/>
              <a:buNone/>
            </a:pPr>
            <a:r>
              <a:rPr lang="en-GB" altLang="en-US" sz="1600" dirty="0" smtClean="0">
                <a:solidFill>
                  <a:srgbClr val="000000"/>
                </a:solidFill>
              </a:rPr>
              <a:t>Ensured that from 1848, women and children aged 13-18 could work only 58 hours per week – 10 hours per day</a:t>
            </a:r>
            <a:endParaRPr lang="en-GB" altLang="en-US" sz="1600" dirty="0">
              <a:solidFill>
                <a:srgbClr val="000000"/>
              </a:solidFill>
            </a:endParaRPr>
          </a:p>
        </p:txBody>
      </p:sp>
      <p:sp>
        <p:nvSpPr>
          <p:cNvPr id="12" name="Text Box 31"/>
          <p:cNvSpPr txBox="1">
            <a:spLocks noChangeArrowheads="1"/>
          </p:cNvSpPr>
          <p:nvPr/>
        </p:nvSpPr>
        <p:spPr bwMode="auto">
          <a:xfrm>
            <a:off x="251382" y="2648744"/>
            <a:ext cx="3048000" cy="2800767"/>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accent2"/>
              </a:buClr>
              <a:buFont typeface="Monotype Sorts" pitchFamily="2" charset="2"/>
              <a:buChar char="z"/>
              <a:defRPr kumimoji="1" sz="3200">
                <a:solidFill>
                  <a:schemeClr val="tx1"/>
                </a:solidFill>
                <a:latin typeface="Tahoma" panose="020B0604030504040204" pitchFamily="34" charset="0"/>
              </a:defRPr>
            </a:lvl1pPr>
            <a:lvl2pPr marL="742950" indent="-285750" eaLnBrk="0" hangingPunct="0">
              <a:spcBef>
                <a:spcPct val="20000"/>
              </a:spcBef>
              <a:buClr>
                <a:schemeClr val="accent2"/>
              </a:buClr>
              <a:buFont typeface="Monotype Sorts" pitchFamily="2" charset="2"/>
              <a:buChar char="y"/>
              <a:defRPr kumimoji="1" sz="2800">
                <a:solidFill>
                  <a:schemeClr val="tx1"/>
                </a:solidFill>
                <a:latin typeface="Tahoma" panose="020B0604030504040204" pitchFamily="34" charset="0"/>
              </a:defRPr>
            </a:lvl2pPr>
            <a:lvl3pPr marL="1143000" indent="-228600" eaLnBrk="0" hangingPunct="0">
              <a:spcBef>
                <a:spcPct val="20000"/>
              </a:spcBef>
              <a:buClr>
                <a:schemeClr val="accent2"/>
              </a:buClr>
              <a:buFont typeface="Monotype Sorts" pitchFamily="2" charset="2"/>
              <a:buChar char="x"/>
              <a:defRPr kumimoji="1" sz="2400">
                <a:solidFill>
                  <a:schemeClr val="tx1"/>
                </a:solidFill>
                <a:latin typeface="Tahoma" panose="020B0604030504040204" pitchFamily="34" charset="0"/>
              </a:defRPr>
            </a:lvl3pPr>
            <a:lvl4pPr marL="1600200" indent="-228600" eaLnBrk="0" hangingPunct="0">
              <a:spcBef>
                <a:spcPct val="20000"/>
              </a:spcBef>
              <a:buClr>
                <a:schemeClr val="accent2"/>
              </a:buClr>
              <a:buChar char="•"/>
              <a:defRPr kumimoji="1" sz="2000">
                <a:solidFill>
                  <a:schemeClr val="tx1"/>
                </a:solidFill>
                <a:latin typeface="Tahoma" panose="020B0604030504040204" pitchFamily="34" charset="0"/>
              </a:defRPr>
            </a:lvl4pPr>
            <a:lvl5pPr marL="2057400" indent="-228600" eaLnBrk="0" hangingPunct="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algn="ctr" eaLnBrk="1" hangingPunct="1">
              <a:spcBef>
                <a:spcPct val="50000"/>
              </a:spcBef>
              <a:buClrTx/>
              <a:buFontTx/>
              <a:buNone/>
            </a:pPr>
            <a:r>
              <a:rPr lang="en-GB" altLang="en-US" sz="1600" dirty="0" smtClean="0"/>
              <a:t>1970s</a:t>
            </a:r>
            <a:endParaRPr lang="en-GB" altLang="en-US" sz="1600" dirty="0"/>
          </a:p>
          <a:p>
            <a:pPr eaLnBrk="1" hangingPunct="1">
              <a:spcBef>
                <a:spcPct val="50000"/>
              </a:spcBef>
              <a:buClrTx/>
              <a:buFontTx/>
              <a:buNone/>
            </a:pPr>
            <a:r>
              <a:rPr lang="en-GB" altLang="en-US" sz="1600" b="1" dirty="0" smtClean="0"/>
              <a:t>Business and Technology Education Council </a:t>
            </a:r>
            <a:r>
              <a:rPr lang="en-GB" altLang="en-US" sz="1600" dirty="0" smtClean="0"/>
              <a:t>(BTEC) founded – the basis of vocational qualifications (GNVQ – later BTECs and OCR diplomas) as an alternative to “academic” GCSE and A levels.</a:t>
            </a:r>
          </a:p>
          <a:p>
            <a:pPr eaLnBrk="1" hangingPunct="1">
              <a:spcBef>
                <a:spcPct val="50000"/>
              </a:spcBef>
              <a:buClrTx/>
              <a:buFontTx/>
              <a:buNone/>
            </a:pPr>
            <a:r>
              <a:rPr lang="en-GB" altLang="en-US" sz="1600" dirty="0" smtClean="0"/>
              <a:t>Focus on skills rather than examinations</a:t>
            </a:r>
            <a:endParaRPr lang="en-GB" altLang="en-US" sz="1600" dirty="0"/>
          </a:p>
        </p:txBody>
      </p:sp>
      <p:sp>
        <p:nvSpPr>
          <p:cNvPr id="13" name="Text Box 31"/>
          <p:cNvSpPr txBox="1">
            <a:spLocks noChangeArrowheads="1"/>
          </p:cNvSpPr>
          <p:nvPr/>
        </p:nvSpPr>
        <p:spPr bwMode="auto">
          <a:xfrm>
            <a:off x="3551238" y="5162539"/>
            <a:ext cx="3048000" cy="1692771"/>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accent2"/>
              </a:buClr>
              <a:buFont typeface="Monotype Sorts" pitchFamily="2" charset="2"/>
              <a:buChar char="z"/>
              <a:defRPr kumimoji="1" sz="3200">
                <a:solidFill>
                  <a:schemeClr val="tx1"/>
                </a:solidFill>
                <a:latin typeface="Tahoma" panose="020B0604030504040204" pitchFamily="34" charset="0"/>
              </a:defRPr>
            </a:lvl1pPr>
            <a:lvl2pPr marL="742950" indent="-285750" eaLnBrk="0" hangingPunct="0">
              <a:spcBef>
                <a:spcPct val="20000"/>
              </a:spcBef>
              <a:buClr>
                <a:schemeClr val="accent2"/>
              </a:buClr>
              <a:buFont typeface="Monotype Sorts" pitchFamily="2" charset="2"/>
              <a:buChar char="y"/>
              <a:defRPr kumimoji="1" sz="2800">
                <a:solidFill>
                  <a:schemeClr val="tx1"/>
                </a:solidFill>
                <a:latin typeface="Tahoma" panose="020B0604030504040204" pitchFamily="34" charset="0"/>
              </a:defRPr>
            </a:lvl2pPr>
            <a:lvl3pPr marL="1143000" indent="-228600" eaLnBrk="0" hangingPunct="0">
              <a:spcBef>
                <a:spcPct val="20000"/>
              </a:spcBef>
              <a:buClr>
                <a:schemeClr val="accent2"/>
              </a:buClr>
              <a:buFont typeface="Monotype Sorts" pitchFamily="2" charset="2"/>
              <a:buChar char="x"/>
              <a:defRPr kumimoji="1" sz="2400">
                <a:solidFill>
                  <a:schemeClr val="tx1"/>
                </a:solidFill>
                <a:latin typeface="Tahoma" panose="020B0604030504040204" pitchFamily="34" charset="0"/>
              </a:defRPr>
            </a:lvl3pPr>
            <a:lvl4pPr marL="1600200" indent="-228600" eaLnBrk="0" hangingPunct="0">
              <a:spcBef>
                <a:spcPct val="20000"/>
              </a:spcBef>
              <a:buClr>
                <a:schemeClr val="accent2"/>
              </a:buClr>
              <a:buChar char="•"/>
              <a:defRPr kumimoji="1" sz="2000">
                <a:solidFill>
                  <a:schemeClr val="tx1"/>
                </a:solidFill>
                <a:latin typeface="Tahoma" panose="020B0604030504040204" pitchFamily="34" charset="0"/>
              </a:defRPr>
            </a:lvl4pPr>
            <a:lvl5pPr marL="2057400" indent="-228600" eaLnBrk="0" hangingPunct="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algn="ctr" eaLnBrk="1" hangingPunct="1">
              <a:spcBef>
                <a:spcPct val="50000"/>
              </a:spcBef>
              <a:buClrTx/>
              <a:buFontTx/>
              <a:buNone/>
            </a:pPr>
            <a:r>
              <a:rPr lang="en-GB" altLang="en-US" sz="1600" dirty="0" smtClean="0">
                <a:solidFill>
                  <a:srgbClr val="000000"/>
                </a:solidFill>
              </a:rPr>
              <a:t>1988</a:t>
            </a:r>
            <a:endParaRPr lang="en-GB" altLang="en-US" sz="1600" dirty="0">
              <a:solidFill>
                <a:srgbClr val="000000"/>
              </a:solidFill>
            </a:endParaRPr>
          </a:p>
          <a:p>
            <a:pPr eaLnBrk="1" hangingPunct="1">
              <a:spcBef>
                <a:spcPct val="50000"/>
              </a:spcBef>
              <a:buClrTx/>
              <a:buFontTx/>
              <a:buNone/>
            </a:pPr>
            <a:r>
              <a:rPr lang="en-GB" altLang="en-US" sz="1600" b="1" dirty="0" smtClean="0">
                <a:solidFill>
                  <a:srgbClr val="000000"/>
                </a:solidFill>
              </a:rPr>
              <a:t>GCSEs</a:t>
            </a:r>
            <a:r>
              <a:rPr lang="en-GB" altLang="en-US" sz="1600" dirty="0" smtClean="0">
                <a:solidFill>
                  <a:srgbClr val="000000"/>
                </a:solidFill>
              </a:rPr>
              <a:t> replace GCE Ordinary levels and CSEs as a common exam at 16+ to allow everyone to have the same opportunity for success</a:t>
            </a:r>
            <a:endParaRPr lang="en-GB" altLang="en-US" sz="1600" dirty="0">
              <a:solidFill>
                <a:srgbClr val="000000"/>
              </a:solidFill>
            </a:endParaRPr>
          </a:p>
        </p:txBody>
      </p:sp>
    </p:spTree>
    <p:extLst>
      <p:ext uri="{BB962C8B-B14F-4D97-AF65-F5344CB8AC3E}">
        <p14:creationId xmlns:p14="http://schemas.microsoft.com/office/powerpoint/2010/main" val="35661689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28"/>
          <p:cNvSpPr txBox="1">
            <a:spLocks noChangeArrowheads="1"/>
          </p:cNvSpPr>
          <p:nvPr/>
        </p:nvSpPr>
        <p:spPr bwMode="auto">
          <a:xfrm>
            <a:off x="3563938" y="2656501"/>
            <a:ext cx="3048000" cy="156966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accent2"/>
              </a:buClr>
              <a:buFont typeface="Monotype Sorts" pitchFamily="2" charset="2"/>
              <a:buChar char="z"/>
              <a:defRPr kumimoji="1" sz="3200">
                <a:solidFill>
                  <a:schemeClr val="tx1"/>
                </a:solidFill>
                <a:latin typeface="Tahoma" panose="020B0604030504040204" pitchFamily="34" charset="0"/>
              </a:defRPr>
            </a:lvl1pPr>
            <a:lvl2pPr marL="742950" indent="-285750" eaLnBrk="0" hangingPunct="0">
              <a:spcBef>
                <a:spcPct val="20000"/>
              </a:spcBef>
              <a:buClr>
                <a:schemeClr val="accent2"/>
              </a:buClr>
              <a:buFont typeface="Monotype Sorts" pitchFamily="2" charset="2"/>
              <a:buChar char="y"/>
              <a:defRPr kumimoji="1" sz="2800">
                <a:solidFill>
                  <a:schemeClr val="tx1"/>
                </a:solidFill>
                <a:latin typeface="Tahoma" panose="020B0604030504040204" pitchFamily="34" charset="0"/>
              </a:defRPr>
            </a:lvl2pPr>
            <a:lvl3pPr marL="1143000" indent="-228600" eaLnBrk="0" hangingPunct="0">
              <a:spcBef>
                <a:spcPct val="20000"/>
              </a:spcBef>
              <a:buClr>
                <a:schemeClr val="accent2"/>
              </a:buClr>
              <a:buFont typeface="Monotype Sorts" pitchFamily="2" charset="2"/>
              <a:buChar char="x"/>
              <a:defRPr kumimoji="1" sz="2400">
                <a:solidFill>
                  <a:schemeClr val="tx1"/>
                </a:solidFill>
                <a:latin typeface="Tahoma" panose="020B0604030504040204" pitchFamily="34" charset="0"/>
              </a:defRPr>
            </a:lvl3pPr>
            <a:lvl4pPr marL="1600200" indent="-228600" eaLnBrk="0" hangingPunct="0">
              <a:spcBef>
                <a:spcPct val="20000"/>
              </a:spcBef>
              <a:buClr>
                <a:schemeClr val="accent2"/>
              </a:buClr>
              <a:buChar char="•"/>
              <a:defRPr kumimoji="1" sz="2000">
                <a:solidFill>
                  <a:schemeClr val="tx1"/>
                </a:solidFill>
                <a:latin typeface="Tahoma" panose="020B0604030504040204" pitchFamily="34" charset="0"/>
              </a:defRPr>
            </a:lvl4pPr>
            <a:lvl5pPr marL="2057400" indent="-228600" eaLnBrk="0" hangingPunct="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algn="ctr" eaLnBrk="1" hangingPunct="1">
              <a:spcBef>
                <a:spcPct val="50000"/>
              </a:spcBef>
              <a:buClrTx/>
              <a:buFontTx/>
              <a:buNone/>
            </a:pPr>
            <a:r>
              <a:rPr lang="en-GB" altLang="en-US" sz="1600" dirty="0" smtClean="0">
                <a:solidFill>
                  <a:srgbClr val="000000"/>
                </a:solidFill>
              </a:rPr>
              <a:t>1842</a:t>
            </a:r>
            <a:endParaRPr lang="en-GB" altLang="en-US" sz="1600" dirty="0">
              <a:solidFill>
                <a:srgbClr val="000000"/>
              </a:solidFill>
            </a:endParaRPr>
          </a:p>
          <a:p>
            <a:pPr algn="ctr" eaLnBrk="1" hangingPunct="1">
              <a:spcBef>
                <a:spcPct val="50000"/>
              </a:spcBef>
              <a:buClrTx/>
              <a:buFontTx/>
              <a:buNone/>
            </a:pPr>
            <a:r>
              <a:rPr lang="en-GB" altLang="en-US" sz="1600" b="1" dirty="0" smtClean="0">
                <a:solidFill>
                  <a:srgbClr val="000000"/>
                </a:solidFill>
              </a:rPr>
              <a:t>Mines and Collieries Act</a:t>
            </a:r>
          </a:p>
          <a:p>
            <a:pPr eaLnBrk="1" hangingPunct="1">
              <a:spcBef>
                <a:spcPct val="50000"/>
              </a:spcBef>
              <a:buClrTx/>
              <a:buFontTx/>
              <a:buNone/>
            </a:pPr>
            <a:r>
              <a:rPr lang="en-GB" altLang="en-US" sz="1600" dirty="0" smtClean="0">
                <a:solidFill>
                  <a:srgbClr val="000000"/>
                </a:solidFill>
              </a:rPr>
              <a:t>Ensured that women and boys under the age of 10 could not work underground in a mine</a:t>
            </a:r>
            <a:endParaRPr lang="en-GB" altLang="en-US" sz="1600" dirty="0">
              <a:solidFill>
                <a:srgbClr val="000000"/>
              </a:solidFill>
            </a:endParaRPr>
          </a:p>
        </p:txBody>
      </p:sp>
      <p:sp>
        <p:nvSpPr>
          <p:cNvPr id="9" name="Text Box 31"/>
          <p:cNvSpPr txBox="1">
            <a:spLocks noChangeArrowheads="1"/>
          </p:cNvSpPr>
          <p:nvPr/>
        </p:nvSpPr>
        <p:spPr bwMode="auto">
          <a:xfrm>
            <a:off x="235435" y="3441331"/>
            <a:ext cx="3048000" cy="2554545"/>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accent2"/>
              </a:buClr>
              <a:buFont typeface="Monotype Sorts" pitchFamily="2" charset="2"/>
              <a:buChar char="z"/>
              <a:defRPr kumimoji="1" sz="3200">
                <a:solidFill>
                  <a:schemeClr val="tx1"/>
                </a:solidFill>
                <a:latin typeface="Tahoma" panose="020B0604030504040204" pitchFamily="34" charset="0"/>
              </a:defRPr>
            </a:lvl1pPr>
            <a:lvl2pPr marL="742950" indent="-285750" eaLnBrk="0" hangingPunct="0">
              <a:spcBef>
                <a:spcPct val="20000"/>
              </a:spcBef>
              <a:buClr>
                <a:schemeClr val="accent2"/>
              </a:buClr>
              <a:buFont typeface="Monotype Sorts" pitchFamily="2" charset="2"/>
              <a:buChar char="y"/>
              <a:defRPr kumimoji="1" sz="2800">
                <a:solidFill>
                  <a:schemeClr val="tx1"/>
                </a:solidFill>
                <a:latin typeface="Tahoma" panose="020B0604030504040204" pitchFamily="34" charset="0"/>
              </a:defRPr>
            </a:lvl2pPr>
            <a:lvl3pPr marL="1143000" indent="-228600" eaLnBrk="0" hangingPunct="0">
              <a:spcBef>
                <a:spcPct val="20000"/>
              </a:spcBef>
              <a:buClr>
                <a:schemeClr val="accent2"/>
              </a:buClr>
              <a:buFont typeface="Monotype Sorts" pitchFamily="2" charset="2"/>
              <a:buChar char="x"/>
              <a:defRPr kumimoji="1" sz="2400">
                <a:solidFill>
                  <a:schemeClr val="tx1"/>
                </a:solidFill>
                <a:latin typeface="Tahoma" panose="020B0604030504040204" pitchFamily="34" charset="0"/>
              </a:defRPr>
            </a:lvl3pPr>
            <a:lvl4pPr marL="1600200" indent="-228600" eaLnBrk="0" hangingPunct="0">
              <a:spcBef>
                <a:spcPct val="20000"/>
              </a:spcBef>
              <a:buClr>
                <a:schemeClr val="accent2"/>
              </a:buClr>
              <a:buChar char="•"/>
              <a:defRPr kumimoji="1" sz="2000">
                <a:solidFill>
                  <a:schemeClr val="tx1"/>
                </a:solidFill>
                <a:latin typeface="Tahoma" panose="020B0604030504040204" pitchFamily="34" charset="0"/>
              </a:defRPr>
            </a:lvl4pPr>
            <a:lvl5pPr marL="2057400" indent="-228600" eaLnBrk="0" hangingPunct="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algn="ctr" eaLnBrk="1" hangingPunct="1">
              <a:spcBef>
                <a:spcPct val="50000"/>
              </a:spcBef>
              <a:buClrTx/>
              <a:buFontTx/>
              <a:buNone/>
            </a:pPr>
            <a:r>
              <a:rPr lang="en-GB" altLang="en-US" sz="1600" b="1" dirty="0" smtClean="0"/>
              <a:t>2008 Education &amp; Skills Act</a:t>
            </a:r>
            <a:endParaRPr lang="en-GB" altLang="en-US" sz="1600" b="1" dirty="0"/>
          </a:p>
          <a:p>
            <a:pPr eaLnBrk="1" hangingPunct="1">
              <a:spcBef>
                <a:spcPct val="50000"/>
              </a:spcBef>
              <a:buClrTx/>
              <a:buFontTx/>
              <a:buNone/>
            </a:pPr>
            <a:r>
              <a:rPr lang="en-GB" altLang="en-US" sz="1600" dirty="0"/>
              <a:t>Introduced </a:t>
            </a:r>
            <a:r>
              <a:rPr lang="en-GB" altLang="en-US" sz="1600" dirty="0" smtClean="0"/>
              <a:t>t</a:t>
            </a:r>
            <a:r>
              <a:rPr lang="en-GB" sz="1600" dirty="0" smtClean="0"/>
              <a:t>he </a:t>
            </a:r>
            <a:r>
              <a:rPr lang="en-GB" sz="1600" dirty="0"/>
              <a:t>duty for parents to assist their children in education or training participation until the date of their </a:t>
            </a:r>
            <a:r>
              <a:rPr lang="en-GB" sz="1600" b="1" dirty="0"/>
              <a:t>18th </a:t>
            </a:r>
            <a:r>
              <a:rPr lang="en-GB" sz="1600" b="1" dirty="0" smtClean="0"/>
              <a:t>birthday</a:t>
            </a:r>
            <a:endParaRPr lang="en-GB" sz="1600" dirty="0" smtClean="0"/>
          </a:p>
          <a:p>
            <a:pPr eaLnBrk="1" hangingPunct="1">
              <a:spcBef>
                <a:spcPct val="50000"/>
              </a:spcBef>
              <a:buClrTx/>
              <a:buFontTx/>
              <a:buNone/>
            </a:pPr>
            <a:r>
              <a:rPr lang="en-GB" altLang="en-US" sz="1600" dirty="0" smtClean="0"/>
              <a:t>Young people to be in education or training for one day a week minimum  </a:t>
            </a:r>
            <a:endParaRPr lang="en-GB" altLang="en-US" sz="1600" dirty="0"/>
          </a:p>
        </p:txBody>
      </p:sp>
      <p:sp>
        <p:nvSpPr>
          <p:cNvPr id="11" name="Text Box 6"/>
          <p:cNvSpPr txBox="1">
            <a:spLocks noChangeArrowheads="1"/>
          </p:cNvSpPr>
          <p:nvPr/>
        </p:nvSpPr>
        <p:spPr bwMode="auto">
          <a:xfrm>
            <a:off x="226671" y="6105128"/>
            <a:ext cx="3048000" cy="353943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accent2"/>
              </a:buClr>
              <a:buFont typeface="Monotype Sorts" pitchFamily="2" charset="2"/>
              <a:buChar char="z"/>
              <a:defRPr kumimoji="1" sz="3200">
                <a:solidFill>
                  <a:schemeClr val="tx1"/>
                </a:solidFill>
                <a:latin typeface="Tahoma" panose="020B0604030504040204" pitchFamily="34" charset="0"/>
              </a:defRPr>
            </a:lvl1pPr>
            <a:lvl2pPr marL="742950" indent="-285750" eaLnBrk="0" hangingPunct="0">
              <a:spcBef>
                <a:spcPct val="20000"/>
              </a:spcBef>
              <a:buClr>
                <a:schemeClr val="accent2"/>
              </a:buClr>
              <a:buFont typeface="Monotype Sorts" pitchFamily="2" charset="2"/>
              <a:buChar char="y"/>
              <a:defRPr kumimoji="1" sz="2800">
                <a:solidFill>
                  <a:schemeClr val="tx1"/>
                </a:solidFill>
                <a:latin typeface="Tahoma" panose="020B0604030504040204" pitchFamily="34" charset="0"/>
              </a:defRPr>
            </a:lvl2pPr>
            <a:lvl3pPr marL="1143000" indent="-228600" eaLnBrk="0" hangingPunct="0">
              <a:spcBef>
                <a:spcPct val="20000"/>
              </a:spcBef>
              <a:buClr>
                <a:schemeClr val="accent2"/>
              </a:buClr>
              <a:buFont typeface="Monotype Sorts" pitchFamily="2" charset="2"/>
              <a:buChar char="x"/>
              <a:defRPr kumimoji="1" sz="2400">
                <a:solidFill>
                  <a:schemeClr val="tx1"/>
                </a:solidFill>
                <a:latin typeface="Tahoma" panose="020B0604030504040204" pitchFamily="34" charset="0"/>
              </a:defRPr>
            </a:lvl3pPr>
            <a:lvl4pPr marL="1600200" indent="-228600" eaLnBrk="0" hangingPunct="0">
              <a:spcBef>
                <a:spcPct val="20000"/>
              </a:spcBef>
              <a:buClr>
                <a:schemeClr val="accent2"/>
              </a:buClr>
              <a:buChar char="•"/>
              <a:defRPr kumimoji="1" sz="2000">
                <a:solidFill>
                  <a:schemeClr val="tx1"/>
                </a:solidFill>
                <a:latin typeface="Tahoma" panose="020B0604030504040204" pitchFamily="34" charset="0"/>
              </a:defRPr>
            </a:lvl4pPr>
            <a:lvl5pPr marL="2057400" indent="-228600" eaLnBrk="0" hangingPunct="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algn="ctr" eaLnBrk="1" hangingPunct="1">
              <a:spcBef>
                <a:spcPct val="50000"/>
              </a:spcBef>
              <a:buClrTx/>
              <a:buFontTx/>
              <a:buNone/>
            </a:pPr>
            <a:r>
              <a:rPr lang="en-GB" altLang="en-US" sz="1600" dirty="0"/>
              <a:t>1945-1979</a:t>
            </a:r>
          </a:p>
          <a:p>
            <a:pPr eaLnBrk="1" hangingPunct="1">
              <a:spcBef>
                <a:spcPct val="50000"/>
              </a:spcBef>
              <a:buClrTx/>
              <a:buFontTx/>
              <a:buNone/>
            </a:pPr>
            <a:r>
              <a:rPr lang="en-GB" altLang="en-US" sz="1600" dirty="0"/>
              <a:t>Education policy </a:t>
            </a:r>
            <a:r>
              <a:rPr lang="en-GB" altLang="en-US" sz="1600" dirty="0" smtClean="0"/>
              <a:t>heavily influenced </a:t>
            </a:r>
            <a:r>
              <a:rPr lang="en-GB" altLang="en-US" sz="1600" dirty="0"/>
              <a:t>by </a:t>
            </a:r>
            <a:r>
              <a:rPr lang="en-GB" altLang="en-US" sz="1600" b="1" dirty="0"/>
              <a:t>social democratic views</a:t>
            </a:r>
            <a:r>
              <a:rPr lang="en-GB" altLang="en-US" sz="1600" dirty="0"/>
              <a:t>. </a:t>
            </a:r>
            <a:endParaRPr lang="en-GB" altLang="en-US" sz="1600" dirty="0" smtClean="0"/>
          </a:p>
          <a:p>
            <a:pPr algn="ctr" eaLnBrk="1" hangingPunct="1">
              <a:spcBef>
                <a:spcPct val="50000"/>
              </a:spcBef>
              <a:buClrTx/>
              <a:buFontTx/>
              <a:buNone/>
            </a:pPr>
            <a:r>
              <a:rPr lang="en-GB" altLang="en-US" sz="1600" dirty="0" smtClean="0"/>
              <a:t>Key </a:t>
            </a:r>
            <a:r>
              <a:rPr lang="en-GB" altLang="en-US" sz="1600" dirty="0"/>
              <a:t>points: </a:t>
            </a:r>
            <a:endParaRPr lang="en-GB" altLang="en-US" sz="1600" dirty="0" smtClean="0"/>
          </a:p>
          <a:p>
            <a:pPr marL="285750" indent="-285750" eaLnBrk="1" hangingPunct="1">
              <a:spcBef>
                <a:spcPts val="0"/>
              </a:spcBef>
              <a:buClrTx/>
              <a:buFont typeface="Arial" panose="020B0604020202020204" pitchFamily="34" charset="0"/>
              <a:buChar char="•"/>
            </a:pPr>
            <a:r>
              <a:rPr lang="en-GB" altLang="en-US" sz="1600" dirty="0" smtClean="0"/>
              <a:t>society </a:t>
            </a:r>
            <a:r>
              <a:rPr lang="en-GB" altLang="en-US" sz="1600" dirty="0"/>
              <a:t>should be </a:t>
            </a:r>
            <a:r>
              <a:rPr lang="en-GB" altLang="en-US" sz="1600" dirty="0" smtClean="0"/>
              <a:t>more just </a:t>
            </a:r>
            <a:r>
              <a:rPr lang="en-GB" altLang="en-US" sz="1600" dirty="0"/>
              <a:t>and </a:t>
            </a:r>
            <a:r>
              <a:rPr lang="en-GB" altLang="en-US" sz="1600" dirty="0" smtClean="0"/>
              <a:t>fair</a:t>
            </a:r>
          </a:p>
          <a:p>
            <a:pPr marL="285750" indent="-285750" eaLnBrk="1" hangingPunct="1">
              <a:spcBef>
                <a:spcPts val="0"/>
              </a:spcBef>
              <a:buClrTx/>
              <a:buFont typeface="Arial" panose="020B0604020202020204" pitchFamily="34" charset="0"/>
              <a:buChar char="•"/>
            </a:pPr>
            <a:r>
              <a:rPr lang="en-GB" altLang="en-US" sz="1600" dirty="0" smtClean="0"/>
              <a:t>education </a:t>
            </a:r>
            <a:r>
              <a:rPr lang="en-GB" altLang="en-US" sz="1600" dirty="0"/>
              <a:t>should give everyone the chance to </a:t>
            </a:r>
            <a:r>
              <a:rPr lang="en-GB" altLang="en-US" sz="1600" dirty="0" smtClean="0"/>
              <a:t>succeed</a:t>
            </a:r>
          </a:p>
          <a:p>
            <a:pPr marL="285750" indent="-285750" eaLnBrk="1" hangingPunct="1">
              <a:spcBef>
                <a:spcPts val="0"/>
              </a:spcBef>
              <a:buClrTx/>
              <a:buFont typeface="Arial" panose="020B0604020202020204" pitchFamily="34" charset="0"/>
              <a:buChar char="•"/>
            </a:pPr>
            <a:r>
              <a:rPr lang="en-GB" altLang="en-US" sz="1600" dirty="0" smtClean="0"/>
              <a:t>education </a:t>
            </a:r>
            <a:r>
              <a:rPr lang="en-GB" altLang="en-US" sz="1600" dirty="0"/>
              <a:t>should be </a:t>
            </a:r>
            <a:r>
              <a:rPr lang="en-GB" altLang="en-US" sz="1600" b="1" dirty="0"/>
              <a:t>meritocratic</a:t>
            </a:r>
            <a:r>
              <a:rPr lang="en-GB" altLang="en-US" sz="1600" dirty="0"/>
              <a:t> to provide a better workforce</a:t>
            </a:r>
          </a:p>
        </p:txBody>
      </p:sp>
      <p:sp>
        <p:nvSpPr>
          <p:cNvPr id="12" name="Text Box 26"/>
          <p:cNvSpPr txBox="1">
            <a:spLocks noChangeArrowheads="1"/>
          </p:cNvSpPr>
          <p:nvPr/>
        </p:nvSpPr>
        <p:spPr bwMode="auto">
          <a:xfrm>
            <a:off x="3563938" y="128588"/>
            <a:ext cx="3048000" cy="24320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accent2"/>
              </a:buClr>
              <a:buFont typeface="Monotype Sorts" pitchFamily="2" charset="2"/>
              <a:buChar char="z"/>
              <a:defRPr kumimoji="1" sz="3200">
                <a:solidFill>
                  <a:schemeClr val="tx1"/>
                </a:solidFill>
                <a:latin typeface="Tahoma" panose="020B0604030504040204" pitchFamily="34" charset="0"/>
              </a:defRPr>
            </a:lvl1pPr>
            <a:lvl2pPr marL="742950" indent="-285750" eaLnBrk="0" hangingPunct="0">
              <a:spcBef>
                <a:spcPct val="20000"/>
              </a:spcBef>
              <a:buClr>
                <a:schemeClr val="accent2"/>
              </a:buClr>
              <a:buFont typeface="Monotype Sorts" pitchFamily="2" charset="2"/>
              <a:buChar char="y"/>
              <a:defRPr kumimoji="1" sz="2800">
                <a:solidFill>
                  <a:schemeClr val="tx1"/>
                </a:solidFill>
                <a:latin typeface="Tahoma" panose="020B0604030504040204" pitchFamily="34" charset="0"/>
              </a:defRPr>
            </a:lvl2pPr>
            <a:lvl3pPr marL="1143000" indent="-228600" eaLnBrk="0" hangingPunct="0">
              <a:spcBef>
                <a:spcPct val="20000"/>
              </a:spcBef>
              <a:buClr>
                <a:schemeClr val="accent2"/>
              </a:buClr>
              <a:buFont typeface="Monotype Sorts" pitchFamily="2" charset="2"/>
              <a:buChar char="x"/>
              <a:defRPr kumimoji="1" sz="2400">
                <a:solidFill>
                  <a:schemeClr val="tx1"/>
                </a:solidFill>
                <a:latin typeface="Tahoma" panose="020B0604030504040204" pitchFamily="34" charset="0"/>
              </a:defRPr>
            </a:lvl3pPr>
            <a:lvl4pPr marL="1600200" indent="-228600" eaLnBrk="0" hangingPunct="0">
              <a:spcBef>
                <a:spcPct val="20000"/>
              </a:spcBef>
              <a:buClr>
                <a:schemeClr val="accent2"/>
              </a:buClr>
              <a:buChar char="•"/>
              <a:defRPr kumimoji="1" sz="2000">
                <a:solidFill>
                  <a:schemeClr val="tx1"/>
                </a:solidFill>
                <a:latin typeface="Tahoma" panose="020B0604030504040204" pitchFamily="34" charset="0"/>
              </a:defRPr>
            </a:lvl4pPr>
            <a:lvl5pPr marL="2057400" indent="-228600" eaLnBrk="0" hangingPunct="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algn="ctr" eaLnBrk="1" hangingPunct="1">
              <a:spcBef>
                <a:spcPct val="50000"/>
              </a:spcBef>
              <a:buClrTx/>
              <a:buFontTx/>
              <a:buNone/>
            </a:pPr>
            <a:r>
              <a:rPr lang="en-GB" altLang="en-US" sz="1600" dirty="0">
                <a:solidFill>
                  <a:srgbClr val="000000"/>
                </a:solidFill>
              </a:rPr>
              <a:t>1992</a:t>
            </a:r>
          </a:p>
          <a:p>
            <a:pPr algn="ctr" eaLnBrk="1" hangingPunct="1">
              <a:spcBef>
                <a:spcPct val="50000"/>
              </a:spcBef>
              <a:buClrTx/>
              <a:buFontTx/>
              <a:buNone/>
            </a:pPr>
            <a:r>
              <a:rPr lang="en-GB" altLang="en-US" sz="1600" dirty="0">
                <a:solidFill>
                  <a:srgbClr val="000000"/>
                </a:solidFill>
              </a:rPr>
              <a:t>School Inspectorate reconstituted as the </a:t>
            </a:r>
            <a:r>
              <a:rPr lang="en-GB" altLang="en-US" sz="1600" b="1" dirty="0">
                <a:solidFill>
                  <a:srgbClr val="000000"/>
                </a:solidFill>
              </a:rPr>
              <a:t>Office for Standards in Education </a:t>
            </a:r>
            <a:r>
              <a:rPr lang="en-GB" altLang="en-US" sz="1600" dirty="0">
                <a:solidFill>
                  <a:srgbClr val="000000"/>
                </a:solidFill>
              </a:rPr>
              <a:t>(Ofsted) – to inspect every state funded school and publish reports for the public (and parents) rather than report to the Secretary of State.</a:t>
            </a:r>
          </a:p>
        </p:txBody>
      </p:sp>
      <p:sp>
        <p:nvSpPr>
          <p:cNvPr id="13" name="Text Box 31"/>
          <p:cNvSpPr txBox="1">
            <a:spLocks noChangeArrowheads="1"/>
          </p:cNvSpPr>
          <p:nvPr/>
        </p:nvSpPr>
        <p:spPr bwMode="auto">
          <a:xfrm>
            <a:off x="3563938" y="6105128"/>
            <a:ext cx="3048000" cy="353943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accent2"/>
              </a:buClr>
              <a:buFont typeface="Monotype Sorts" pitchFamily="2" charset="2"/>
              <a:buChar char="z"/>
              <a:defRPr kumimoji="1" sz="3200">
                <a:solidFill>
                  <a:schemeClr val="tx1"/>
                </a:solidFill>
                <a:latin typeface="Tahoma" panose="020B0604030504040204" pitchFamily="34" charset="0"/>
              </a:defRPr>
            </a:lvl1pPr>
            <a:lvl2pPr marL="742950" indent="-285750" eaLnBrk="0" hangingPunct="0">
              <a:spcBef>
                <a:spcPct val="20000"/>
              </a:spcBef>
              <a:buClr>
                <a:schemeClr val="accent2"/>
              </a:buClr>
              <a:buFont typeface="Monotype Sorts" pitchFamily="2" charset="2"/>
              <a:buChar char="y"/>
              <a:defRPr kumimoji="1" sz="2800">
                <a:solidFill>
                  <a:schemeClr val="tx1"/>
                </a:solidFill>
                <a:latin typeface="Tahoma" panose="020B0604030504040204" pitchFamily="34" charset="0"/>
              </a:defRPr>
            </a:lvl2pPr>
            <a:lvl3pPr marL="1143000" indent="-228600" eaLnBrk="0" hangingPunct="0">
              <a:spcBef>
                <a:spcPct val="20000"/>
              </a:spcBef>
              <a:buClr>
                <a:schemeClr val="accent2"/>
              </a:buClr>
              <a:buFont typeface="Monotype Sorts" pitchFamily="2" charset="2"/>
              <a:buChar char="x"/>
              <a:defRPr kumimoji="1" sz="2400">
                <a:solidFill>
                  <a:schemeClr val="tx1"/>
                </a:solidFill>
                <a:latin typeface="Tahoma" panose="020B0604030504040204" pitchFamily="34" charset="0"/>
              </a:defRPr>
            </a:lvl3pPr>
            <a:lvl4pPr marL="1600200" indent="-228600" eaLnBrk="0" hangingPunct="0">
              <a:spcBef>
                <a:spcPct val="20000"/>
              </a:spcBef>
              <a:buClr>
                <a:schemeClr val="accent2"/>
              </a:buClr>
              <a:buChar char="•"/>
              <a:defRPr kumimoji="1" sz="2000">
                <a:solidFill>
                  <a:schemeClr val="tx1"/>
                </a:solidFill>
                <a:latin typeface="Tahoma" panose="020B0604030504040204" pitchFamily="34" charset="0"/>
              </a:defRPr>
            </a:lvl4pPr>
            <a:lvl5pPr marL="2057400" indent="-228600" eaLnBrk="0" hangingPunct="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algn="ctr" eaLnBrk="1" hangingPunct="1">
              <a:spcBef>
                <a:spcPct val="50000"/>
              </a:spcBef>
              <a:buClrTx/>
              <a:buFontTx/>
              <a:buNone/>
            </a:pPr>
            <a:r>
              <a:rPr lang="en-GB" altLang="en-US" sz="1600" dirty="0" smtClean="0"/>
              <a:t>2014-15 </a:t>
            </a:r>
            <a:r>
              <a:rPr lang="en-GB" altLang="en-US" sz="1600" b="1" dirty="0" smtClean="0"/>
              <a:t>Exam </a:t>
            </a:r>
            <a:r>
              <a:rPr lang="en-GB" altLang="en-US" sz="1600" b="1" dirty="0"/>
              <a:t>Reform </a:t>
            </a:r>
            <a:endParaRPr lang="en-GB" altLang="en-US" sz="1600" dirty="0" smtClean="0"/>
          </a:p>
          <a:p>
            <a:pPr eaLnBrk="1" hangingPunct="1">
              <a:spcBef>
                <a:spcPct val="50000"/>
              </a:spcBef>
              <a:buClrTx/>
              <a:buNone/>
            </a:pPr>
            <a:r>
              <a:rPr lang="en-GB" altLang="en-US" sz="1600" dirty="0" smtClean="0"/>
              <a:t>Focus on exam assessment to ensure “rigour”.</a:t>
            </a:r>
          </a:p>
          <a:p>
            <a:pPr eaLnBrk="1" hangingPunct="1">
              <a:spcBef>
                <a:spcPct val="50000"/>
              </a:spcBef>
              <a:buClrTx/>
              <a:buNone/>
            </a:pPr>
            <a:r>
              <a:rPr lang="en-GB" altLang="en-US" sz="1600" dirty="0" smtClean="0"/>
              <a:t>New </a:t>
            </a:r>
            <a:r>
              <a:rPr lang="en-GB" altLang="en-US" sz="1600" dirty="0"/>
              <a:t>GCSEs </a:t>
            </a:r>
            <a:r>
              <a:rPr lang="en-GB" altLang="en-US" sz="1600" dirty="0" smtClean="0"/>
              <a:t>in schools, to be graded from 9 to 1 . First </a:t>
            </a:r>
            <a:r>
              <a:rPr lang="en-GB" altLang="en-US" sz="1600" dirty="0"/>
              <a:t>assessed in Summer </a:t>
            </a:r>
            <a:r>
              <a:rPr lang="en-GB" altLang="en-US" sz="1600" dirty="0" smtClean="0"/>
              <a:t>2017 (Maths, English). </a:t>
            </a:r>
          </a:p>
          <a:p>
            <a:pPr eaLnBrk="1" hangingPunct="1">
              <a:spcBef>
                <a:spcPct val="50000"/>
              </a:spcBef>
              <a:buClrTx/>
              <a:buFontTx/>
              <a:buNone/>
            </a:pPr>
            <a:r>
              <a:rPr lang="en-GB" altLang="en-US" sz="1600" dirty="0" smtClean="0"/>
              <a:t>New A </a:t>
            </a:r>
            <a:r>
              <a:rPr lang="en-GB" altLang="en-US" sz="1600" dirty="0"/>
              <a:t>levels become “linear” with a </a:t>
            </a:r>
            <a:r>
              <a:rPr lang="en-GB" altLang="en-US" sz="1600" dirty="0" smtClean="0"/>
              <a:t>AS exam now “stand alone” </a:t>
            </a:r>
            <a:r>
              <a:rPr lang="en-GB" altLang="en-US" sz="1600" dirty="0"/>
              <a:t>qualification (40% of A level</a:t>
            </a:r>
            <a:r>
              <a:rPr lang="en-GB" altLang="en-US" sz="1600" dirty="0" smtClean="0"/>
              <a:t>).</a:t>
            </a:r>
          </a:p>
          <a:p>
            <a:pPr eaLnBrk="1" hangingPunct="1">
              <a:spcBef>
                <a:spcPct val="50000"/>
              </a:spcBef>
              <a:buClrTx/>
              <a:buFontTx/>
              <a:buNone/>
            </a:pPr>
            <a:r>
              <a:rPr lang="en-GB" altLang="en-US" sz="1600" dirty="0" smtClean="0"/>
              <a:t>BTECs introduce exams.</a:t>
            </a:r>
          </a:p>
        </p:txBody>
      </p:sp>
      <p:sp>
        <p:nvSpPr>
          <p:cNvPr id="14" name="Text Box 33"/>
          <p:cNvSpPr txBox="1">
            <a:spLocks noChangeArrowheads="1"/>
          </p:cNvSpPr>
          <p:nvPr/>
        </p:nvSpPr>
        <p:spPr bwMode="auto">
          <a:xfrm>
            <a:off x="226671" y="1393741"/>
            <a:ext cx="3048000" cy="1938338"/>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accent2"/>
              </a:buClr>
              <a:buFont typeface="Monotype Sorts" pitchFamily="2" charset="2"/>
              <a:buChar char="z"/>
              <a:defRPr kumimoji="1" sz="3200">
                <a:solidFill>
                  <a:schemeClr val="tx1"/>
                </a:solidFill>
                <a:latin typeface="Tahoma" panose="020B0604030504040204" pitchFamily="34" charset="0"/>
              </a:defRPr>
            </a:lvl1pPr>
            <a:lvl2pPr marL="742950" indent="-285750" eaLnBrk="0" hangingPunct="0">
              <a:spcBef>
                <a:spcPct val="20000"/>
              </a:spcBef>
              <a:buClr>
                <a:schemeClr val="accent2"/>
              </a:buClr>
              <a:buFont typeface="Monotype Sorts" pitchFamily="2" charset="2"/>
              <a:buChar char="y"/>
              <a:defRPr kumimoji="1" sz="2800">
                <a:solidFill>
                  <a:schemeClr val="tx1"/>
                </a:solidFill>
                <a:latin typeface="Tahoma" panose="020B0604030504040204" pitchFamily="34" charset="0"/>
              </a:defRPr>
            </a:lvl2pPr>
            <a:lvl3pPr marL="1143000" indent="-228600" eaLnBrk="0" hangingPunct="0">
              <a:spcBef>
                <a:spcPct val="20000"/>
              </a:spcBef>
              <a:buClr>
                <a:schemeClr val="accent2"/>
              </a:buClr>
              <a:buFont typeface="Monotype Sorts" pitchFamily="2" charset="2"/>
              <a:buChar char="x"/>
              <a:defRPr kumimoji="1" sz="2400">
                <a:solidFill>
                  <a:schemeClr val="tx1"/>
                </a:solidFill>
                <a:latin typeface="Tahoma" panose="020B0604030504040204" pitchFamily="34" charset="0"/>
              </a:defRPr>
            </a:lvl3pPr>
            <a:lvl4pPr marL="1600200" indent="-228600" eaLnBrk="0" hangingPunct="0">
              <a:spcBef>
                <a:spcPct val="20000"/>
              </a:spcBef>
              <a:buClr>
                <a:schemeClr val="accent2"/>
              </a:buClr>
              <a:buChar char="•"/>
              <a:defRPr kumimoji="1" sz="2000">
                <a:solidFill>
                  <a:schemeClr val="tx1"/>
                </a:solidFill>
                <a:latin typeface="Tahoma" panose="020B0604030504040204" pitchFamily="34" charset="0"/>
              </a:defRPr>
            </a:lvl4pPr>
            <a:lvl5pPr marL="2057400" indent="-228600" eaLnBrk="0" hangingPunct="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algn="ctr" eaLnBrk="1" hangingPunct="1">
              <a:spcBef>
                <a:spcPct val="50000"/>
              </a:spcBef>
              <a:buClrTx/>
              <a:buFontTx/>
              <a:buNone/>
            </a:pPr>
            <a:r>
              <a:rPr lang="en-GB" altLang="en-US" sz="1600" dirty="0"/>
              <a:t>1974-1979</a:t>
            </a:r>
          </a:p>
          <a:p>
            <a:pPr eaLnBrk="1" hangingPunct="1">
              <a:spcBef>
                <a:spcPct val="50000"/>
              </a:spcBef>
              <a:buClrTx/>
              <a:buFontTx/>
              <a:buNone/>
            </a:pPr>
            <a:r>
              <a:rPr lang="en-GB" altLang="en-US" sz="1600" dirty="0"/>
              <a:t>Most children are in </a:t>
            </a:r>
            <a:r>
              <a:rPr lang="en-GB" altLang="en-US" sz="1600" b="1" dirty="0"/>
              <a:t>comprehensive schools</a:t>
            </a:r>
            <a:r>
              <a:rPr lang="en-GB" altLang="en-US" sz="1600" dirty="0"/>
              <a:t>, but not all. Some grammar schools still survive. Labour government tries and </a:t>
            </a:r>
            <a:r>
              <a:rPr lang="en-GB" altLang="en-US" sz="1600" u="sng" dirty="0"/>
              <a:t>fails</a:t>
            </a:r>
            <a:r>
              <a:rPr lang="en-GB" altLang="en-US" sz="1600" dirty="0"/>
              <a:t> to enforce comprehensives for all.</a:t>
            </a:r>
          </a:p>
        </p:txBody>
      </p:sp>
      <p:sp>
        <p:nvSpPr>
          <p:cNvPr id="15" name="Text Box 38"/>
          <p:cNvSpPr txBox="1">
            <a:spLocks noChangeArrowheads="1"/>
          </p:cNvSpPr>
          <p:nvPr/>
        </p:nvSpPr>
        <p:spPr bwMode="auto">
          <a:xfrm>
            <a:off x="3583257" y="4319507"/>
            <a:ext cx="3048000" cy="1692275"/>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accent2"/>
              </a:buClr>
              <a:buFont typeface="Monotype Sorts" pitchFamily="2" charset="2"/>
              <a:buChar char="z"/>
              <a:defRPr kumimoji="1" sz="3200">
                <a:solidFill>
                  <a:schemeClr val="tx1"/>
                </a:solidFill>
                <a:latin typeface="Tahoma" panose="020B0604030504040204" pitchFamily="34" charset="0"/>
              </a:defRPr>
            </a:lvl1pPr>
            <a:lvl2pPr marL="742950" indent="-285750" eaLnBrk="0" hangingPunct="0">
              <a:spcBef>
                <a:spcPct val="20000"/>
              </a:spcBef>
              <a:buClr>
                <a:schemeClr val="accent2"/>
              </a:buClr>
              <a:buFont typeface="Monotype Sorts" pitchFamily="2" charset="2"/>
              <a:buChar char="y"/>
              <a:defRPr kumimoji="1" sz="2800">
                <a:solidFill>
                  <a:schemeClr val="tx1"/>
                </a:solidFill>
                <a:latin typeface="Tahoma" panose="020B0604030504040204" pitchFamily="34" charset="0"/>
              </a:defRPr>
            </a:lvl2pPr>
            <a:lvl3pPr marL="1143000" indent="-228600" eaLnBrk="0" hangingPunct="0">
              <a:spcBef>
                <a:spcPct val="20000"/>
              </a:spcBef>
              <a:buClr>
                <a:schemeClr val="accent2"/>
              </a:buClr>
              <a:buFont typeface="Monotype Sorts" pitchFamily="2" charset="2"/>
              <a:buChar char="x"/>
              <a:defRPr kumimoji="1" sz="2400">
                <a:solidFill>
                  <a:schemeClr val="tx1"/>
                </a:solidFill>
                <a:latin typeface="Tahoma" panose="020B0604030504040204" pitchFamily="34" charset="0"/>
              </a:defRPr>
            </a:lvl3pPr>
            <a:lvl4pPr marL="1600200" indent="-228600" eaLnBrk="0" hangingPunct="0">
              <a:spcBef>
                <a:spcPct val="20000"/>
              </a:spcBef>
              <a:buClr>
                <a:schemeClr val="accent2"/>
              </a:buClr>
              <a:buChar char="•"/>
              <a:defRPr kumimoji="1" sz="2000">
                <a:solidFill>
                  <a:schemeClr val="tx1"/>
                </a:solidFill>
                <a:latin typeface="Tahoma" panose="020B0604030504040204" pitchFamily="34" charset="0"/>
              </a:defRPr>
            </a:lvl4pPr>
            <a:lvl5pPr marL="2057400" indent="-228600" eaLnBrk="0" hangingPunct="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algn="ctr" eaLnBrk="1" hangingPunct="1">
              <a:spcBef>
                <a:spcPct val="50000"/>
              </a:spcBef>
              <a:buClrTx/>
              <a:buFontTx/>
              <a:buNone/>
            </a:pPr>
            <a:r>
              <a:rPr lang="en-GB" altLang="en-US" sz="1600" dirty="0"/>
              <a:t>1988 Education Reform Act</a:t>
            </a:r>
          </a:p>
          <a:p>
            <a:pPr eaLnBrk="1" hangingPunct="1">
              <a:spcBef>
                <a:spcPct val="50000"/>
              </a:spcBef>
              <a:buClrTx/>
              <a:buFontTx/>
              <a:buNone/>
            </a:pPr>
            <a:r>
              <a:rPr lang="en-GB" altLang="en-US" sz="1600" dirty="0"/>
              <a:t>Local Management of Schools (</a:t>
            </a:r>
            <a:r>
              <a:rPr lang="en-GB" altLang="en-US" sz="1600" b="1" dirty="0"/>
              <a:t>LMS</a:t>
            </a:r>
            <a:r>
              <a:rPr lang="en-GB" altLang="en-US" sz="1600" dirty="0"/>
              <a:t>) are given control over their own finances and power given to head teacher and governors </a:t>
            </a:r>
          </a:p>
        </p:txBody>
      </p:sp>
    </p:spTree>
    <p:extLst>
      <p:ext uri="{BB962C8B-B14F-4D97-AF65-F5344CB8AC3E}">
        <p14:creationId xmlns:p14="http://schemas.microsoft.com/office/powerpoint/2010/main" val="592210714"/>
      </p:ext>
    </p:extLst>
  </p:cSld>
  <p:clrMapOvr>
    <a:masterClrMapping/>
  </p:clrMapOvr>
  <p:timing>
    <p:tnLst>
      <p:par>
        <p:cTn id="1" dur="indefinite" restart="never" nodeType="tmRoot"/>
      </p:par>
    </p:tnLst>
  </p:timing>
</p:sld>
</file>

<file path=ppt/theme/theme1.xml><?xml version="1.0" encoding="utf-8"?>
<a:theme xmlns:a="http://schemas.openxmlformats.org/drawingml/2006/main" name="CONTEMPORARY PORTRAIT">
  <a:themeElements>
    <a:clrScheme name="CONTEMPORARY PORTRAIT 2">
      <a:dk1>
        <a:srgbClr val="000000"/>
      </a:dk1>
      <a:lt1>
        <a:srgbClr val="FFFFFF"/>
      </a:lt1>
      <a:dk2>
        <a:srgbClr val="0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996633"/>
      </a:hlink>
      <a:folHlink>
        <a:srgbClr val="808000"/>
      </a:folHlink>
    </a:clrScheme>
    <a:fontScheme name="CONTEMPORARY PORTRAIT">
      <a:majorFont>
        <a:latin typeface="Arial Black"/>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en-GB"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en-GB"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CONTEMPORARY PORTRAIT 1">
        <a:dk1>
          <a:srgbClr val="5E574E"/>
        </a:dk1>
        <a:lt1>
          <a:srgbClr val="FFFFCC"/>
        </a:lt1>
        <a:dk2>
          <a:srgbClr val="000000"/>
        </a:dk2>
        <a:lt2>
          <a:srgbClr val="FFCC00"/>
        </a:lt2>
        <a:accent1>
          <a:srgbClr val="CC9900"/>
        </a:accent1>
        <a:accent2>
          <a:srgbClr val="FF6600"/>
        </a:accent2>
        <a:accent3>
          <a:srgbClr val="AAAAAA"/>
        </a:accent3>
        <a:accent4>
          <a:srgbClr val="DADAAE"/>
        </a:accent4>
        <a:accent5>
          <a:srgbClr val="E2CAAA"/>
        </a:accent5>
        <a:accent6>
          <a:srgbClr val="E75C00"/>
        </a:accent6>
        <a:hlink>
          <a:srgbClr val="FF0000"/>
        </a:hlink>
        <a:folHlink>
          <a:srgbClr val="FFFFCC"/>
        </a:folHlink>
      </a:clrScheme>
      <a:clrMap bg1="dk2" tx1="lt1" bg2="dk1" tx2="lt2" accent1="accent1" accent2="accent2" accent3="accent3" accent4="accent4" accent5="accent5" accent6="accent6" hlink="hlink" folHlink="folHlink"/>
    </a:extraClrScheme>
    <a:extraClrScheme>
      <a:clrScheme name="CONTEMPORARY PORTRAIT 2">
        <a:dk1>
          <a:srgbClr val="000000"/>
        </a:dk1>
        <a:lt1>
          <a:srgbClr val="FFFFFF"/>
        </a:lt1>
        <a:dk2>
          <a:srgbClr val="0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996633"/>
        </a:hlink>
        <a:folHlink>
          <a:srgbClr val="808000"/>
        </a:folHlink>
      </a:clrScheme>
      <a:clrMap bg1="lt1" tx1="dk1" bg2="lt2" tx2="dk2" accent1="accent1" accent2="accent2" accent3="accent3" accent4="accent4" accent5="accent5" accent6="accent6" hlink="hlink" folHlink="folHlink"/>
    </a:extraClrScheme>
    <a:extraClrScheme>
      <a:clrScheme name="CONTEMPORARY PORTRAIT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ONTEMPORARY PORTRAIT 4">
        <a:dk1>
          <a:srgbClr val="000000"/>
        </a:dk1>
        <a:lt1>
          <a:srgbClr val="FFFFFF"/>
        </a:lt1>
        <a:dk2>
          <a:srgbClr val="8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FF0000"/>
        </a:hlink>
        <a:folHlink>
          <a:srgbClr val="FFFFCC"/>
        </a:folHlink>
      </a:clrScheme>
      <a:clrMap bg1="lt1" tx1="dk1" bg2="lt2" tx2="dk2" accent1="accent1" accent2="accent2" accent3="accent3" accent4="accent4" accent5="accent5" accent6="accent6" hlink="hlink" folHlink="folHlink"/>
    </a:extraClrScheme>
    <a:extraClrScheme>
      <a:clrScheme name="CONTEMPORARY PORTRAIT 5">
        <a:dk1>
          <a:srgbClr val="000066"/>
        </a:dk1>
        <a:lt1>
          <a:srgbClr val="FFFFFF"/>
        </a:lt1>
        <a:dk2>
          <a:srgbClr val="0000FF"/>
        </a:dk2>
        <a:lt2>
          <a:srgbClr val="000000"/>
        </a:lt2>
        <a:accent1>
          <a:srgbClr val="0066FF"/>
        </a:accent1>
        <a:accent2>
          <a:srgbClr val="33CCCC"/>
        </a:accent2>
        <a:accent3>
          <a:srgbClr val="FFFFFF"/>
        </a:accent3>
        <a:accent4>
          <a:srgbClr val="000056"/>
        </a:accent4>
        <a:accent5>
          <a:srgbClr val="AAB8FF"/>
        </a:accent5>
        <a:accent6>
          <a:srgbClr val="2DB9B9"/>
        </a:accent6>
        <a:hlink>
          <a:srgbClr val="FF00FF"/>
        </a:hlink>
        <a:folHlink>
          <a:srgbClr val="9933FF"/>
        </a:folHlink>
      </a:clrScheme>
      <a:clrMap bg1="lt1" tx1="dk1" bg2="lt2" tx2="dk2" accent1="accent1" accent2="accent2" accent3="accent3" accent4="accent4" accent5="accent5" accent6="accent6" hlink="hlink" folHlink="folHlink"/>
    </a:extraClrScheme>
    <a:extraClrScheme>
      <a:clrScheme name="CONTEMPORARY PORTRAIT 6">
        <a:dk1>
          <a:srgbClr val="000000"/>
        </a:dk1>
        <a:lt1>
          <a:srgbClr val="FFFFFF"/>
        </a:lt1>
        <a:dk2>
          <a:srgbClr val="000066"/>
        </a:dk2>
        <a:lt2>
          <a:srgbClr val="FFCC00"/>
        </a:lt2>
        <a:accent1>
          <a:srgbClr val="0066FF"/>
        </a:accent1>
        <a:accent2>
          <a:srgbClr val="33CCCC"/>
        </a:accent2>
        <a:accent3>
          <a:srgbClr val="AAAAB8"/>
        </a:accent3>
        <a:accent4>
          <a:srgbClr val="DADADA"/>
        </a:accent4>
        <a:accent5>
          <a:srgbClr val="AAB8FF"/>
        </a:accent5>
        <a:accent6>
          <a:srgbClr val="2DB9B9"/>
        </a:accent6>
        <a:hlink>
          <a:srgbClr val="FF00FF"/>
        </a:hlink>
        <a:folHlink>
          <a:srgbClr val="9933FF"/>
        </a:folHlink>
      </a:clrScheme>
      <a:clrMap bg1="dk2" tx1="lt1" bg2="dk1" tx2="lt2" accent1="accent1" accent2="accent2" accent3="accent3" accent4="accent4" accent5="accent5" accent6="accent6" hlink="hlink" folHlink="folHlink"/>
    </a:extraClrScheme>
    <a:extraClrScheme>
      <a:clrScheme name="CONTEMPORARY PORTRAIT 7">
        <a:dk1>
          <a:srgbClr val="5E574E"/>
        </a:dk1>
        <a:lt1>
          <a:srgbClr val="FFFFCC"/>
        </a:lt1>
        <a:dk2>
          <a:srgbClr val="800000"/>
        </a:dk2>
        <a:lt2>
          <a:srgbClr val="FFCC00"/>
        </a:lt2>
        <a:accent1>
          <a:srgbClr val="CC9900"/>
        </a:accent1>
        <a:accent2>
          <a:srgbClr val="FF6600"/>
        </a:accent2>
        <a:accent3>
          <a:srgbClr val="C0AAAA"/>
        </a:accent3>
        <a:accent4>
          <a:srgbClr val="DADAAE"/>
        </a:accent4>
        <a:accent5>
          <a:srgbClr val="E2CAAA"/>
        </a:accent5>
        <a:accent6>
          <a:srgbClr val="E75C00"/>
        </a:accent6>
        <a:hlink>
          <a:srgbClr val="FF0000"/>
        </a:hlink>
        <a:folHlink>
          <a:srgbClr val="FFFFCC"/>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P:\APPS\32BitWin\OFFICE97\TEMPLATES\PRESENTATION DESIGNS\CONTEMPORARY PORTRAIT.POT</Template>
  <TotalTime>1033</TotalTime>
  <Words>1343</Words>
  <Application>Microsoft Office PowerPoint</Application>
  <PresentationFormat>A4 Paper (210x297 mm)</PresentationFormat>
  <Paragraphs>118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Arial Black</vt:lpstr>
      <vt:lpstr>Monotype Sorts</vt:lpstr>
      <vt:lpstr>Tahoma</vt:lpstr>
      <vt:lpstr>Times New Roman</vt:lpstr>
      <vt:lpstr>Wingdings</vt:lpstr>
      <vt:lpstr>CONTEMPORARY PORTRAIT</vt:lpstr>
      <vt:lpstr>Educational Change in UK: Timeline Activity</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Amy J Tidd</dc:creator>
  <cp:lastModifiedBy>Dave King</cp:lastModifiedBy>
  <cp:revision>38</cp:revision>
  <cp:lastPrinted>2017-09-13T06:59:28Z</cp:lastPrinted>
  <dcterms:created xsi:type="dcterms:W3CDTF">2002-04-14T15:09:23Z</dcterms:created>
  <dcterms:modified xsi:type="dcterms:W3CDTF">2017-09-13T07:06:36Z</dcterms:modified>
</cp:coreProperties>
</file>