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4" r:id="rId2"/>
    <p:sldMasterId id="2147483768" r:id="rId3"/>
    <p:sldMasterId id="2147483785" r:id="rId4"/>
    <p:sldMasterId id="2147483797" r:id="rId5"/>
    <p:sldMasterId id="2147483815" r:id="rId6"/>
    <p:sldMasterId id="2147483827" r:id="rId7"/>
    <p:sldMasterId id="2147483839" r:id="rId8"/>
    <p:sldMasterId id="2147483851" r:id="rId9"/>
  </p:sldMasterIdLst>
  <p:sldIdLst>
    <p:sldId id="256" r:id="rId10"/>
    <p:sldId id="258" r:id="rId11"/>
    <p:sldId id="278" r:id="rId12"/>
    <p:sldId id="279" r:id="rId13"/>
    <p:sldId id="282" r:id="rId14"/>
    <p:sldId id="283" r:id="rId15"/>
    <p:sldId id="292" r:id="rId16"/>
    <p:sldId id="284" r:id="rId17"/>
    <p:sldId id="259" r:id="rId18"/>
    <p:sldId id="296" r:id="rId19"/>
    <p:sldId id="297" r:id="rId20"/>
    <p:sldId id="298" r:id="rId21"/>
    <p:sldId id="299" r:id="rId22"/>
    <p:sldId id="323" r:id="rId23"/>
    <p:sldId id="324" r:id="rId24"/>
    <p:sldId id="325" r:id="rId25"/>
    <p:sldId id="326" r:id="rId26"/>
    <p:sldId id="327" r:id="rId27"/>
    <p:sldId id="328" r:id="rId28"/>
    <p:sldId id="329" r:id="rId29"/>
    <p:sldId id="330" r:id="rId30"/>
    <p:sldId id="311" r:id="rId31"/>
    <p:sldId id="312" r:id="rId32"/>
    <p:sldId id="313" r:id="rId33"/>
    <p:sldId id="314" r:id="rId34"/>
    <p:sldId id="315" r:id="rId35"/>
    <p:sldId id="331" r:id="rId36"/>
    <p:sldId id="332" r:id="rId37"/>
    <p:sldId id="333" r:id="rId38"/>
    <p:sldId id="334" r:id="rId39"/>
    <p:sldId id="304" r:id="rId40"/>
    <p:sldId id="305" r:id="rId41"/>
    <p:sldId id="306" r:id="rId42"/>
    <p:sldId id="307" r:id="rId43"/>
    <p:sldId id="308" r:id="rId44"/>
    <p:sldId id="309" r:id="rId45"/>
    <p:sldId id="310" r:id="rId46"/>
    <p:sldId id="335" r:id="rId47"/>
    <p:sldId id="336" r:id="rId48"/>
    <p:sldId id="337" r:id="rId49"/>
    <p:sldId id="338" r:id="rId50"/>
    <p:sldId id="316" r:id="rId51"/>
    <p:sldId id="317" r:id="rId52"/>
    <p:sldId id="318" r:id="rId53"/>
    <p:sldId id="319" r:id="rId54"/>
    <p:sldId id="320" r:id="rId55"/>
    <p:sldId id="321" r:id="rId56"/>
    <p:sldId id="322" r:id="rId57"/>
    <p:sldId id="293" r:id="rId58"/>
    <p:sldId id="281" r:id="rId59"/>
    <p:sldId id="280" r:id="rId60"/>
    <p:sldId id="286" r:id="rId61"/>
    <p:sldId id="288" r:id="rId62"/>
    <p:sldId id="289" r:id="rId63"/>
    <p:sldId id="290" r:id="rId64"/>
    <p:sldId id="291" r:id="rId65"/>
    <p:sldId id="295" r:id="rId66"/>
    <p:sldId id="29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44262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F503-8627-4E16-A483-3CAC327E24EF}"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958013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864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3612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16078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3628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92442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6173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7"/>
            <a:ext cx="9141714"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7084365" y="-965459"/>
            <a:ext cx="10288"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8862405"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1731717" y="-145761"/>
            <a:ext cx="13716" cy="4927721"/>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2388181" y="-143813"/>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3020570" y="-143812"/>
            <a:ext cx="13716" cy="4859627"/>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3652960" y="-143812"/>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4285350" y="-143811"/>
            <a:ext cx="13716" cy="4859626"/>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4917740"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5550129" y="-134114"/>
            <a:ext cx="13717" cy="4859627"/>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6182519"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6814909" y="-143812"/>
            <a:ext cx="13717" cy="4859627"/>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7432958" y="-104417"/>
            <a:ext cx="13716" cy="4819072"/>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7749154" y="764344"/>
            <a:ext cx="13717" cy="3924736"/>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8065349" y="1633105"/>
            <a:ext cx="13716" cy="3030403"/>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8381544" y="2501865"/>
            <a:ext cx="13716" cy="2136068"/>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8697740" y="3370625"/>
            <a:ext cx="13715" cy="1241733"/>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9013937" y="4239392"/>
            <a:ext cx="13715" cy="347392"/>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150743" y="-17891"/>
            <a:ext cx="13716" cy="456051"/>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466938" y="-43465"/>
            <a:ext cx="13716" cy="1350386"/>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783133" y="-69039"/>
            <a:ext cx="13716" cy="2244719"/>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099328" y="-94613"/>
            <a:ext cx="13716" cy="3139053"/>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415522" y="-120185"/>
            <a:ext cx="13716" cy="4033387"/>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1552927" y="-450209"/>
            <a:ext cx="10287"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236732" y="567611"/>
            <a:ext cx="10287"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920537" y="1585424"/>
            <a:ext cx="10287"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604343" y="2603242"/>
            <a:ext cx="10287"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288149" y="3621057"/>
            <a:ext cx="10287"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028885" y="-953749"/>
            <a:ext cx="10287"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3293664" y="-953749"/>
            <a:ext cx="10287"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4558444" y="-953749"/>
            <a:ext cx="10287"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5187196" y="-965458"/>
            <a:ext cx="10287"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5819586" y="-965458"/>
            <a:ext cx="10288"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6451975" y="-965458"/>
            <a:ext cx="10287"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7566726" y="-882602"/>
            <a:ext cx="10287"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7882922" y="-707971"/>
            <a:ext cx="10287"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8199116" y="-533342"/>
            <a:ext cx="10287"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8515311" y="-358712"/>
            <a:ext cx="10287"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8831506" y="-184083"/>
            <a:ext cx="10287"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2657638" y="-965458"/>
            <a:ext cx="10287"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3922417" y="-965458"/>
            <a:ext cx="10287"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475549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534037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88162" y="297703"/>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28309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96406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159597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222787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285978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349168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412359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91525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154741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17957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281173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344389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407605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470821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601930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660469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538740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597253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728311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786901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665121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723685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8546927"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791502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850117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33216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499838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70457"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57504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20695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183885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247076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310266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373457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436647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626219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563028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752600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689409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8789813"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815790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443930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64787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27978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191168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254359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317549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380740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570311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507121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696692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633502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823073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759883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597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8745530" y="719106"/>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531499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25975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89165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152356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15546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278737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341927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405118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468308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657880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594689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784261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721070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9106419" y="758853"/>
            <a:ext cx="37582"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847451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4592136"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80070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43261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06451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269642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332832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396023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585594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522404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711975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648785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8383566"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775166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16880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8894144" y="38451"/>
            <a:ext cx="298552" cy="201161"/>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259749"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891654"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1523560" y="-10245"/>
            <a:ext cx="7620440"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475549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534037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88162" y="114320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28309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96406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159597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222787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285978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349168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412359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91525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154741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17957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281173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344389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407605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470821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601930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660469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538740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597253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728311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786901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665121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723685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8546927"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791502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850117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33216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499838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57504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20695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183885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247076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310266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373457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436647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626219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563028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752600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689409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8789813"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815790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443930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64787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27978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191168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254359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317549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380740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570311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507121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696692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633502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823073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759883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597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8745529" y="1564606"/>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531499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25975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89165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152356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15546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278737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341927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405118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468308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657880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594689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784261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721070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847451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475549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534037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88162" y="1985798"/>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28309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96406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159597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222787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285978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349168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412359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91525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154741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17957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281173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344389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407605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470821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601930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660469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538740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597253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728311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786901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665121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723685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8546927"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791502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850117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33216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499838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57504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20695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183885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247076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310266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373457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436647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626219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563028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752600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689409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8789813"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815790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443930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64787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27978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191168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254359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317549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380740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570311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507121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696692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633502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823073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759883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597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8745530" y="2407201"/>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531499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25975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89165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152356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15546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278737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341927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405118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468308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657880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594689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784261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721070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847451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475549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534037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88162" y="283447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28309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96406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159597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222787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285978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349168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412359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91525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154741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17957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281173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344389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407605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470821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601930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660469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538740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597253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728311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786901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665121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723685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8546927"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791502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850117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33216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499838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57504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20695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183885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247076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310266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373457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436647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626219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563028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752600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689409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8789813"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815790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443930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64787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27978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191168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254359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317549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380740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570311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507121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696692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633502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823073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759883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597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8745529" y="3257458"/>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531499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25975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89165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152356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15546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278737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341927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405118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468308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657880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594689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784261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721070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847451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475549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534037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88162" y="3678649"/>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28309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96406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159597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222787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285978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349168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412359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91525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154741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17957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281173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344389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407605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470821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601930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660469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538740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597253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728311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786901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665121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723685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8546927"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791502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850117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33216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499838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57504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20695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183885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247076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310266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373457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436647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626219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563028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752600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689409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8789813"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815790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443930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64787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27978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191168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254359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317549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380740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570311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507121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696692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633502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823073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759883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597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8745529" y="4103463"/>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531499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25975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89165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152356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15546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278737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341927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405118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468308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657880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594689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784261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721070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847451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494800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11926" y="4351089"/>
            <a:ext cx="232840" cy="208987"/>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15657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178847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242038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3052287" y="4253167"/>
            <a:ext cx="232840" cy="404830"/>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368419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431609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621181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557990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747562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684371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8739430"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810752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520932"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609465" y="4561319"/>
            <a:ext cx="8273246"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1476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5618302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7"/>
            <a:ext cx="9141714"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7084365" y="-965459"/>
            <a:ext cx="10288"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8862405"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1731717" y="-145761"/>
            <a:ext cx="13716" cy="4927721"/>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2388181" y="-143813"/>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3020570" y="-143812"/>
            <a:ext cx="13716" cy="4859627"/>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3652960" y="-143812"/>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4285350" y="-143811"/>
            <a:ext cx="13716" cy="4859626"/>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4917740"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5550129" y="-134114"/>
            <a:ext cx="13717" cy="4859627"/>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6182519"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6814909" y="-143812"/>
            <a:ext cx="13717" cy="4859627"/>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7432958" y="-104417"/>
            <a:ext cx="13716" cy="4819072"/>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7749154" y="764344"/>
            <a:ext cx="13717" cy="3924736"/>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8065349" y="1633105"/>
            <a:ext cx="13716" cy="3030403"/>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8381544" y="2501865"/>
            <a:ext cx="13716" cy="2136068"/>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8697740" y="3370625"/>
            <a:ext cx="13715" cy="1241733"/>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9013937" y="4239392"/>
            <a:ext cx="13715" cy="347392"/>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150743" y="-17891"/>
            <a:ext cx="13716" cy="456051"/>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466938" y="-43465"/>
            <a:ext cx="13716" cy="1350386"/>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783133" y="-69039"/>
            <a:ext cx="13716" cy="2244719"/>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099328" y="-94613"/>
            <a:ext cx="13716" cy="3139053"/>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415522" y="-120185"/>
            <a:ext cx="13716" cy="4033387"/>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1552927" y="-450209"/>
            <a:ext cx="10287"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236732" y="567611"/>
            <a:ext cx="10287"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920537" y="1585424"/>
            <a:ext cx="10287"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604343" y="2603242"/>
            <a:ext cx="10287"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288149" y="3621057"/>
            <a:ext cx="10287"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028885" y="-953749"/>
            <a:ext cx="10287"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3293664" y="-953749"/>
            <a:ext cx="10287"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4558444" y="-953749"/>
            <a:ext cx="10287"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5187196" y="-965458"/>
            <a:ext cx="10287"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5819586" y="-965458"/>
            <a:ext cx="10288"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6451975" y="-965458"/>
            <a:ext cx="10287"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7566726" y="-882602"/>
            <a:ext cx="10287"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7882922" y="-707971"/>
            <a:ext cx="10287"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8199116" y="-533342"/>
            <a:ext cx="10287"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8515311" y="-358712"/>
            <a:ext cx="10287"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8831506" y="-184083"/>
            <a:ext cx="10287"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2657638" y="-965458"/>
            <a:ext cx="10287"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3922417" y="-965458"/>
            <a:ext cx="10287"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475549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88162" y="297703"/>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96406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159597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222787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285978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349168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412359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01930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538740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728311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665121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8546927"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791502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33216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499838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70457"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57504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20695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183885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247076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310266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373457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436647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626219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563028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752600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689409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8789813"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815790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443930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64787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27978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191168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254359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317549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380740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570311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507121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696692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633502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823073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759883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597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8745530" y="719106"/>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531499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25975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89165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152356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15546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278737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341927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405118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468308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657880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594689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784261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721070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9106419" y="758853"/>
            <a:ext cx="37582"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847451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4592136"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80070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43261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06451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269642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332832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396023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585594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522404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711975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648785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8383566"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775166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16880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894144" y="38451"/>
            <a:ext cx="298552" cy="201161"/>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259749"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891654"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1523560" y="-10245"/>
            <a:ext cx="7620440"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475549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88162" y="114320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96406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159597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222787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285978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349168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412359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601930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538740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728311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665121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8546927"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791502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3216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499838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57504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20695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183885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247076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310266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373457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436647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626219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563028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752600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689409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8789813"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815790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443930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64787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27978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191168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54359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317549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380740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570311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507121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696692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633502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23073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59883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597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8745529" y="1564606"/>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531499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25975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89165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152356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15546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278737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341927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405118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468308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657880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594689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784261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721070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847451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475549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88162" y="1985798"/>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96406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159597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222787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285978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349168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412359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601930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538740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728311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665121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8546927"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791502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33216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499838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57504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20695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183885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247076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310266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373457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436647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626219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563028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752600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689409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8789813"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815790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443930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64787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27978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191168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254359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317549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380740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570311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507121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696692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633502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823073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759883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597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8745530" y="2407201"/>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531499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25975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89165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152356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15546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278737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341927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405118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468308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657880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594689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784261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721070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847451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475549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88162" y="283447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96406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159597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222787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285978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349168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412359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601930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538740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728311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665121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8546927"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791502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33216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499838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57504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20695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183885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247076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310266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373457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436647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626219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563028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752600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689409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8789813"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815790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443930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64787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27978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191168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254359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317549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380740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570311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507121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696692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633502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823073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759883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597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8745529" y="3257458"/>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531499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25975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89165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152356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15546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278737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341927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405118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468308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657880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594689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784261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721070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847451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475549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88162" y="3678649"/>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96406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159597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222787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285978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349168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412359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601930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538740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728311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665121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8546927"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791502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33216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499838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57504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20695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183885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247076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310266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373457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436647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626219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563028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752600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689409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8789813"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815790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443930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64787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27978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191168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254359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317549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380740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570311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507121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696692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633502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823073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759883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597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8745529" y="4103463"/>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531499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25975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89165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152356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15546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278737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341927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405118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468308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657880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594689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784261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721070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847451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494800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11926" y="4351089"/>
            <a:ext cx="232840" cy="208987"/>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15657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178847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242038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3052287" y="4253167"/>
            <a:ext cx="232840" cy="404830"/>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368419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431609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621181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557990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747562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684371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8739430"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810752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520932"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609465" y="4561319"/>
            <a:ext cx="8273246"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534037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28309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91525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154741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17957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281173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344389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407605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470821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660469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597253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786901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723685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850117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534037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28309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91525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154741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17957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281173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344389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407605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470821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660469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597253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786901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723685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850117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534037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28309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91525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154741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17957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281173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344389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407605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470821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660469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597253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786901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723685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850117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534037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28309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91525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154741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17957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281173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344389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407605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470821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660469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597253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786901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723685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850117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534037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28309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91525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154741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17957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281173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344389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407605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470821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660469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597253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786901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723685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850117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tIns="45720" rIns="91440" bIns="4572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6923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0040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23893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3"/>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3"/>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7080854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545434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688882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318605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77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899195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9/27/2017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15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95906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47127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A4F503-8627-4E16-A483-3CAC327E24EF}"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72076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A4F503-8627-4E16-A483-3CAC327E24EF}"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717472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67697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598326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53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4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2875171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6731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663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1402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170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2551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6410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066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2278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2F0666-81DB-419A-BC79-4161D5284307}" type="datetimeFigureOut">
              <a:rPr lang="en-GB">
                <a:solidFill>
                  <a:prstClr val="black">
                    <a:tint val="75000"/>
                  </a:prstClr>
                </a:solidFill>
              </a:rPr>
              <a:pPr/>
              <a:t>27/09/2017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B89D1A-B0A9-42C9-A19E-ED4915B086F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6523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775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4F503-8627-4E16-A483-3CAC327E24EF}"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282021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89886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2351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9/27/2017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79873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08191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5906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77216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9/27/2017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17427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57040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06656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endParaRPr lang="en-US" sz="1350" dirty="0">
              <a:solidFill>
                <a:srgbClr val="90C226">
                  <a:lumMod val="60000"/>
                  <a:lumOff val="40000"/>
                </a:srgbClr>
              </a:solidFill>
              <a:latin typeface="Arial"/>
            </a:endParaRPr>
          </a:p>
        </p:txBody>
      </p:sp>
    </p:spTree>
    <p:extLst>
      <p:ext uri="{BB962C8B-B14F-4D97-AF65-F5344CB8AC3E}">
        <p14:creationId xmlns:p14="http://schemas.microsoft.com/office/powerpoint/2010/main" val="249998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A4F503-8627-4E16-A483-3CAC327E24EF}"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950240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75150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683816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24810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1960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9/27/2017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12153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92644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70468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47390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76078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1859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A4F503-8627-4E16-A483-3CAC327E24EF}"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690646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21506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07535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91888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6489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29685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74578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191" y="1"/>
            <a:ext cx="9145191"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a:prstGeom prst="rect">
            <a:avLst/>
          </a:prstGeo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tx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5414" y="1830325"/>
            <a:ext cx="990599" cy="228599"/>
          </a:xfrm>
        </p:spPr>
        <p:txBody>
          <a:bodyPr/>
          <a:lstStyle>
            <a:lvl1pPr algn="l">
              <a:defRPr b="0">
                <a:solidFill>
                  <a:schemeClr val="bg1"/>
                </a:solidFill>
              </a:defRPr>
            </a:lvl1pPr>
          </a:lstStyle>
          <a:p>
            <a:fld id="{E9462EF3-3C4F-43EE-ACEE-D4B806740EA3}" type="datetimeFigureOut">
              <a:rPr lang="en-US" dirty="0">
                <a:solidFill>
                  <a:prstClr val="white"/>
                </a:solidFill>
              </a:rPr>
              <a:pPr/>
              <a:t>9/27/2017</a:t>
            </a:fld>
            <a:endParaRPr lang="en-US" dirty="0">
              <a:solidFill>
                <a:prstClr val="white"/>
              </a:solidFill>
            </a:endParaRPr>
          </a:p>
        </p:txBody>
      </p:sp>
      <p:sp>
        <p:nvSpPr>
          <p:cNvPr id="5" name="Footer Placeholder 4"/>
          <p:cNvSpPr>
            <a:spLocks noGrp="1"/>
          </p:cNvSpPr>
          <p:nvPr>
            <p:ph type="ftr" sz="quarter" idx="11"/>
          </p:nvPr>
        </p:nvSpPr>
        <p:spPr>
          <a:xfrm rot="5400000">
            <a:off x="6230493" y="3266694"/>
            <a:ext cx="3867912" cy="233172"/>
          </a:xfrm>
        </p:spPr>
        <p:txBody>
          <a:bodyPr/>
          <a:lstStyle>
            <a:lvl1pPr>
              <a:defRPr sz="750" b="0">
                <a:solidFill>
                  <a:schemeClr val="bg1"/>
                </a:solidFill>
              </a:defRPr>
            </a:lvl1pPr>
          </a:lstStyle>
          <a:p>
            <a:r>
              <a:rPr lang="en-US" dirty="0">
                <a:solidFill>
                  <a:prstClr val="white"/>
                </a:solidFill>
              </a:rPr>
              <a:t>
              </a:t>
            </a:r>
          </a:p>
        </p:txBody>
      </p:sp>
      <p:sp>
        <p:nvSpPr>
          <p:cNvPr id="8" name="Rectangle 7"/>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6713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9"/>
            <a:ext cx="6619244"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lvl1pPr>
              <a:defRPr sz="750" b="1"/>
            </a:lvl1pPr>
          </a:lstStyle>
          <a:p>
            <a:r>
              <a:rPr lang="en-US" dirty="0">
                <a:solidFill>
                  <a:srgbClr val="B0151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874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679192"/>
            <a:ext cx="3257550" cy="2286000"/>
          </a:xfrm>
          <a:prstGeom prst="rect">
            <a:avLst/>
          </a:prstGeom>
        </p:spPr>
        <p:txBody>
          <a:bodyPr anchor="ctr" anchorCtr="0"/>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0932" y="2679192"/>
            <a:ext cx="2818638" cy="2286000"/>
          </a:xfrm>
        </p:spPr>
        <p:txBody>
          <a:bodyPr anchor="ctr" anchorCtr="0"/>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lvl1pPr>
              <a:defRPr sz="750" b="1"/>
            </a:lvl1pPr>
          </a:lstStyle>
          <a:p>
            <a:r>
              <a:rPr lang="en-US" dirty="0">
                <a:solidFill>
                  <a:srgbClr val="B01513"/>
                </a:solidFill>
              </a:rPr>
              <a:t>
              </a:t>
            </a:r>
          </a:p>
        </p:txBody>
      </p:sp>
      <p:sp>
        <p:nvSpPr>
          <p:cNvPr id="10" name="Rectangle 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5206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215" y="969264"/>
            <a:ext cx="6619244"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6" y="2603501"/>
            <a:ext cx="362102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82" y="2603500"/>
            <a:ext cx="3621024"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solidFill>
                  <a:srgbClr val="B01513"/>
                </a:solidFill>
              </a:rPr>
              <a:pPr/>
              <a:t>9/27/2017</a:t>
            </a:fld>
            <a:endParaRPr lang="en-US" dirty="0">
              <a:solidFill>
                <a:srgbClr val="B01513"/>
              </a:solidFill>
            </a:endParaRPr>
          </a:p>
        </p:txBody>
      </p:sp>
      <p:sp>
        <p:nvSpPr>
          <p:cNvPr id="6" name="Footer Placeholder 5"/>
          <p:cNvSpPr>
            <a:spLocks noGrp="1"/>
          </p:cNvSpPr>
          <p:nvPr>
            <p:ph type="ftr" sz="quarter" idx="11"/>
          </p:nvPr>
        </p:nvSpPr>
        <p:spPr/>
        <p:txBody>
          <a:bodyPr/>
          <a:lstStyle/>
          <a:p>
            <a:r>
              <a:rPr lang="en-US" dirty="0">
                <a:solidFill>
                  <a:srgbClr val="B0151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121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A4F503-8627-4E16-A483-3CAC327E24EF}" type="datetimeFigureOut">
              <a:rPr lang="en-GB" smtClean="0"/>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3746633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216" y="969264"/>
            <a:ext cx="6619244"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6040"/>
            <a:ext cx="362102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6" y="3198448"/>
            <a:ext cx="3621024"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82" y="2606040"/>
            <a:ext cx="362102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3" y="3187922"/>
            <a:ext cx="361887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solidFill>
                  <a:srgbClr val="B01513"/>
                </a:solidFill>
              </a:rPr>
              <a:pPr/>
              <a:t>9/27/2017</a:t>
            </a:fld>
            <a:endParaRPr lang="en-US" dirty="0">
              <a:solidFill>
                <a:srgbClr val="B01513"/>
              </a:solidFill>
            </a:endParaRPr>
          </a:p>
        </p:txBody>
      </p:sp>
      <p:sp>
        <p:nvSpPr>
          <p:cNvPr id="8" name="Footer Placeholder 7"/>
          <p:cNvSpPr>
            <a:spLocks noGrp="1"/>
          </p:cNvSpPr>
          <p:nvPr>
            <p:ph type="ftr" sz="quarter" idx="11"/>
          </p:nvPr>
        </p:nvSpPr>
        <p:spPr/>
        <p:txBody>
          <a:bodyPr/>
          <a:lstStyle/>
          <a:p>
            <a:r>
              <a:rPr lang="en-US" dirty="0">
                <a:solidFill>
                  <a:srgbClr val="B0151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2574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4109" y="969264"/>
            <a:ext cx="6619244"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solidFill>
                  <a:srgbClr val="B01513"/>
                </a:solidFill>
              </a:rPr>
              <a:pPr/>
              <a:t>9/27/2017</a:t>
            </a:fld>
            <a:endParaRPr lang="en-US" dirty="0">
              <a:solidFill>
                <a:srgbClr val="B01513"/>
              </a:solidFill>
            </a:endParaRPr>
          </a:p>
        </p:txBody>
      </p:sp>
      <p:sp>
        <p:nvSpPr>
          <p:cNvPr id="4" name="Footer Placeholder 3"/>
          <p:cNvSpPr>
            <a:spLocks noGrp="1"/>
          </p:cNvSpPr>
          <p:nvPr>
            <p:ph type="ftr" sz="quarter" idx="11"/>
          </p:nvPr>
        </p:nvSpPr>
        <p:spPr/>
        <p:txBody>
          <a:bodyPr/>
          <a:lstStyle/>
          <a:p>
            <a:r>
              <a:rPr lang="en-US" dirty="0">
                <a:solidFill>
                  <a:srgbClr val="B0151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5875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solidFill>
                  <a:srgbClr val="B01513"/>
                </a:solidFill>
              </a:rPr>
              <a:pPr/>
              <a:t>9/27/2017</a:t>
            </a:fld>
            <a:endParaRPr lang="en-US" dirty="0">
              <a:solidFill>
                <a:srgbClr val="B01513"/>
              </a:solidFill>
            </a:endParaRPr>
          </a:p>
        </p:txBody>
      </p:sp>
      <p:sp>
        <p:nvSpPr>
          <p:cNvPr id="3" name="Footer Placeholder 2"/>
          <p:cNvSpPr>
            <a:spLocks noGrp="1"/>
          </p:cNvSpPr>
          <p:nvPr>
            <p:ph type="ftr" sz="quarter" idx="11"/>
          </p:nvPr>
        </p:nvSpPr>
        <p:spPr/>
        <p:txBody>
          <a:bodyPr/>
          <a:lstStyle/>
          <a:p>
            <a:r>
              <a:rPr lang="en-US" dirty="0">
                <a:solidFill>
                  <a:srgbClr val="B01513"/>
                </a:solidFill>
              </a:rPr>
              <a:t>
              </a:t>
            </a:r>
          </a:p>
        </p:txBody>
      </p:sp>
      <p:sp>
        <p:nvSpPr>
          <p:cNvPr id="6" name="Rectangle 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419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1298448"/>
            <a:ext cx="2094869" cy="1597152"/>
          </a:xfrm>
          <a:prstGeom prst="rect">
            <a:avLst/>
          </a:prstGeo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4256" y="1447800"/>
            <a:ext cx="3896998"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solidFill>
                  <a:srgbClr val="B01513"/>
                </a:solidFill>
              </a:rPr>
              <a:pPr/>
              <a:t>9/27/2017</a:t>
            </a:fld>
            <a:endParaRPr lang="en-US" dirty="0">
              <a:solidFill>
                <a:srgbClr val="B01513"/>
              </a:solidFill>
            </a:endParaRPr>
          </a:p>
        </p:txBody>
      </p:sp>
      <p:sp>
        <p:nvSpPr>
          <p:cNvPr id="6" name="Footer Placeholder 5"/>
          <p:cNvSpPr>
            <a:spLocks noGrp="1"/>
          </p:cNvSpPr>
          <p:nvPr>
            <p:ph type="ftr" sz="quarter" idx="11"/>
          </p:nvPr>
        </p:nvSpPr>
        <p:spPr/>
        <p:txBody>
          <a:bodyPr/>
          <a:lstStyle/>
          <a:p>
            <a:r>
              <a:rPr lang="en-US" dirty="0">
                <a:solidFill>
                  <a:srgbClr val="B01513"/>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8722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693332"/>
            <a:ext cx="2895194" cy="1735668"/>
          </a:xfrm>
          <a:prstGeom prst="rect">
            <a:avLst/>
          </a:prstGeo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solidFill>
                  <a:srgbClr val="B01513"/>
                </a:solidFill>
              </a:rPr>
              <a:pPr/>
              <a:t>9/27/2017</a:t>
            </a:fld>
            <a:endParaRPr lang="en-US" dirty="0">
              <a:solidFill>
                <a:srgbClr val="B01513"/>
              </a:solidFill>
            </a:endParaRPr>
          </a:p>
        </p:txBody>
      </p:sp>
      <p:sp>
        <p:nvSpPr>
          <p:cNvPr id="6" name="Footer Placeholder 5"/>
          <p:cNvSpPr>
            <a:spLocks noGrp="1"/>
          </p:cNvSpPr>
          <p:nvPr>
            <p:ph type="ftr" sz="quarter" idx="11"/>
          </p:nvPr>
        </p:nvSpPr>
        <p:spPr/>
        <p:txBody>
          <a:bodyPr/>
          <a:lstStyle/>
          <a:p>
            <a:r>
              <a:rPr lang="en-US" dirty="0">
                <a:solidFill>
                  <a:srgbClr val="B01513"/>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84468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191" y="1"/>
            <a:ext cx="9145191"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4969927"/>
            <a:ext cx="6619243" cy="566738"/>
          </a:xfrm>
          <a:prstGeom prst="rect">
            <a:avLst/>
          </a:prstGeo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218" y="5536665"/>
            <a:ext cx="6619242" cy="493712"/>
          </a:xfrm>
        </p:spPr>
        <p:txBody>
          <a:bodyPr>
            <a:normAutofit/>
          </a:bodyPr>
          <a:lstStyle>
            <a:lvl1pPr marL="0" indent="0">
              <a:buNone/>
              <a:defRPr sz="90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solidFill>
                  <a:srgbClr val="B01513"/>
                </a:solidFill>
              </a:rPr>
              <a:pPr/>
              <a:t>9/27/2017</a:t>
            </a:fld>
            <a:endParaRPr lang="en-US" dirty="0">
              <a:solidFill>
                <a:srgbClr val="B01513"/>
              </a:solidFill>
            </a:endParaRPr>
          </a:p>
        </p:txBody>
      </p:sp>
      <p:sp>
        <p:nvSpPr>
          <p:cNvPr id="6" name="Footer Placeholder 5"/>
          <p:cNvSpPr>
            <a:spLocks noGrp="1"/>
          </p:cNvSpPr>
          <p:nvPr>
            <p:ph type="ftr" sz="quarter" idx="11"/>
          </p:nvPr>
        </p:nvSpPr>
        <p:spPr/>
        <p:txBody>
          <a:bodyPr/>
          <a:lstStyle/>
          <a:p>
            <a:r>
              <a:rPr lang="en-US" dirty="0">
                <a:solidFill>
                  <a:srgbClr val="B01513"/>
                </a:solidFill>
              </a:rPr>
              <a:t>
              </a:t>
            </a:r>
          </a:p>
        </p:txBody>
      </p:sp>
      <p:sp>
        <p:nvSpPr>
          <p:cNvPr id="12" name="Rectangle 1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2220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191" y="1"/>
            <a:ext cx="9145191"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0704"/>
            <a:ext cx="6624828" cy="1371600"/>
          </a:xfrm>
          <a:prstGeom prst="rect">
            <a:avLst/>
          </a:prstGeom>
        </p:spPr>
        <p:txBody>
          <a:bodyPr anchor="ctr" anchorCtr="0"/>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4109" y="3547872"/>
            <a:ext cx="6619244" cy="2478024"/>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p>
            <a:r>
              <a:rPr lang="en-US" dirty="0">
                <a:solidFill>
                  <a:srgbClr val="B01513"/>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826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191" y="1"/>
            <a:ext cx="9145191"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673721" y="596768"/>
            <a:ext cx="601434" cy="120032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defTabSz="342900"/>
            <a:r>
              <a:rPr lang="en-US" sz="7200" dirty="0">
                <a:solidFill>
                  <a:srgbClr val="1E5155">
                    <a:lumMod val="40000"/>
                    <a:lumOff val="60000"/>
                  </a:srgbClr>
                </a:solidFill>
              </a:rPr>
              <a:t>“</a:t>
            </a:r>
          </a:p>
        </p:txBody>
      </p:sp>
      <p:sp>
        <p:nvSpPr>
          <p:cNvPr id="15" name="TextBox 14"/>
          <p:cNvSpPr txBox="1"/>
          <p:nvPr/>
        </p:nvSpPr>
        <p:spPr bwMode="gray">
          <a:xfrm>
            <a:off x="7286297" y="2629301"/>
            <a:ext cx="601434" cy="120032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defTabSz="342900"/>
            <a:r>
              <a:rPr lang="en-US" sz="7200" dirty="0">
                <a:solidFill>
                  <a:srgbClr val="1E5155">
                    <a:lumMod val="40000"/>
                    <a:lumOff val="60000"/>
                  </a:srgbClr>
                </a:solidFill>
              </a:rPr>
              <a:t>”</a:t>
            </a:r>
          </a:p>
        </p:txBody>
      </p:sp>
      <p:sp>
        <p:nvSpPr>
          <p:cNvPr id="2" name="Title 1"/>
          <p:cNvSpPr>
            <a:spLocks noGrp="1"/>
          </p:cNvSpPr>
          <p:nvPr>
            <p:ph type="title"/>
          </p:nvPr>
        </p:nvSpPr>
        <p:spPr>
          <a:xfrm>
            <a:off x="1181101" y="980518"/>
            <a:ext cx="6345737" cy="2698249"/>
          </a:xfrm>
          <a:prstGeom prst="rect">
            <a:avLst/>
          </a:prstGeom>
        </p:spPr>
        <p:txBody>
          <a:bodyPr anchor="ctr" anchorCtr="0"/>
          <a:lstStyle>
            <a:lvl1pPr>
              <a:defRPr sz="3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459459" y="3679987"/>
            <a:ext cx="5794329" cy="342174"/>
          </a:xfrm>
        </p:spPr>
        <p:txBody>
          <a:bodyPr vert="horz" lIns="91440" tIns="45720" rIns="91440" bIns="45720" rtlCol="0" anchor="t">
            <a:normAutofit/>
          </a:bodyPr>
          <a:lstStyle>
            <a:lvl1pPr>
              <a:buNone/>
              <a:defRPr lang="en-US" sz="105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5029198"/>
            <a:ext cx="6619244" cy="997858"/>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p>
            <a:r>
              <a:rPr lang="en-US" dirty="0">
                <a:solidFill>
                  <a:srgbClr val="B01513"/>
                </a:solidFill>
              </a:rPr>
              <a:t>
              </a:t>
            </a:r>
          </a:p>
        </p:txBody>
      </p:sp>
      <p:sp>
        <p:nvSpPr>
          <p:cNvPr id="23" name="Rectangle 2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5274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191" y="1"/>
            <a:ext cx="9145191"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3525"/>
            <a:ext cx="6649217" cy="1819656"/>
          </a:xfrm>
          <a:prstGeom prst="rect">
            <a:avLst/>
          </a:prstGeo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9200"/>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p>
            <a:r>
              <a:rPr lang="en-US" dirty="0">
                <a:solidFill>
                  <a:srgbClr val="B01513"/>
                </a:solidFill>
              </a:rPr>
              <a:t>
              </a:t>
            </a:r>
          </a:p>
        </p:txBody>
      </p:sp>
      <p:sp>
        <p:nvSpPr>
          <p:cNvPr id="10" name="Rectangle 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370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a:prstGeom prst="rect">
            <a:avLst/>
          </a:prstGeo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1"/>
            <a:ext cx="2346876"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6" y="3179764"/>
            <a:ext cx="2346876" cy="284729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1"/>
            <a:ext cx="2359035"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59035" cy="284729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5025" y="2595032"/>
            <a:ext cx="2370772" cy="58473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5025" y="3179764"/>
            <a:ext cx="2370772" cy="284729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88743" y="2603500"/>
            <a:ext cx="24423"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31868"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solidFill>
                  <a:srgbClr val="B01513"/>
                </a:solidFill>
              </a:rPr>
              <a:pPr/>
              <a:t>9/27/2017</a:t>
            </a:fld>
            <a:endParaRPr lang="en-US" dirty="0">
              <a:solidFill>
                <a:srgbClr val="B01513"/>
              </a:solidFill>
            </a:endParaRPr>
          </a:p>
        </p:txBody>
      </p:sp>
      <p:sp>
        <p:nvSpPr>
          <p:cNvPr id="8" name="Footer Placeholder 7"/>
          <p:cNvSpPr>
            <a:spLocks noGrp="1"/>
          </p:cNvSpPr>
          <p:nvPr>
            <p:ph type="ftr" sz="quarter" idx="11"/>
          </p:nvPr>
        </p:nvSpPr>
        <p:spPr/>
        <p:txBody>
          <a:bodyPr/>
          <a:lstStyle/>
          <a:p>
            <a:r>
              <a:rPr lang="en-US" dirty="0">
                <a:solidFill>
                  <a:srgbClr val="B0151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051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7A4F503-8627-4E16-A483-3CAC327E24EF}" type="datetimeFigureOut">
              <a:rPr lang="en-GB" smtClean="0"/>
              <a:t>27/09/2017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19581440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a:prstGeom prst="rect">
            <a:avLst/>
          </a:prstGeom>
        </p:spPr>
        <p:txBody>
          <a:bodyPr anchor="ctr" anchorCtr="0"/>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5"/>
            <a:ext cx="2287829" cy="576260"/>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00914" y="2610916"/>
            <a:ext cx="201843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8"/>
            <a:ext cx="2287829"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2"/>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6649" y="5109108"/>
            <a:ext cx="2287829" cy="91257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575" y="4532842"/>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575" y="5109108"/>
            <a:ext cx="2287829" cy="91794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288184" y="2603501"/>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5514" y="2603501"/>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solidFill>
                  <a:srgbClr val="B01513"/>
                </a:solidFill>
              </a:rPr>
              <a:pPr/>
              <a:t>9/27/2017</a:t>
            </a:fld>
            <a:endParaRPr lang="en-US" dirty="0">
              <a:solidFill>
                <a:srgbClr val="B01513"/>
              </a:solidFill>
            </a:endParaRPr>
          </a:p>
        </p:txBody>
      </p:sp>
      <p:sp>
        <p:nvSpPr>
          <p:cNvPr id="8" name="Footer Placeholder 7"/>
          <p:cNvSpPr>
            <a:spLocks noGrp="1"/>
          </p:cNvSpPr>
          <p:nvPr>
            <p:ph type="ftr" sz="quarter" idx="11"/>
          </p:nvPr>
        </p:nvSpPr>
        <p:spPr/>
        <p:txBody>
          <a:bodyPr/>
          <a:lstStyle/>
          <a:p>
            <a:r>
              <a:rPr lang="en-US" dirty="0">
                <a:solidFill>
                  <a:srgbClr val="B0151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9740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595033"/>
            <a:ext cx="6619244"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p>
            <a:r>
              <a:rPr lang="en-US" dirty="0">
                <a:solidFill>
                  <a:srgbClr val="B0151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0872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191" y="1"/>
            <a:ext cx="9145191"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8" y="1278466"/>
            <a:ext cx="1081175"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6"/>
            <a:ext cx="4692019"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solidFill>
                  <a:srgbClr val="B01513"/>
                </a:solidFill>
              </a:rPr>
              <a:pPr/>
              <a:t>9/27/2017</a:t>
            </a:fld>
            <a:endParaRPr lang="en-US" dirty="0">
              <a:solidFill>
                <a:srgbClr val="B01513"/>
              </a:solidFill>
            </a:endParaRPr>
          </a:p>
        </p:txBody>
      </p:sp>
      <p:sp>
        <p:nvSpPr>
          <p:cNvPr id="5" name="Footer Placeholder 4"/>
          <p:cNvSpPr>
            <a:spLocks noGrp="1"/>
          </p:cNvSpPr>
          <p:nvPr>
            <p:ph type="ftr" sz="quarter" idx="11"/>
          </p:nvPr>
        </p:nvSpPr>
        <p:spPr/>
        <p:txBody>
          <a:bodyPr/>
          <a:lstStyle/>
          <a:p>
            <a:r>
              <a:rPr lang="en-US" dirty="0">
                <a:solidFill>
                  <a:srgbClr val="B01513"/>
                </a:solidFill>
              </a:rPr>
              <a:t>
              </a:t>
            </a:r>
          </a:p>
        </p:txBody>
      </p:sp>
      <p:sp>
        <p:nvSpPr>
          <p:cNvPr id="20" name="Rectangle 1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92415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60E78-0D12-4906-9948-B25CAA31C782}"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690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2873471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60E78-0D12-4906-9948-B25CAA31C782}"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362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2810336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29731492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19521497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134586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F503-8627-4E16-A483-3CAC327E24EF}"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977823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1526E47-074D-4E9C-B8FB-6DF7B50A6533}" type="datetimeFigureOut">
              <a:rPr lang="en-GB" smtClean="0"/>
              <a:pPr/>
              <a:t>27/09/2017</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E60E78-0D12-4906-9948-B25CAA31C782}" type="slidenum">
              <a:rPr lang="en-GB" smtClean="0">
                <a:solidFill>
                  <a:srgbClr val="637052"/>
                </a:solidFill>
              </a:rPr>
              <a:pPr/>
              <a:t>‹#›</a:t>
            </a:fld>
            <a:endParaRPr lang="en-GB">
              <a:solidFill>
                <a:srgbClr val="637052"/>
              </a:solidFill>
            </a:endParaRPr>
          </a:p>
        </p:txBody>
      </p:sp>
    </p:spTree>
    <p:extLst>
      <p:ext uri="{BB962C8B-B14F-4D97-AF65-F5344CB8AC3E}">
        <p14:creationId xmlns:p14="http://schemas.microsoft.com/office/powerpoint/2010/main" val="1217202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3201837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2833081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26E47-074D-4E9C-B8FB-6DF7B50A6533}" type="datetimeFigureOut">
              <a:rPr lang="en-GB" smtClean="0"/>
              <a:pPr/>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60E78-0D12-4906-9948-B25CAA31C782}" type="slidenum">
              <a:rPr lang="en-GB" smtClean="0"/>
              <a:pPr/>
              <a:t>‹#›</a:t>
            </a:fld>
            <a:endParaRPr lang="en-GB"/>
          </a:p>
        </p:txBody>
      </p:sp>
    </p:spTree>
    <p:extLst>
      <p:ext uri="{BB962C8B-B14F-4D97-AF65-F5344CB8AC3E}">
        <p14:creationId xmlns:p14="http://schemas.microsoft.com/office/powerpoint/2010/main" val="20245556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98899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1414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95301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80786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778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9417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4F503-8627-4E16-A483-3CAC327E24EF}"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D47586-8BBE-4CAB-B834-63A078C0790D}" type="slidenum">
              <a:rPr lang="en-GB" smtClean="0"/>
              <a:t>‹#›</a:t>
            </a:fld>
            <a:endParaRPr lang="en-GB"/>
          </a:p>
        </p:txBody>
      </p:sp>
    </p:spTree>
    <p:extLst>
      <p:ext uri="{BB962C8B-B14F-4D97-AF65-F5344CB8AC3E}">
        <p14:creationId xmlns:p14="http://schemas.microsoft.com/office/powerpoint/2010/main" val="770906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732927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7107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3456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48308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473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62592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7966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422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72189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655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1.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7A4F503-8627-4E16-A483-3CAC327E24EF}" type="datetimeFigureOut">
              <a:rPr lang="en-GB" smtClean="0"/>
              <a:t>27/09/2017</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59D47586-8BBE-4CAB-B834-63A078C0790D}" type="slidenum">
              <a:rPr lang="en-GB" smtClean="0"/>
              <a:t>‹#›</a:t>
            </a:fld>
            <a:endParaRPr lang="en-GB"/>
          </a:p>
        </p:txBody>
      </p:sp>
    </p:spTree>
    <p:extLst>
      <p:ext uri="{BB962C8B-B14F-4D97-AF65-F5344CB8AC3E}">
        <p14:creationId xmlns:p14="http://schemas.microsoft.com/office/powerpoint/2010/main" val="22468793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2F0666-81DB-419A-BC79-4161D5284307}" type="datetimeFigureOut">
              <a:rPr lang="en-GB" smtClean="0">
                <a:solidFill>
                  <a:prstClr val="black">
                    <a:tint val="75000"/>
                  </a:prstClr>
                </a:solidFill>
              </a:rPr>
              <a:pPr/>
              <a:t>27/09/2017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B89D1A-B0A9-42C9-A19E-ED4915B086FC}"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7340272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B61BEF0D-F0BB-DE4B-95CE-6DB70DBA9567}" type="datetimeFigureOut">
              <a:rPr lang="en-US" smtClean="0">
                <a:solidFill>
                  <a:prstClr val="black">
                    <a:tint val="75000"/>
                  </a:prstClr>
                </a:solidFill>
              </a:rPr>
              <a:pPr defTabSz="342900"/>
              <a:t>9/27/2017</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spTree>
    <p:extLst>
      <p:ext uri="{BB962C8B-B14F-4D97-AF65-F5344CB8AC3E}">
        <p14:creationId xmlns:p14="http://schemas.microsoft.com/office/powerpoint/2010/main" val="1721003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44EA72-FE23-4B4C-91C9-3C671CB21389}" type="datetimeFigureOut">
              <a:rPr lang="en-GB" smtClean="0">
                <a:solidFill>
                  <a:prstClr val="white">
                    <a:tint val="75000"/>
                  </a:prstClr>
                </a:solidFill>
              </a:rPr>
              <a:pPr/>
              <a:t>27/09/2017</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A49C2F-6C73-435C-B2C6-29BCA3DCF1F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35897790"/>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571" y="6391657"/>
            <a:ext cx="742949" cy="304799"/>
          </a:xfrm>
          <a:prstGeom prst="rect">
            <a:avLst/>
          </a:prstGeom>
        </p:spPr>
        <p:txBody>
          <a:bodyPr vert="horz" lIns="91440" tIns="45720" rIns="91440" bIns="45720" rtlCol="0" anchor="ctr" anchorCtr="0"/>
          <a:lstStyle>
            <a:lvl1pPr algn="r">
              <a:defRPr sz="750" b="1" i="0">
                <a:solidFill>
                  <a:schemeClr val="accent1"/>
                </a:solidFill>
              </a:defRPr>
            </a:lvl1pPr>
          </a:lstStyle>
          <a:p>
            <a:pPr defTabSz="342900"/>
            <a:fld id="{90786BE5-D2A3-4BF0-8B30-D7403E61B3DC}" type="datetimeFigureOut">
              <a:rPr lang="en-US" smtClean="0">
                <a:solidFill>
                  <a:srgbClr val="B01513"/>
                </a:solidFill>
              </a:rPr>
              <a:pPr defTabSz="342900"/>
              <a:t>9/27/2017</a:t>
            </a:fld>
            <a:endParaRPr lang="en-US" dirty="0">
              <a:solidFill>
                <a:srgbClr val="B01513"/>
              </a:solidFill>
            </a:endParaRPr>
          </a:p>
        </p:txBody>
      </p:sp>
      <p:sp>
        <p:nvSpPr>
          <p:cNvPr id="5" name="Footer Placeholder 4"/>
          <p:cNvSpPr>
            <a:spLocks noGrp="1"/>
          </p:cNvSpPr>
          <p:nvPr>
            <p:ph type="ftr" sz="quarter" idx="3"/>
          </p:nvPr>
        </p:nvSpPr>
        <p:spPr>
          <a:xfrm>
            <a:off x="418338" y="6391656"/>
            <a:ext cx="2900934" cy="310896"/>
          </a:xfrm>
          <a:prstGeom prst="rect">
            <a:avLst/>
          </a:prstGeom>
        </p:spPr>
        <p:txBody>
          <a:bodyPr vert="horz" lIns="91440" tIns="45720" rIns="91440" bIns="45720" rtlCol="0" anchor="ctr" anchorCtr="0"/>
          <a:lstStyle>
            <a:lvl1pPr algn="l">
              <a:defRPr sz="750" b="1" i="0">
                <a:solidFill>
                  <a:schemeClr val="accent1"/>
                </a:solidFill>
              </a:defRPr>
            </a:lvl1pPr>
          </a:lstStyle>
          <a:p>
            <a:pPr defTabSz="342900"/>
            <a:r>
              <a:rPr lang="en-US" smtClean="0">
                <a:solidFill>
                  <a:srgbClr val="B01513"/>
                </a:solidFill>
              </a:rPr>
              <a:t>
              </a:t>
            </a:r>
            <a:endParaRPr lang="en-US" dirty="0">
              <a:solidFill>
                <a:srgbClr val="B01513"/>
              </a:solidFill>
            </a:endParaRPr>
          </a:p>
        </p:txBody>
      </p:sp>
      <p:sp>
        <p:nvSpPr>
          <p:cNvPr id="29" name="Rectangle 2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49974876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31526E47-074D-4E9C-B8FB-6DF7B50A6533}" type="datetimeFigureOut">
              <a:rPr lang="en-GB" smtClean="0"/>
              <a:pPr/>
              <a:t>27/09/2017</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14E60E78-0D12-4906-9948-B25CAA31C782}"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76203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CCC1AC-EF20-45A4-92D7-915EBCF94D77}"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9E651A-D55B-4174-A280-201048314C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481720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1C243DE-240B-41CB-A897-9B2C1F3BF2D2}" type="datetimeFigureOut">
              <a:rPr lang="en-GB" smtClean="0">
                <a:solidFill>
                  <a:prstClr val="black">
                    <a:tint val="75000"/>
                  </a:prstClr>
                </a:solidFill>
              </a:rPr>
              <a:pPr/>
              <a:t>27/09/2017</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490FE0-ABF1-470E-A857-5B964567D76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52916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96DFF08F-DC6B-4601-B491-B0F83F6DD2DA}" type="datetimeFigureOut">
              <a:rPr lang="en-US" smtClean="0">
                <a:solidFill>
                  <a:prstClr val="black">
                    <a:lumMod val="95000"/>
                    <a:lumOff val="5000"/>
                  </a:prstClr>
                </a:solidFill>
              </a:rPr>
              <a:pPr defTabSz="342900"/>
              <a:t>9/27/2017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14342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3"/>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Charitable_trusts_in_English_law" TargetMode="External"/><Relationship Id="rId3" Type="http://schemas.openxmlformats.org/officeDocument/2006/relationships/hyperlink" Target="https://en.wikipedia.org/wiki/England" TargetMode="External"/><Relationship Id="rId7" Type="http://schemas.openxmlformats.org/officeDocument/2006/relationships/hyperlink" Target="https://en.wikipedia.org/wiki/Non-profit" TargetMode="External"/><Relationship Id="rId2" Type="http://schemas.openxmlformats.org/officeDocument/2006/relationships/hyperlink" Target="https://en.wikipedia.org/wiki/State-funded_schools_(England)" TargetMode="External"/><Relationship Id="rId1" Type="http://schemas.openxmlformats.org/officeDocument/2006/relationships/slideLayout" Target="../slideLayouts/slideLayout30.xml"/><Relationship Id="rId6" Type="http://schemas.openxmlformats.org/officeDocument/2006/relationships/hyperlink" Target="https://en.wikipedia.org/wiki/Secondary_school" TargetMode="External"/><Relationship Id="rId5" Type="http://schemas.openxmlformats.org/officeDocument/2006/relationships/hyperlink" Target="https://en.wikipedia.org/wiki/Local_authority" TargetMode="External"/><Relationship Id="rId4" Type="http://schemas.openxmlformats.org/officeDocument/2006/relationships/hyperlink" Target="https://en.wikipedia.org/wiki/Department_for_Education" TargetMode="External"/><Relationship Id="rId9" Type="http://schemas.openxmlformats.org/officeDocument/2006/relationships/hyperlink" Target="https://en.wikipedia.org/wiki/National_Curriculum_for_England"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en.wikipedia.org/wiki/Maintained_school" TargetMode="Externa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0.xml"/><Relationship Id="rId5" Type="http://schemas.openxmlformats.org/officeDocument/2006/relationships/hyperlink" Target="https://en.wikipedia.org/wiki/Learning_and_Skills_Act_2000" TargetMode="External"/><Relationship Id="rId4" Type="http://schemas.openxmlformats.org/officeDocument/2006/relationships/hyperlink" Target="https://en.wikipedia.org/wiki/Blair_administratio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partnershipsforschools.org.uk/" TargetMode="External"/><Relationship Id="rId2" Type="http://schemas.openxmlformats.org/officeDocument/2006/relationships/hyperlink" Target="http://www.teachernet.gov.uk/management/resourcesfinanceandbuilding/bsf/" TargetMode="External"/><Relationship Id="rId1" Type="http://schemas.openxmlformats.org/officeDocument/2006/relationships/slideLayout" Target="../slideLayouts/slideLayout30.xml"/><Relationship Id="rId4" Type="http://schemas.openxmlformats.org/officeDocument/2006/relationships/hyperlink" Target="http://www.ucst.org.uk/academi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4149080"/>
            <a:ext cx="3313355" cy="1702160"/>
          </a:xfrm>
        </p:spPr>
        <p:txBody>
          <a:bodyPr>
            <a:noAutofit/>
          </a:bodyPr>
          <a:lstStyle/>
          <a:p>
            <a:r>
              <a:rPr lang="en-GB" sz="3600" dirty="0" smtClean="0">
                <a:latin typeface="Gill Sans MT" panose="020B0502020104020203" pitchFamily="34" charset="0"/>
              </a:rPr>
              <a:t>Topic 1: the structure and organisation of the education system</a:t>
            </a:r>
            <a:endParaRPr lang="en-GB" sz="3600" dirty="0">
              <a:latin typeface="Gill Sans MT" panose="020B0502020104020203" pitchFamily="34" charset="0"/>
            </a:endParaRPr>
          </a:p>
        </p:txBody>
      </p:sp>
      <p:pic>
        <p:nvPicPr>
          <p:cNvPr id="3" name="Picture 2"/>
          <p:cNvPicPr>
            <a:picLocks noChangeAspect="1"/>
          </p:cNvPicPr>
          <p:nvPr/>
        </p:nvPicPr>
        <p:blipFill>
          <a:blip r:embed="rId2"/>
          <a:stretch>
            <a:fillRect/>
          </a:stretch>
        </p:blipFill>
        <p:spPr>
          <a:xfrm>
            <a:off x="611560" y="620688"/>
            <a:ext cx="3989013" cy="2648705"/>
          </a:xfrm>
          <a:prstGeom prst="rect">
            <a:avLst/>
          </a:prstGeom>
        </p:spPr>
      </p:pic>
      <p:sp>
        <p:nvSpPr>
          <p:cNvPr id="4" name="Rectangle 3"/>
          <p:cNvSpPr/>
          <p:nvPr/>
        </p:nvSpPr>
        <p:spPr>
          <a:xfrm rot="10800000" flipV="1">
            <a:off x="611560" y="3933056"/>
            <a:ext cx="2664296" cy="1754326"/>
          </a:xfrm>
          <a:prstGeom prst="rect">
            <a:avLst/>
          </a:prstGeom>
          <a:noFill/>
        </p:spPr>
        <p:txBody>
          <a:bodyPr wrap="squar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E</a:t>
            </a:r>
            <a:r>
              <a:rPr lang="en-US" sz="5400" b="1" cap="none" spc="50" baseline="30000" dirty="0" smtClean="0">
                <a:ln w="9525" cmpd="sng">
                  <a:solidFill>
                    <a:schemeClr val="accent1"/>
                  </a:solidFill>
                  <a:prstDash val="solid"/>
                </a:ln>
                <a:solidFill>
                  <a:srgbClr val="70AD47">
                    <a:tint val="1000"/>
                  </a:srgbClr>
                </a:solidFill>
                <a:effectLst>
                  <a:glow rad="38100">
                    <a:schemeClr val="accent1">
                      <a:alpha val="40000"/>
                    </a:schemeClr>
                  </a:glow>
                </a:effectLst>
              </a:rPr>
              <a:t>1</a:t>
            </a: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Group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796919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ill Sans MT" panose="020B0502020104020203" pitchFamily="34" charset="0"/>
              </a:rPr>
              <a:t>History of the British Education system- p.4 Activity</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68580" indent="0">
              <a:spcBef>
                <a:spcPct val="0"/>
              </a:spcBef>
              <a:buNone/>
            </a:pP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smtClean="0">
                <a:solidFill>
                  <a:schemeClr val="tx1"/>
                </a:solidFill>
                <a:latin typeface="Gill Sans MT" panose="020B0502020104020203" pitchFamily="34" charset="0"/>
                <a:ea typeface="+mj-ea"/>
                <a:cs typeface="+mj-cs"/>
              </a:rPr>
              <a:t>Using pages </a:t>
            </a:r>
            <a:r>
              <a:rPr lang="en-GB" sz="2600" dirty="0">
                <a:solidFill>
                  <a:schemeClr val="tx1"/>
                </a:solidFill>
                <a:latin typeface="Gill Sans MT" panose="020B0502020104020203" pitchFamily="34" charset="0"/>
                <a:ea typeface="+mj-ea"/>
                <a:cs typeface="+mj-cs"/>
              </a:rPr>
              <a:t>77-78 </a:t>
            </a:r>
            <a:r>
              <a:rPr lang="en-GB" sz="2600" dirty="0" smtClean="0">
                <a:solidFill>
                  <a:schemeClr val="tx1"/>
                </a:solidFill>
                <a:latin typeface="Gill Sans MT" panose="020B0502020104020203" pitchFamily="34" charset="0"/>
                <a:ea typeface="+mj-ea"/>
                <a:cs typeface="+mj-cs"/>
              </a:rPr>
              <a:t>of Webb outline briefly the main features of: </a:t>
            </a: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a:solidFill>
                  <a:schemeClr val="tx1"/>
                </a:solidFill>
                <a:latin typeface="Gill Sans MT" panose="020B0502020104020203" pitchFamily="34" charset="0"/>
                <a:ea typeface="+mj-ea"/>
                <a:cs typeface="+mj-cs"/>
              </a:rPr>
              <a:t>￼￼￼</a:t>
            </a:r>
          </a:p>
          <a:p>
            <a:pPr lvl="0" indent="0">
              <a:spcBef>
                <a:spcPct val="0"/>
              </a:spcBef>
              <a:buNone/>
            </a:pPr>
            <a:r>
              <a:rPr lang="en-GB" sz="2600" dirty="0">
                <a:solidFill>
                  <a:schemeClr val="tx1"/>
                </a:solidFill>
                <a:latin typeface="Gill Sans MT" panose="020B0502020104020203" pitchFamily="34" charset="0"/>
                <a:ea typeface="+mj-ea"/>
                <a:cs typeface="+mj-cs"/>
              </a:rPr>
              <a:t>1.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tripartite </a:t>
            </a:r>
            <a:r>
              <a:rPr lang="en-GB" sz="2600" dirty="0" smtClean="0">
                <a:solidFill>
                  <a:schemeClr val="tx1"/>
                </a:solidFill>
                <a:latin typeface="Gill Sans MT" panose="020B0502020104020203" pitchFamily="34" charset="0"/>
                <a:ea typeface="+mj-ea"/>
                <a:cs typeface="+mj-cs"/>
              </a:rPr>
              <a:t>school system</a:t>
            </a:r>
            <a:r>
              <a:rPr lang="en-GB" sz="2600" dirty="0">
                <a:solidFill>
                  <a:schemeClr val="tx1"/>
                </a:solidFill>
                <a:latin typeface="Gill Sans MT" panose="020B0502020104020203" pitchFamily="34" charset="0"/>
                <a:ea typeface="+mj-ea"/>
                <a:cs typeface="+mj-cs"/>
              </a:rPr>
              <a:t>.</a:t>
            </a:r>
          </a:p>
          <a:p>
            <a:pPr marL="68580" indent="0">
              <a:spcBef>
                <a:spcPct val="0"/>
              </a:spcBef>
              <a:buNone/>
            </a:pPr>
            <a:r>
              <a:rPr lang="en-GB" sz="2600" dirty="0">
                <a:solidFill>
                  <a:schemeClr val="tx1"/>
                </a:solidFill>
                <a:latin typeface="Gill Sans MT" panose="020B0502020104020203" pitchFamily="34" charset="0"/>
                <a:ea typeface="+mj-ea"/>
                <a:cs typeface="+mj-cs"/>
              </a:rPr>
              <a:t> </a:t>
            </a:r>
          </a:p>
          <a:p>
            <a:pPr indent="0">
              <a:spcBef>
                <a:spcPct val="0"/>
              </a:spcBef>
              <a:buNone/>
            </a:pPr>
            <a:r>
              <a:rPr lang="en-GB" sz="2600" dirty="0">
                <a:solidFill>
                  <a:schemeClr val="tx1"/>
                </a:solidFill>
                <a:latin typeface="Gill Sans MT" panose="020B0502020104020203" pitchFamily="34" charset="0"/>
                <a:ea typeface="+mj-ea"/>
                <a:cs typeface="+mj-cs"/>
              </a:rPr>
              <a:t>2.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comprehensive school system.</a:t>
            </a:r>
          </a:p>
          <a:p>
            <a:endParaRPr lang="en-GB" dirty="0"/>
          </a:p>
        </p:txBody>
      </p:sp>
    </p:spTree>
    <p:extLst>
      <p:ext uri="{BB962C8B-B14F-4D97-AF65-F5344CB8AC3E}">
        <p14:creationId xmlns:p14="http://schemas.microsoft.com/office/powerpoint/2010/main" val="2546987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704974" cy="1143000"/>
          </a:xfrm>
        </p:spPr>
        <p:txBody>
          <a:bodyPr>
            <a:normAutofit/>
          </a:bodyPr>
          <a:lstStyle/>
          <a:p>
            <a:r>
              <a:rPr lang="en-GB" dirty="0" smtClean="0">
                <a:latin typeface="Gill Sans MT" panose="020B0502020104020203" pitchFamily="34" charset="0"/>
              </a:rPr>
              <a:t>Types of School and Education</a:t>
            </a:r>
            <a:endParaRPr lang="en-GB" dirty="0">
              <a:latin typeface="Gill Sans MT" panose="020B0502020104020203" pitchFamily="34" charset="0"/>
            </a:endParaRPr>
          </a:p>
        </p:txBody>
      </p:sp>
      <p:sp>
        <p:nvSpPr>
          <p:cNvPr id="3" name="Content Placeholder 2"/>
          <p:cNvSpPr>
            <a:spLocks noGrp="1"/>
          </p:cNvSpPr>
          <p:nvPr>
            <p:ph idx="1"/>
          </p:nvPr>
        </p:nvSpPr>
        <p:spPr>
          <a:xfrm>
            <a:off x="683568" y="2420888"/>
            <a:ext cx="8064896" cy="3960440"/>
          </a:xfrm>
        </p:spPr>
        <p:txBody>
          <a:bodyPr>
            <a:normAutofit fontScale="92500" lnSpcReduction="20000"/>
          </a:bodyPr>
          <a:lstStyle/>
          <a:p>
            <a:r>
              <a:rPr lang="en-GB" dirty="0" smtClean="0">
                <a:latin typeface="Gill Sans MT" panose="020B0502020104020203" pitchFamily="34" charset="0"/>
              </a:rPr>
              <a:t>It is important that you are aware of the different types of schools and how these link to the theories, differential educational achievement, meritocracy and social mobility. Types of school include:</a:t>
            </a:r>
          </a:p>
          <a:p>
            <a:r>
              <a:rPr lang="en-GB" dirty="0" smtClean="0">
                <a:latin typeface="Gill Sans MT" panose="020B0502020104020203" pitchFamily="34" charset="0"/>
              </a:rPr>
              <a:t>This activity will ask you to research a particular type of school or schooling in small groups</a:t>
            </a:r>
          </a:p>
          <a:p>
            <a:r>
              <a:rPr lang="en-GB" dirty="0" smtClean="0">
                <a:latin typeface="Gill Sans MT" panose="020B0502020104020203" pitchFamily="34" charset="0"/>
              </a:rPr>
              <a:t>You will need to complete and present your findings in a PowerPoint format which should include a minimum of four frames These will include</a:t>
            </a:r>
          </a:p>
          <a:p>
            <a:pPr lvl="1">
              <a:buFont typeface="+mj-lt"/>
              <a:buAutoNum type="arabicPeriod"/>
            </a:pPr>
            <a:r>
              <a:rPr lang="en-GB" b="1" dirty="0" smtClean="0">
                <a:latin typeface="Gill Sans MT" panose="020B0502020104020203" pitchFamily="34" charset="0"/>
              </a:rPr>
              <a:t>A title frame naming all of those involved in the research and presentation</a:t>
            </a:r>
          </a:p>
          <a:p>
            <a:pPr lvl="1">
              <a:buFont typeface="+mj-lt"/>
              <a:buAutoNum type="arabicPeriod"/>
            </a:pPr>
            <a:r>
              <a:rPr lang="en-GB" b="1" dirty="0" smtClean="0">
                <a:latin typeface="Gill Sans MT" panose="020B0502020104020203" pitchFamily="34" charset="0"/>
              </a:rPr>
              <a:t>At least one frame identifying the purpose of the school, numbers of them in the country</a:t>
            </a:r>
          </a:p>
          <a:p>
            <a:pPr lvl="1">
              <a:buFont typeface="+mj-lt"/>
              <a:buAutoNum type="arabicPeriod"/>
            </a:pPr>
            <a:r>
              <a:rPr lang="en-GB" b="1" dirty="0" smtClean="0">
                <a:latin typeface="Gill Sans MT" panose="020B0502020104020203" pitchFamily="34" charset="0"/>
              </a:rPr>
              <a:t>At least one frame identifying the admission policy </a:t>
            </a:r>
            <a:r>
              <a:rPr lang="en-GB" b="1" dirty="0" err="1" smtClean="0">
                <a:latin typeface="Gill Sans MT" panose="020B0502020104020203" pitchFamily="34" charset="0"/>
              </a:rPr>
              <a:t>associsated</a:t>
            </a:r>
            <a:r>
              <a:rPr lang="en-GB" b="1" dirty="0" smtClean="0">
                <a:latin typeface="Gill Sans MT" panose="020B0502020104020203" pitchFamily="34" charset="0"/>
              </a:rPr>
              <a:t> can we regard it as meritocratic and supporting social mobility?</a:t>
            </a:r>
          </a:p>
          <a:p>
            <a:pPr lvl="1">
              <a:buFont typeface="+mj-lt"/>
              <a:buAutoNum type="arabicPeriod"/>
            </a:pPr>
            <a:r>
              <a:rPr lang="en-GB" b="1" dirty="0" smtClean="0">
                <a:latin typeface="Gill Sans MT" panose="020B0502020104020203" pitchFamily="34" charset="0"/>
              </a:rPr>
              <a:t>At least one frame identifying the school’s sources of funding and who it is governed and regulated by. </a:t>
            </a:r>
          </a:p>
          <a:p>
            <a:pPr marL="68580" indent="0">
              <a:buNone/>
            </a:pPr>
            <a:r>
              <a:rPr lang="en-GB" dirty="0" smtClean="0">
                <a:latin typeface="Gill Sans MT" panose="020B0502020104020203" pitchFamily="34" charset="0"/>
              </a:rPr>
              <a:t>Use the sources on Godalming Online to help you</a:t>
            </a:r>
          </a:p>
        </p:txBody>
      </p:sp>
    </p:spTree>
    <p:extLst>
      <p:ext uri="{BB962C8B-B14F-4D97-AF65-F5344CB8AC3E}">
        <p14:creationId xmlns:p14="http://schemas.microsoft.com/office/powerpoint/2010/main" val="251353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5917679" cy="2550877"/>
          </a:xfrm>
        </p:spPr>
        <p:txBody>
          <a:bodyPr/>
          <a:lstStyle/>
          <a:p>
            <a:r>
              <a:rPr lang="en-GB" dirty="0" smtClean="0">
                <a:latin typeface="Gill Sans MT" panose="020B0502020104020203" pitchFamily="34" charset="0"/>
              </a:rPr>
              <a:t>Types of school</a:t>
            </a:r>
            <a:endParaRPr lang="en-GB" dirty="0">
              <a:latin typeface="Gill Sans MT" panose="020B0502020104020203" pitchFamily="34" charset="0"/>
            </a:endParaRPr>
          </a:p>
        </p:txBody>
      </p:sp>
      <p:sp>
        <p:nvSpPr>
          <p:cNvPr id="3" name="Content Placeholder 2"/>
          <p:cNvSpPr>
            <a:spLocks noGrp="1"/>
          </p:cNvSpPr>
          <p:nvPr>
            <p:ph type="subTitle" idx="1"/>
          </p:nvPr>
        </p:nvSpPr>
        <p:spPr>
          <a:xfrm>
            <a:off x="899592" y="4035661"/>
            <a:ext cx="7416824" cy="1233670"/>
          </a:xfrm>
        </p:spPr>
        <p:txBody>
          <a:bodyPr>
            <a:noAutofit/>
          </a:bodyPr>
          <a:lstStyle/>
          <a:p>
            <a:pPr marL="457200" indent="-457200">
              <a:buFont typeface="+mj-lt"/>
              <a:buAutoNum type="arabicPeriod"/>
            </a:pPr>
            <a:r>
              <a:rPr lang="en-GB" sz="1900" dirty="0" smtClean="0">
                <a:solidFill>
                  <a:schemeClr val="bg1"/>
                </a:solidFill>
                <a:latin typeface="Gill Sans MT" panose="020B0502020104020203" pitchFamily="34" charset="0"/>
              </a:rPr>
              <a:t>TITLE FRAME</a:t>
            </a:r>
          </a:p>
          <a:p>
            <a:pPr marL="457200" indent="-457200">
              <a:spcBef>
                <a:spcPts val="0"/>
              </a:spcBef>
              <a:buFont typeface="+mj-lt"/>
              <a:buAutoNum type="arabicPeriod"/>
            </a:pPr>
            <a:r>
              <a:rPr lang="en-GB" sz="1900" dirty="0" smtClean="0">
                <a:solidFill>
                  <a:schemeClr val="bg1"/>
                </a:solidFill>
                <a:latin typeface="Gill Sans MT" panose="020B0502020104020203" pitchFamily="34" charset="0"/>
              </a:rPr>
              <a:t>A brief outline of the history, PURPOSE, STRUCTURE of these schools </a:t>
            </a:r>
            <a:r>
              <a:rPr lang="en-GB" sz="1900" b="1" u="sng" dirty="0" smtClean="0">
                <a:solidFill>
                  <a:schemeClr val="bg1"/>
                </a:solidFill>
                <a:latin typeface="Gill Sans MT" panose="020B0502020104020203" pitchFamily="34" charset="0"/>
              </a:rPr>
              <a:t>in the UK</a:t>
            </a:r>
          </a:p>
          <a:p>
            <a:pPr marL="457200" indent="-457200">
              <a:spcBef>
                <a:spcPts val="0"/>
              </a:spcBef>
              <a:buFont typeface="+mj-lt"/>
              <a:buAutoNum type="arabicPeriod"/>
            </a:pPr>
            <a:r>
              <a:rPr lang="en-GB" sz="1900" dirty="0" smtClean="0">
                <a:solidFill>
                  <a:schemeClr val="bg1"/>
                </a:solidFill>
                <a:latin typeface="Gill Sans MT" panose="020B0502020104020203" pitchFamily="34" charset="0"/>
              </a:rPr>
              <a:t>The degree to which this type of schooling is meritocratic and supports social mobility</a:t>
            </a:r>
          </a:p>
          <a:p>
            <a:pPr marL="457200" indent="-457200">
              <a:spcBef>
                <a:spcPts val="0"/>
              </a:spcBef>
              <a:buFont typeface="+mj-lt"/>
              <a:buAutoNum type="arabicPeriod"/>
            </a:pPr>
            <a:r>
              <a:rPr lang="en-GB" sz="1900" dirty="0" smtClean="0">
                <a:solidFill>
                  <a:schemeClr val="bg1"/>
                </a:solidFill>
                <a:latin typeface="Gill Sans MT" panose="020B0502020104020203" pitchFamily="34" charset="0"/>
              </a:rPr>
              <a:t>How this type of schooling is funded, governed and regulated.</a:t>
            </a:r>
            <a:endParaRPr lang="en-GB" sz="1900" dirty="0">
              <a:solidFill>
                <a:schemeClr val="bg1"/>
              </a:solidFill>
              <a:latin typeface="Gill Sans MT" panose="020B0502020104020203" pitchFamily="34" charset="0"/>
            </a:endParaRPr>
          </a:p>
        </p:txBody>
      </p:sp>
      <p:graphicFrame>
        <p:nvGraphicFramePr>
          <p:cNvPr id="5" name="Table 4"/>
          <p:cNvGraphicFramePr>
            <a:graphicFrameLocks noGrp="1"/>
          </p:cNvGraphicFramePr>
          <p:nvPr/>
        </p:nvGraphicFramePr>
        <p:xfrm>
          <a:off x="251520" y="186694"/>
          <a:ext cx="8712968" cy="3017520"/>
        </p:xfrm>
        <a:graphic>
          <a:graphicData uri="http://schemas.openxmlformats.org/drawingml/2006/table">
            <a:tbl>
              <a:tblPr firstRow="1" bandRow="1">
                <a:tableStyleId>{5C22544A-7EE6-4342-B048-85BDC9FD1C3A}</a:tableStyleId>
              </a:tblPr>
              <a:tblGrid>
                <a:gridCol w="3953784"/>
                <a:gridCol w="4759184"/>
              </a:tblGrid>
              <a:tr h="312035">
                <a:tc>
                  <a:txBody>
                    <a:bodyPr/>
                    <a:lstStyle/>
                    <a:p>
                      <a:r>
                        <a:rPr lang="en-GB" sz="1600" dirty="0" smtClean="0"/>
                        <a:t>Type of Schooling</a:t>
                      </a:r>
                      <a:endParaRPr lang="en-GB" sz="1600" dirty="0"/>
                    </a:p>
                  </a:txBody>
                  <a:tcPr/>
                </a:tc>
                <a:tc>
                  <a:txBody>
                    <a:bodyPr/>
                    <a:lstStyle/>
                    <a:p>
                      <a:r>
                        <a:rPr lang="en-GB" sz="1600" dirty="0" smtClean="0"/>
                        <a:t>Whose research?</a:t>
                      </a:r>
                      <a:endParaRPr lang="en-GB" sz="1600" dirty="0"/>
                    </a:p>
                  </a:txBody>
                  <a:tcPr/>
                </a:tc>
              </a:tr>
              <a:tr h="312035">
                <a:tc>
                  <a:txBody>
                    <a:bodyPr/>
                    <a:lstStyle/>
                    <a:p>
                      <a:r>
                        <a:rPr lang="en-GB" sz="1600" dirty="0" smtClean="0"/>
                        <a:t>Comprehensive Schools</a:t>
                      </a:r>
                      <a:endParaRPr lang="en-GB" sz="1600" dirty="0"/>
                    </a:p>
                  </a:txBody>
                  <a:tcPr/>
                </a:tc>
                <a:tc>
                  <a:txBody>
                    <a:bodyPr/>
                    <a:lstStyle/>
                    <a:p>
                      <a:endParaRPr lang="en-GB" sz="1600" dirty="0"/>
                    </a:p>
                  </a:txBody>
                  <a:tcPr/>
                </a:tc>
              </a:tr>
              <a:tr h="312035">
                <a:tc>
                  <a:txBody>
                    <a:bodyPr/>
                    <a:lstStyle/>
                    <a:p>
                      <a:r>
                        <a:rPr lang="en-GB" sz="1600" dirty="0" smtClean="0"/>
                        <a:t>Independent Schools</a:t>
                      </a:r>
                      <a:endParaRPr lang="en-GB" sz="1600" dirty="0"/>
                    </a:p>
                  </a:txBody>
                  <a:tcPr/>
                </a:tc>
                <a:tc>
                  <a:txBody>
                    <a:bodyPr/>
                    <a:lstStyle/>
                    <a:p>
                      <a:endParaRPr lang="en-GB" sz="1600" dirty="0"/>
                    </a:p>
                  </a:txBody>
                  <a:tcPr/>
                </a:tc>
              </a:tr>
              <a:tr h="312035">
                <a:tc>
                  <a:txBody>
                    <a:bodyPr/>
                    <a:lstStyle/>
                    <a:p>
                      <a:r>
                        <a:rPr lang="en-GB" sz="1600" dirty="0" smtClean="0"/>
                        <a:t>Grammar Schools</a:t>
                      </a:r>
                      <a:endParaRPr lang="en-GB" sz="1600" dirty="0"/>
                    </a:p>
                  </a:txBody>
                  <a:tcPr/>
                </a:tc>
                <a:tc>
                  <a:txBody>
                    <a:bodyPr/>
                    <a:lstStyle/>
                    <a:p>
                      <a:endParaRPr lang="en-GB" sz="1600" dirty="0"/>
                    </a:p>
                  </a:txBody>
                  <a:tcPr/>
                </a:tc>
              </a:tr>
              <a:tr h="312035">
                <a:tc>
                  <a:txBody>
                    <a:bodyPr/>
                    <a:lstStyle/>
                    <a:p>
                      <a:r>
                        <a:rPr lang="en-GB" sz="1600" dirty="0" smtClean="0"/>
                        <a:t>Faith Schools</a:t>
                      </a:r>
                      <a:endParaRPr lang="en-GB" sz="1600" dirty="0"/>
                    </a:p>
                  </a:txBody>
                  <a:tcPr/>
                </a:tc>
                <a:tc>
                  <a:txBody>
                    <a:bodyPr/>
                    <a:lstStyle/>
                    <a:p>
                      <a:endParaRPr lang="en-GB" sz="1600" dirty="0"/>
                    </a:p>
                  </a:txBody>
                  <a:tcPr/>
                </a:tc>
              </a:tr>
              <a:tr h="312035">
                <a:tc>
                  <a:txBody>
                    <a:bodyPr/>
                    <a:lstStyle/>
                    <a:p>
                      <a:r>
                        <a:rPr lang="en-GB" sz="1600" dirty="0" smtClean="0"/>
                        <a:t>Academies and Free Schools</a:t>
                      </a:r>
                      <a:endParaRPr lang="en-GB" sz="1600" dirty="0"/>
                    </a:p>
                  </a:txBody>
                  <a:tcPr/>
                </a:tc>
                <a:tc>
                  <a:txBody>
                    <a:bodyPr/>
                    <a:lstStyle/>
                    <a:p>
                      <a:endParaRPr lang="en-GB" sz="1600" dirty="0"/>
                    </a:p>
                  </a:txBody>
                  <a:tcPr/>
                </a:tc>
              </a:tr>
              <a:tr h="312035">
                <a:tc>
                  <a:txBody>
                    <a:bodyPr/>
                    <a:lstStyle/>
                    <a:p>
                      <a:r>
                        <a:rPr lang="en-GB" sz="1600" dirty="0" smtClean="0"/>
                        <a:t>City Technology Colleges</a:t>
                      </a:r>
                      <a:endParaRPr lang="en-GB" sz="1600" dirty="0"/>
                    </a:p>
                  </a:txBody>
                  <a:tcPr/>
                </a:tc>
                <a:tc>
                  <a:txBody>
                    <a:bodyPr/>
                    <a:lstStyle/>
                    <a:p>
                      <a:endParaRPr lang="en-GB" sz="1600" dirty="0"/>
                    </a:p>
                  </a:txBody>
                  <a:tcPr/>
                </a:tc>
              </a:tr>
              <a:tr h="312035">
                <a:tc>
                  <a:txBody>
                    <a:bodyPr/>
                    <a:lstStyle/>
                    <a:p>
                      <a:r>
                        <a:rPr lang="en-GB" sz="1600" dirty="0" smtClean="0"/>
                        <a:t>Specialist schools</a:t>
                      </a:r>
                      <a:endParaRPr lang="en-GB" sz="1600" dirty="0"/>
                    </a:p>
                  </a:txBody>
                  <a:tcPr/>
                </a:tc>
                <a:tc>
                  <a:txBody>
                    <a:bodyPr/>
                    <a:lstStyle/>
                    <a:p>
                      <a:endParaRPr lang="en-GB" sz="1600" dirty="0"/>
                    </a:p>
                  </a:txBody>
                  <a:tcPr/>
                </a:tc>
              </a:tr>
              <a:tr h="312035">
                <a:tc>
                  <a:txBody>
                    <a:bodyPr/>
                    <a:lstStyle/>
                    <a:p>
                      <a:r>
                        <a:rPr lang="en-GB" sz="1600" dirty="0" smtClean="0"/>
                        <a:t>Home schooling</a:t>
                      </a:r>
                      <a:endParaRPr lang="en-GB" sz="1600" dirty="0"/>
                    </a:p>
                  </a:txBody>
                  <a:tcPr/>
                </a:tc>
                <a:tc>
                  <a:txBody>
                    <a:bodyPr/>
                    <a:lstStyle/>
                    <a:p>
                      <a:endParaRPr lang="en-GB" sz="1600" dirty="0"/>
                    </a:p>
                  </a:txBody>
                  <a:tcPr/>
                </a:tc>
              </a:tr>
            </a:tbl>
          </a:graphicData>
        </a:graphic>
      </p:graphicFrame>
    </p:spTree>
    <p:extLst>
      <p:ext uri="{BB962C8B-B14F-4D97-AF65-F5344CB8AC3E}">
        <p14:creationId xmlns:p14="http://schemas.microsoft.com/office/powerpoint/2010/main" val="5316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5400" dirty="0" smtClean="0">
                <a:latin typeface="Gill Sans MT" panose="020B0502020104020203" pitchFamily="34" charset="0"/>
              </a:rPr>
              <a:t>PRESENTATIONS</a:t>
            </a:r>
            <a:endParaRPr lang="en-GB" sz="5400" dirty="0">
              <a:latin typeface="Gill Sans MT" panose="020B0502020104020203" pitchFamily="34" charset="0"/>
            </a:endParaRPr>
          </a:p>
        </p:txBody>
      </p:sp>
      <p:sp>
        <p:nvSpPr>
          <p:cNvPr id="5" name="Subtitle 4"/>
          <p:cNvSpPr>
            <a:spLocks noGrp="1"/>
          </p:cNvSpPr>
          <p:nvPr>
            <p:ph type="subTitle" idx="1"/>
          </p:nvPr>
        </p:nvSpPr>
        <p:spPr/>
        <p:txBody>
          <a:bodyPr/>
          <a:lstStyle/>
          <a:p>
            <a:r>
              <a:rPr lang="en-GB" dirty="0" smtClean="0"/>
              <a:t>E Group</a:t>
            </a:r>
            <a:endParaRPr lang="en-GB" dirty="0"/>
          </a:p>
        </p:txBody>
      </p:sp>
    </p:spTree>
    <p:extLst>
      <p:ext uri="{BB962C8B-B14F-4D97-AF65-F5344CB8AC3E}">
        <p14:creationId xmlns:p14="http://schemas.microsoft.com/office/powerpoint/2010/main" val="245705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64244"/>
            <a:ext cx="6858000" cy="1790700"/>
          </a:xfrm>
        </p:spPr>
        <p:txBody>
          <a:bodyPr>
            <a:normAutofit/>
          </a:bodyPr>
          <a:lstStyle/>
          <a:p>
            <a:r>
              <a:rPr lang="en-GB" sz="4950" u="sng" dirty="0"/>
              <a:t>Comprehensive schools</a:t>
            </a:r>
          </a:p>
        </p:txBody>
      </p:sp>
      <p:sp>
        <p:nvSpPr>
          <p:cNvPr id="3" name="Subtitle 2"/>
          <p:cNvSpPr>
            <a:spLocks noGrp="1"/>
          </p:cNvSpPr>
          <p:nvPr>
            <p:ph type="subTitle" idx="1"/>
          </p:nvPr>
        </p:nvSpPr>
        <p:spPr>
          <a:xfrm>
            <a:off x="1143000" y="3254944"/>
            <a:ext cx="6858000" cy="1241822"/>
          </a:xfrm>
        </p:spPr>
        <p:txBody>
          <a:bodyPr>
            <a:normAutofit/>
          </a:bodyPr>
          <a:lstStyle/>
          <a:p>
            <a:r>
              <a:rPr lang="en-GB" sz="1500" dirty="0"/>
              <a:t>Anna, Lucy and Kate</a:t>
            </a:r>
          </a:p>
        </p:txBody>
      </p:sp>
      <p:sp>
        <p:nvSpPr>
          <p:cNvPr id="4" name="TextBox 3"/>
          <p:cNvSpPr txBox="1"/>
          <p:nvPr/>
        </p:nvSpPr>
        <p:spPr>
          <a:xfrm>
            <a:off x="1826754" y="4057651"/>
            <a:ext cx="5531001" cy="323165"/>
          </a:xfrm>
          <a:prstGeom prst="rect">
            <a:avLst/>
          </a:prstGeom>
          <a:noFill/>
        </p:spPr>
        <p:txBody>
          <a:bodyPr wrap="none" rtlCol="0">
            <a:spAutoFit/>
          </a:bodyPr>
          <a:lstStyle/>
          <a:p>
            <a:r>
              <a:rPr lang="en-GB" sz="1500" dirty="0">
                <a:solidFill>
                  <a:prstClr val="black"/>
                </a:solidFill>
              </a:rPr>
              <a:t>A secondary school for children of all abilities from the same district.</a:t>
            </a:r>
          </a:p>
        </p:txBody>
      </p:sp>
    </p:spTree>
    <p:extLst>
      <p:ext uri="{BB962C8B-B14F-4D97-AF65-F5344CB8AC3E}">
        <p14:creationId xmlns:p14="http://schemas.microsoft.com/office/powerpoint/2010/main" val="307293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56" y="1077290"/>
            <a:ext cx="8583312" cy="4685592"/>
          </a:xfrm>
        </p:spPr>
        <p:txBody>
          <a:bodyPr>
            <a:normAutofit lnSpcReduction="10000"/>
          </a:bodyPr>
          <a:lstStyle/>
          <a:p>
            <a:pPr marL="0" indent="0" algn="ctr">
              <a:buNone/>
            </a:pPr>
            <a:r>
              <a:rPr lang="en-GB" sz="1500" b="1" u="sng" dirty="0"/>
              <a:t>History</a:t>
            </a:r>
          </a:p>
          <a:p>
            <a:r>
              <a:rPr lang="en-GB" sz="1350" dirty="0"/>
              <a:t>After the Second World War, parents were against the idea of the 11+ examination because of a concern about the reliability of the 11+ examination for categorising children. At the same there was a decrease in people wanting to send their children to grammar schools because working class children and their parents were alienated in these schools and that was a waste of talent, particularly in girls.</a:t>
            </a:r>
          </a:p>
          <a:p>
            <a:r>
              <a:rPr lang="en-GB" sz="1350" dirty="0"/>
              <a:t>In the 1950s there were many alternatives to comprehensive schools but the conservative government didn’t want to use them because of a risk of rebellion. So when labour got into power, Education secretary Anthony Crosland, asked local authorities to make plans for going comprehensive.</a:t>
            </a:r>
          </a:p>
          <a:p>
            <a:r>
              <a:rPr lang="en-GB" sz="1350" dirty="0"/>
              <a:t>Between 1965 and 1975, nearly all state schools in Wales and Scotland went comprehensive and in England this was 90 percent.</a:t>
            </a:r>
          </a:p>
          <a:p>
            <a:pPr marL="0" indent="0" algn="ctr">
              <a:buNone/>
            </a:pPr>
            <a:r>
              <a:rPr lang="en-GB" sz="1500" b="1" u="sng" dirty="0"/>
              <a:t>Purpose</a:t>
            </a:r>
          </a:p>
          <a:p>
            <a:r>
              <a:rPr lang="en-GB" sz="1350" dirty="0"/>
              <a:t>The purpose of comprehensive schools is to democratize education and provide equal opportunities for success for all students.</a:t>
            </a:r>
          </a:p>
          <a:p>
            <a:r>
              <a:rPr lang="en-GB" sz="1350" dirty="0"/>
              <a:t>It does not select its pupils based on academic achievement or talent whereas the selective school system restricts the entrance of pupils on the basis of selection criteria.</a:t>
            </a:r>
          </a:p>
          <a:p>
            <a:pPr marL="0" indent="0" algn="ctr">
              <a:buNone/>
            </a:pPr>
            <a:r>
              <a:rPr lang="en-GB" sz="1500" b="1" u="sng" dirty="0"/>
              <a:t>Structure</a:t>
            </a:r>
          </a:p>
          <a:p>
            <a:r>
              <a:rPr lang="en-GB" sz="1350" dirty="0"/>
              <a:t>Comprehensive schools are for students aged 11-16, going from Year 7 to Year 11.</a:t>
            </a:r>
          </a:p>
          <a:p>
            <a:r>
              <a:rPr lang="en-GB" sz="1350" dirty="0"/>
              <a:t>At the end of Year 11, students sit their GCSEs which allow them to go to sixth-form or college if they achieve good grades.</a:t>
            </a:r>
          </a:p>
          <a:p>
            <a:r>
              <a:rPr lang="en-GB" sz="1350" dirty="0"/>
              <a:t>They tend to teach a wider range of subject which allow children to reach their full potential.</a:t>
            </a:r>
          </a:p>
          <a:p>
            <a:pPr marL="0" indent="0">
              <a:buNone/>
            </a:pPr>
            <a:endParaRPr lang="en-GB" sz="1200" dirty="0"/>
          </a:p>
          <a:p>
            <a:endParaRPr lang="en-GB" sz="1200" dirty="0"/>
          </a:p>
          <a:p>
            <a:endParaRPr lang="en-GB" sz="1350" dirty="0"/>
          </a:p>
          <a:p>
            <a:endParaRPr lang="en-GB" sz="1350" dirty="0"/>
          </a:p>
        </p:txBody>
      </p:sp>
    </p:spTree>
    <p:extLst>
      <p:ext uri="{BB962C8B-B14F-4D97-AF65-F5344CB8AC3E}">
        <p14:creationId xmlns:p14="http://schemas.microsoft.com/office/powerpoint/2010/main" val="219784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097" y="1092029"/>
            <a:ext cx="8557054" cy="4732638"/>
          </a:xfrm>
        </p:spPr>
        <p:txBody>
          <a:bodyPr>
            <a:normAutofit/>
          </a:bodyPr>
          <a:lstStyle/>
          <a:p>
            <a:pPr marL="0" indent="0">
              <a:buNone/>
            </a:pPr>
            <a:endParaRPr lang="en-GB" b="1" u="sng" dirty="0" smtClean="0"/>
          </a:p>
          <a:p>
            <a:pPr marL="0" indent="0" algn="ctr">
              <a:buNone/>
            </a:pPr>
            <a:r>
              <a:rPr lang="en-GB" sz="2400" b="1" u="sng" dirty="0"/>
              <a:t>Is it meritocratic?</a:t>
            </a:r>
          </a:p>
          <a:p>
            <a:endParaRPr lang="en-GB" sz="1500" dirty="0"/>
          </a:p>
          <a:p>
            <a:r>
              <a:rPr lang="en-GB" sz="1500" dirty="0"/>
              <a:t>Comprehensive schools are meritocratic because students are not judged by their gender, class or ethnicity. Instead they are excepted into a school and there is support from the school for those with learning disabilities.</a:t>
            </a:r>
          </a:p>
          <a:p>
            <a:r>
              <a:rPr lang="en-GB" sz="1500" dirty="0"/>
              <a:t>They are also meritocratic because it is free education for all and it follows the national curriculum, Ofsted and league tables.</a:t>
            </a:r>
          </a:p>
          <a:p>
            <a:r>
              <a:rPr lang="en-GB" sz="1500" dirty="0"/>
              <a:t>Comprehensive schools support social mobility as people from all different social backgrounds and social strata can attend these schools. This is because when leaving comprehensive schools you have the opportunity to attend higher education such as college and university. This means that students will have better qualification which will lead to a better future career.</a:t>
            </a:r>
          </a:p>
          <a:p>
            <a:r>
              <a:rPr lang="en-GB" sz="1500" dirty="0"/>
              <a:t>Also because these schools are free, despite the students background whether it’s low-income or high-income, they are supported and have an equal opportunity as everyone else.</a:t>
            </a:r>
          </a:p>
        </p:txBody>
      </p:sp>
    </p:spTree>
    <p:extLst>
      <p:ext uri="{BB962C8B-B14F-4D97-AF65-F5344CB8AC3E}">
        <p14:creationId xmlns:p14="http://schemas.microsoft.com/office/powerpoint/2010/main" val="246716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How are comprehensive schools funded, governed and regulated?</a:t>
            </a:r>
            <a:endParaRPr lang="en-GB" u="sng" dirty="0"/>
          </a:p>
        </p:txBody>
      </p:sp>
      <p:sp>
        <p:nvSpPr>
          <p:cNvPr id="3" name="Content Placeholder 2"/>
          <p:cNvSpPr>
            <a:spLocks noGrp="1"/>
          </p:cNvSpPr>
          <p:nvPr>
            <p:ph idx="1"/>
          </p:nvPr>
        </p:nvSpPr>
        <p:spPr/>
        <p:txBody>
          <a:bodyPr>
            <a:normAutofit/>
          </a:bodyPr>
          <a:lstStyle/>
          <a:p>
            <a:endParaRPr lang="en-GB" sz="1350" dirty="0"/>
          </a:p>
          <a:p>
            <a:endParaRPr lang="en-GB" sz="1350" dirty="0"/>
          </a:p>
          <a:p>
            <a:r>
              <a:rPr lang="en-GB" sz="1350" dirty="0"/>
              <a:t>They are funded through the state and local taxation, this money is given to them by the local authorities. Because of this, they are required to follow the National Curriculum. This also means that all teachers are employed under the nationally agreed ‘School Teachers’ Pay and Conditions Document’.</a:t>
            </a:r>
          </a:p>
          <a:p>
            <a:r>
              <a:rPr lang="en-GB" sz="1350" dirty="0"/>
              <a:t>This type of school is regulated by consistent Ofsted inspections. After Ofsted has visited, they publish a report for the public and parents to show how the school is currently teaching. They are valuable when your family are deciding which schools to apply to, therefore they can compare the Ofsted ratings.</a:t>
            </a:r>
          </a:p>
          <a:p>
            <a:r>
              <a:rPr lang="en-GB" sz="1350" dirty="0"/>
              <a:t>Comprehensive schools are independent school that although it is financed by the government are usually not dependent upon national or local governments.</a:t>
            </a:r>
          </a:p>
          <a:p>
            <a:endParaRPr lang="en-GB" sz="1350" dirty="0"/>
          </a:p>
        </p:txBody>
      </p:sp>
    </p:spTree>
    <p:extLst>
      <p:ext uri="{BB962C8B-B14F-4D97-AF65-F5344CB8AC3E}">
        <p14:creationId xmlns:p14="http://schemas.microsoft.com/office/powerpoint/2010/main" val="49515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Independent schools</a:t>
            </a:r>
            <a:endParaRPr lang="en-GB" dirty="0"/>
          </a:p>
        </p:txBody>
      </p:sp>
      <p:sp>
        <p:nvSpPr>
          <p:cNvPr id="3" name="Subtitle 2"/>
          <p:cNvSpPr>
            <a:spLocks noGrp="1"/>
          </p:cNvSpPr>
          <p:nvPr>
            <p:ph type="subTitle" idx="1"/>
          </p:nvPr>
        </p:nvSpPr>
        <p:spPr/>
        <p:txBody>
          <a:bodyPr/>
          <a:lstStyle/>
          <a:p>
            <a:r>
              <a:rPr lang="en-GB" dirty="0" smtClean="0"/>
              <a:t>By Emily, </a:t>
            </a:r>
            <a:r>
              <a:rPr lang="en-GB" dirty="0"/>
              <a:t>A</a:t>
            </a:r>
            <a:r>
              <a:rPr lang="en-GB" dirty="0" smtClean="0"/>
              <a:t>my and George.</a:t>
            </a:r>
            <a:endParaRPr lang="en-GB" dirty="0"/>
          </a:p>
        </p:txBody>
      </p:sp>
    </p:spTree>
    <p:extLst>
      <p:ext uri="{BB962C8B-B14F-4D97-AF65-F5344CB8AC3E}">
        <p14:creationId xmlns:p14="http://schemas.microsoft.com/office/powerpoint/2010/main" val="1183238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Independent schools and what they do.</a:t>
            </a:r>
            <a:endParaRPr lang="en-GB"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dirty="0" smtClean="0"/>
              <a:t> All private schools must be registered with the government and are inspected regularly. Private schools are also known to specialise with children who have special educational needs. These schools are mostly attended by children of wealthy upper class parents as these schools cost thousands a year.</a:t>
            </a:r>
          </a:p>
          <a:p>
            <a:pPr marL="0" indent="0">
              <a:buNone/>
            </a:pPr>
            <a:r>
              <a:rPr lang="en-GB" dirty="0" smtClean="0"/>
              <a:t>In 2011 there were more than 2,600 independent schools in the </a:t>
            </a:r>
            <a:r>
              <a:rPr lang="en-GB" dirty="0" err="1" smtClean="0"/>
              <a:t>uk</a:t>
            </a:r>
            <a:r>
              <a:rPr lang="en-GB" dirty="0" smtClean="0"/>
              <a:t> educating some  628,000 children, comprising over 6.5 per cent of </a:t>
            </a:r>
            <a:r>
              <a:rPr lang="en-GB" dirty="0" err="1" smtClean="0"/>
              <a:t>uk</a:t>
            </a:r>
            <a:r>
              <a:rPr lang="en-GB" dirty="0" smtClean="0"/>
              <a:t> children, and more than 18 per cent of pupils being over the age of 16</a:t>
            </a:r>
            <a:endParaRPr lang="en-GB" dirty="0"/>
          </a:p>
        </p:txBody>
      </p:sp>
    </p:spTree>
    <p:extLst>
      <p:ext uri="{BB962C8B-B14F-4D97-AF65-F5344CB8AC3E}">
        <p14:creationId xmlns:p14="http://schemas.microsoft.com/office/powerpoint/2010/main" val="1876847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Gill Sans MT" panose="020B0502020104020203" pitchFamily="34" charset="0"/>
              </a:rPr>
              <a:t>Learning objectives of this booklet</a:t>
            </a:r>
            <a:endParaRPr lang="en-GB" dirty="0">
              <a:latin typeface="Gill Sans MT" panose="020B0502020104020203" pitchFamily="34" charset="0"/>
            </a:endParaRPr>
          </a:p>
        </p:txBody>
      </p:sp>
      <p:sp>
        <p:nvSpPr>
          <p:cNvPr id="3" name="Content Placeholder 2"/>
          <p:cNvSpPr>
            <a:spLocks noGrp="1"/>
          </p:cNvSpPr>
          <p:nvPr>
            <p:ph idx="1"/>
          </p:nvPr>
        </p:nvSpPr>
        <p:spPr>
          <a:xfrm>
            <a:off x="853044" y="2276872"/>
            <a:ext cx="7281257" cy="4320480"/>
          </a:xfrm>
        </p:spPr>
        <p:txBody>
          <a:bodyPr>
            <a:normAutofit fontScale="85000" lnSpcReduction="20000"/>
          </a:bodyPr>
          <a:lstStyle/>
          <a:p>
            <a:pPr marL="68580" indent="0">
              <a:buNone/>
            </a:pPr>
            <a:r>
              <a:rPr lang="en-US" b="1" u="sng" dirty="0">
                <a:latin typeface="Gill Sans MT" panose="020B0502020104020203" pitchFamily="34" charset="0"/>
              </a:rPr>
              <a:t>Learning Objectives</a:t>
            </a:r>
            <a:r>
              <a:rPr lang="en-US" b="1" u="sng" dirty="0" smtClean="0">
                <a:latin typeface="Gill Sans MT" panose="020B0502020104020203" pitchFamily="34" charset="0"/>
              </a:rPr>
              <a:t>:</a:t>
            </a:r>
            <a:r>
              <a:rPr lang="en-US" dirty="0">
                <a:latin typeface="Gill Sans MT" panose="020B0502020104020203" pitchFamily="34" charset="0"/>
              </a:rPr>
              <a:t> </a:t>
            </a:r>
            <a:endParaRPr lang="en-GB" dirty="0">
              <a:latin typeface="Gill Sans MT" panose="020B0502020104020203" pitchFamily="34" charset="0"/>
            </a:endParaRPr>
          </a:p>
          <a:p>
            <a:pPr lvl="0"/>
            <a:r>
              <a:rPr lang="en-GB" dirty="0">
                <a:latin typeface="Gill Sans MT" panose="020B0502020104020203" pitchFamily="34" charset="0"/>
              </a:rPr>
              <a:t>To understand and evaluate key concepts associated with functionalist, New Right and Marxist sociologists’ views of education.</a:t>
            </a:r>
          </a:p>
          <a:p>
            <a:pPr lvl="0"/>
            <a:r>
              <a:rPr lang="en-GB" dirty="0">
                <a:latin typeface="Gill Sans MT" panose="020B0502020104020203" pitchFamily="34" charset="0"/>
              </a:rPr>
              <a:t>To understand how these approaches explain the function of education and examine the link between education and work wider society</a:t>
            </a:r>
            <a:r>
              <a:rPr lang="en-GB" dirty="0" smtClean="0">
                <a:latin typeface="Gill Sans MT" panose="020B0502020104020203" pitchFamily="34" charset="0"/>
              </a:rPr>
              <a:t>.</a:t>
            </a:r>
            <a:endParaRPr lang="en-GB" dirty="0">
              <a:latin typeface="Gill Sans MT" panose="020B0502020104020203" pitchFamily="34" charset="0"/>
            </a:endParaRPr>
          </a:p>
          <a:p>
            <a:pPr marL="68580" indent="0">
              <a:buNone/>
            </a:pPr>
            <a:r>
              <a:rPr lang="en-US" dirty="0">
                <a:latin typeface="Gill Sans MT" panose="020B0502020104020203" pitchFamily="34" charset="0"/>
              </a:rPr>
              <a:t> </a:t>
            </a:r>
            <a:endParaRPr lang="en-GB" dirty="0">
              <a:latin typeface="Gill Sans MT" panose="020B0502020104020203" pitchFamily="34" charset="0"/>
            </a:endParaRPr>
          </a:p>
          <a:p>
            <a:pPr marL="68580" indent="0">
              <a:buNone/>
            </a:pPr>
            <a:r>
              <a:rPr lang="en-GB" b="1" dirty="0">
                <a:latin typeface="Gill Sans MT" panose="020B0502020104020203" pitchFamily="34" charset="0"/>
              </a:rPr>
              <a:t>After studying this Topic, you should: </a:t>
            </a:r>
            <a:endParaRPr lang="en-GB" dirty="0">
              <a:latin typeface="Gill Sans MT" panose="020B0502020104020203" pitchFamily="34" charset="0"/>
            </a:endParaRPr>
          </a:p>
          <a:p>
            <a:pPr lvl="0"/>
            <a:r>
              <a:rPr lang="en-GB" dirty="0" smtClean="0">
                <a:latin typeface="Gill Sans MT" panose="020B0502020104020203" pitchFamily="34" charset="0"/>
              </a:rPr>
              <a:t>Have a good knowledge of the history of the British education system since 1945</a:t>
            </a:r>
          </a:p>
          <a:p>
            <a:pPr lvl="0"/>
            <a:r>
              <a:rPr lang="en-GB" dirty="0" smtClean="0">
                <a:latin typeface="Gill Sans MT" panose="020B0502020104020203" pitchFamily="34" charset="0"/>
              </a:rPr>
              <a:t>Know </a:t>
            </a:r>
            <a:r>
              <a:rPr lang="en-GB" dirty="0">
                <a:latin typeface="Gill Sans MT" panose="020B0502020104020203" pitchFamily="34" charset="0"/>
              </a:rPr>
              <a:t>the functions of education that functionalists identify. </a:t>
            </a:r>
          </a:p>
          <a:p>
            <a:pPr lvl="0"/>
            <a:r>
              <a:rPr lang="en-GB" dirty="0">
                <a:latin typeface="Gill Sans MT" panose="020B0502020104020203" pitchFamily="34" charset="0"/>
              </a:rPr>
              <a:t>Understand the neoliberal and New Right views of the role of the market in education. </a:t>
            </a:r>
            <a:endParaRPr lang="en-GB" dirty="0" smtClean="0">
              <a:latin typeface="Gill Sans MT" panose="020B0502020104020203" pitchFamily="34" charset="0"/>
            </a:endParaRPr>
          </a:p>
          <a:p>
            <a:pPr lvl="0"/>
            <a:r>
              <a:rPr lang="en-GB" dirty="0" smtClean="0">
                <a:latin typeface="Gill Sans MT" panose="020B0502020104020203" pitchFamily="34" charset="0"/>
              </a:rPr>
              <a:t>Understand the social democratic view of the role of the education system and their criticisms of New Right arguments.</a:t>
            </a:r>
            <a:endParaRPr lang="en-GB" dirty="0">
              <a:latin typeface="Gill Sans MT" panose="020B0502020104020203" pitchFamily="34" charset="0"/>
            </a:endParaRPr>
          </a:p>
          <a:p>
            <a:pPr lvl="0"/>
            <a:r>
              <a:rPr lang="en-GB" dirty="0">
                <a:latin typeface="Gill Sans MT" panose="020B0502020104020203" pitchFamily="34" charset="0"/>
              </a:rPr>
              <a:t>Understand different Marxist views of the role of education, particularly the reproduction and legitimation of class inequality. </a:t>
            </a:r>
          </a:p>
          <a:p>
            <a:pPr lvl="0"/>
            <a:r>
              <a:rPr lang="en-GB" dirty="0">
                <a:latin typeface="Gill Sans MT" panose="020B0502020104020203" pitchFamily="34" charset="0"/>
              </a:rPr>
              <a:t>Be able to evaluate the functionalist, neoliberal and New Right, and Marxist views of education. </a:t>
            </a:r>
          </a:p>
          <a:p>
            <a:endParaRPr lang="en-GB" dirty="0">
              <a:latin typeface="Gill Sans MT" panose="020B0502020104020203" pitchFamily="34" charset="0"/>
            </a:endParaRPr>
          </a:p>
          <a:p>
            <a:pPr>
              <a:lnSpc>
                <a:spcPct val="107000"/>
              </a:lnSpc>
              <a:spcAft>
                <a:spcPts val="800"/>
              </a:spcAft>
            </a:pPr>
            <a:endParaRPr lang="en-GB" dirty="0">
              <a:effectLst/>
              <a:latin typeface="Gill Sans MT" panose="020B0502020104020203" pitchFamily="34" charset="0"/>
              <a:ea typeface="Calibri"/>
              <a:cs typeface="Times New Roman"/>
            </a:endParaRPr>
          </a:p>
        </p:txBody>
      </p:sp>
    </p:spTree>
    <p:extLst>
      <p:ext uri="{BB962C8B-B14F-4D97-AF65-F5344CB8AC3E}">
        <p14:creationId xmlns:p14="http://schemas.microsoft.com/office/powerpoint/2010/main" val="1418120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Independent schools </a:t>
            </a:r>
            <a:r>
              <a:rPr lang="en-GB" dirty="0" err="1" smtClean="0">
                <a:solidFill>
                  <a:srgbClr val="FF0000"/>
                </a:solidFill>
              </a:rPr>
              <a:t>arent</a:t>
            </a:r>
            <a:r>
              <a:rPr lang="en-GB" dirty="0" smtClean="0">
                <a:solidFill>
                  <a:srgbClr val="FF0000"/>
                </a:solidFill>
              </a:rPr>
              <a:t> meritocratic and support local mobility</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192203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Funded, </a:t>
            </a:r>
            <a:r>
              <a:rPr lang="en-GB" dirty="0" err="1" smtClean="0">
                <a:solidFill>
                  <a:srgbClr val="FF0000"/>
                </a:solidFill>
              </a:rPr>
              <a:t>goverened</a:t>
            </a:r>
            <a:r>
              <a:rPr lang="en-GB" dirty="0" smtClean="0">
                <a:solidFill>
                  <a:srgbClr val="FF0000"/>
                </a:solidFill>
              </a:rPr>
              <a:t> and regulated.</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A private school (also known as an independent school) is a school that is independent in its finances and governance. It is usually not dependent upon national or local government to finance its operations. instead is funded by a combination of tuition charges and donations</a:t>
            </a:r>
            <a:endParaRPr lang="en-GB" dirty="0"/>
          </a:p>
        </p:txBody>
      </p:sp>
    </p:spTree>
    <p:extLst>
      <p:ext uri="{BB962C8B-B14F-4D97-AF65-F5344CB8AC3E}">
        <p14:creationId xmlns:p14="http://schemas.microsoft.com/office/powerpoint/2010/main" val="198078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82331"/>
            <a:ext cx="6858000" cy="1790700"/>
          </a:xfrm>
        </p:spPr>
        <p:txBody>
          <a:bodyPr/>
          <a:lstStyle/>
          <a:p>
            <a:r>
              <a:rPr lang="en-GB" dirty="0" smtClean="0">
                <a:latin typeface="Adobe Caslon Pro" panose="0205050205050A020403" pitchFamily="18" charset="0"/>
              </a:rPr>
              <a:t>GRAMMAR SCHOOLS</a:t>
            </a:r>
            <a:endParaRPr lang="en-GB" dirty="0">
              <a:latin typeface="Adobe Caslon Pro" panose="0205050205050A020403" pitchFamily="18" charset="0"/>
            </a:endParaRPr>
          </a:p>
        </p:txBody>
      </p:sp>
      <p:sp>
        <p:nvSpPr>
          <p:cNvPr id="3" name="Subtitle 2"/>
          <p:cNvSpPr>
            <a:spLocks noGrp="1"/>
          </p:cNvSpPr>
          <p:nvPr>
            <p:ph type="subTitle" idx="1"/>
          </p:nvPr>
        </p:nvSpPr>
        <p:spPr>
          <a:xfrm>
            <a:off x="1143000" y="3497478"/>
            <a:ext cx="6858000" cy="1241822"/>
          </a:xfrm>
        </p:spPr>
        <p:txBody>
          <a:bodyPr/>
          <a:lstStyle/>
          <a:p>
            <a:r>
              <a:rPr lang="en-GB" dirty="0" smtClean="0">
                <a:latin typeface="Adobe Caslon Pro" panose="0205050205050A020403" pitchFamily="18" charset="0"/>
              </a:rPr>
              <a:t>Molly &amp; Esme</a:t>
            </a:r>
            <a:endParaRPr lang="en-GB" dirty="0">
              <a:latin typeface="Adobe Caslon Pro" panose="0205050205050A020403" pitchFamily="18" charset="0"/>
            </a:endParaRPr>
          </a:p>
        </p:txBody>
      </p:sp>
    </p:spTree>
    <p:extLst>
      <p:ext uri="{BB962C8B-B14F-4D97-AF65-F5344CB8AC3E}">
        <p14:creationId xmlns:p14="http://schemas.microsoft.com/office/powerpoint/2010/main" val="2691509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latin typeface="Adobe Caslon Pro" panose="0205050205050A020403" pitchFamily="18" charset="0"/>
              </a:rPr>
              <a:t>S</a:t>
            </a:r>
            <a:r>
              <a:rPr lang="en-GB" dirty="0" smtClean="0">
                <a:latin typeface="Adobe Caslon Pro" panose="0205050205050A020403" pitchFamily="18" charset="0"/>
              </a:rPr>
              <a:t>chools select their pupils using entrance exam (the 11-plus.)</a:t>
            </a:r>
          </a:p>
          <a:p>
            <a:r>
              <a:rPr lang="en-GB" dirty="0" smtClean="0">
                <a:latin typeface="Adobe Caslon Pro" panose="0205050205050A020403" pitchFamily="18" charset="0"/>
              </a:rPr>
              <a:t>Grammar schools have existed since the 16</a:t>
            </a:r>
            <a:r>
              <a:rPr lang="en-GB" baseline="30000" dirty="0" smtClean="0">
                <a:latin typeface="Adobe Caslon Pro" panose="0205050205050A020403" pitchFamily="18" charset="0"/>
              </a:rPr>
              <a:t>th</a:t>
            </a:r>
            <a:r>
              <a:rPr lang="en-GB" dirty="0" smtClean="0">
                <a:latin typeface="Adobe Caslon Pro" panose="0205050205050A020403" pitchFamily="18" charset="0"/>
              </a:rPr>
              <a:t> century furthermore, the modern grammar school concept dates back to the Education Act  1944, making secondary education after the age of 14 free.</a:t>
            </a:r>
          </a:p>
          <a:p>
            <a:r>
              <a:rPr lang="en-GB" dirty="0" smtClean="0">
                <a:latin typeface="Adobe Caslon Pro" panose="0205050205050A020403" pitchFamily="18" charset="0"/>
              </a:rPr>
              <a:t>In 1965, the government the government ordered the local education authority's to divide out the grammar schools and replace them with comprehensive schools </a:t>
            </a:r>
            <a:endParaRPr lang="en-GB" dirty="0">
              <a:latin typeface="Adobe Caslon Pro" panose="0205050205050A020403" pitchFamily="18" charset="0"/>
            </a:endParaRPr>
          </a:p>
        </p:txBody>
      </p:sp>
    </p:spTree>
    <p:extLst>
      <p:ext uri="{BB962C8B-B14F-4D97-AF65-F5344CB8AC3E}">
        <p14:creationId xmlns:p14="http://schemas.microsoft.com/office/powerpoint/2010/main" val="361309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obe Caslon Pro" panose="0205050205050A020403" pitchFamily="18" charset="0"/>
              </a:rPr>
              <a:t>The decline of grammar schools</a:t>
            </a:r>
            <a:endParaRPr lang="en-GB" dirty="0">
              <a:latin typeface="Adobe Caslon Pro" panose="0205050205050A020403" pitchFamily="18" charset="0"/>
            </a:endParaRPr>
          </a:p>
        </p:txBody>
      </p:sp>
      <p:pic>
        <p:nvPicPr>
          <p:cNvPr id="4" name="Content Placeholder 3"/>
          <p:cNvPicPr>
            <a:picLocks noGrp="1" noChangeAspect="1"/>
          </p:cNvPicPr>
          <p:nvPr>
            <p:ph idx="1"/>
          </p:nvPr>
        </p:nvPicPr>
        <p:blipFill>
          <a:blip r:embed="rId2"/>
          <a:stretch>
            <a:fillRect/>
          </a:stretch>
        </p:blipFill>
        <p:spPr>
          <a:xfrm>
            <a:off x="566764" y="1966977"/>
            <a:ext cx="4427013" cy="3263504"/>
          </a:xfrm>
          <a:prstGeom prst="rect">
            <a:avLst/>
          </a:prstGeom>
        </p:spPr>
      </p:pic>
      <p:sp>
        <p:nvSpPr>
          <p:cNvPr id="5" name="TextBox 4"/>
          <p:cNvSpPr txBox="1"/>
          <p:nvPr/>
        </p:nvSpPr>
        <p:spPr>
          <a:xfrm>
            <a:off x="5702643" y="2216493"/>
            <a:ext cx="2557849" cy="923330"/>
          </a:xfrm>
          <a:prstGeom prst="rect">
            <a:avLst/>
          </a:prstGeom>
          <a:noFill/>
        </p:spPr>
        <p:txBody>
          <a:bodyPr wrap="square" rtlCol="0">
            <a:spAutoFit/>
          </a:bodyPr>
          <a:lstStyle/>
          <a:p>
            <a:r>
              <a:rPr lang="en-GB" sz="1350" dirty="0">
                <a:solidFill>
                  <a:prstClr val="white"/>
                </a:solidFill>
                <a:latin typeface="Adobe Caslon Pro" panose="0205050205050A020403" pitchFamily="18" charset="0"/>
              </a:rPr>
              <a:t>Quickest changes were made over Labour controlled areas, whereas Conservative counties moved slowly or not at all.  </a:t>
            </a:r>
          </a:p>
        </p:txBody>
      </p:sp>
      <p:sp>
        <p:nvSpPr>
          <p:cNvPr id="6" name="TextBox 5"/>
          <p:cNvSpPr txBox="1"/>
          <p:nvPr/>
        </p:nvSpPr>
        <p:spPr>
          <a:xfrm>
            <a:off x="5801498" y="3427456"/>
            <a:ext cx="2866767" cy="1338828"/>
          </a:xfrm>
          <a:prstGeom prst="rect">
            <a:avLst/>
          </a:prstGeom>
          <a:noFill/>
        </p:spPr>
        <p:txBody>
          <a:bodyPr wrap="square" rtlCol="0">
            <a:spAutoFit/>
          </a:bodyPr>
          <a:lstStyle/>
          <a:p>
            <a:r>
              <a:rPr lang="en-GB" sz="1350" dirty="0">
                <a:solidFill>
                  <a:prstClr val="white"/>
                </a:solidFill>
                <a:latin typeface="Adobe Caslon Pro" panose="0205050205050A020403" pitchFamily="18" charset="0"/>
              </a:rPr>
              <a:t>England have kept largely selective schools systems, including Kent, Medway, Buckinghamshire and Lincolnshire, while others such as Gloucestershire, Trafford and Slough have a mix.</a:t>
            </a:r>
          </a:p>
        </p:txBody>
      </p:sp>
    </p:spTree>
    <p:extLst>
      <p:ext uri="{BB962C8B-B14F-4D97-AF65-F5344CB8AC3E}">
        <p14:creationId xmlns:p14="http://schemas.microsoft.com/office/powerpoint/2010/main" val="394072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obe Caslon Pro" panose="0205050205050A020403" pitchFamily="18" charset="0"/>
              </a:rPr>
              <a:t>Criticisms </a:t>
            </a:r>
            <a:endParaRPr lang="en-GB" dirty="0">
              <a:latin typeface="Adobe Caslon Pro" panose="0205050205050A020403" pitchFamily="18" charset="0"/>
            </a:endParaRPr>
          </a:p>
        </p:txBody>
      </p:sp>
      <p:sp>
        <p:nvSpPr>
          <p:cNvPr id="3" name="Content Placeholder 2"/>
          <p:cNvSpPr>
            <a:spLocks noGrp="1"/>
          </p:cNvSpPr>
          <p:nvPr>
            <p:ph idx="1"/>
          </p:nvPr>
        </p:nvSpPr>
        <p:spPr/>
        <p:txBody>
          <a:bodyPr>
            <a:noAutofit/>
          </a:bodyPr>
          <a:lstStyle/>
          <a:p>
            <a:r>
              <a:rPr lang="en-GB" sz="1800" dirty="0">
                <a:latin typeface="Adobe Caslon Pro" panose="0205050205050A020403" pitchFamily="18" charset="0"/>
              </a:rPr>
              <a:t>The 11-plus was unreliable, a young persons education future should not be based on an IQ test.</a:t>
            </a:r>
          </a:p>
          <a:p>
            <a:r>
              <a:rPr lang="en-GB" sz="1800" dirty="0">
                <a:latin typeface="Adobe Caslon Pro" panose="0205050205050A020403" pitchFamily="18" charset="0"/>
              </a:rPr>
              <a:t>The selection of the process was unfair and wasteful, it denied opportunity's and became a waste of ability for both the student and the nation </a:t>
            </a:r>
          </a:p>
          <a:p>
            <a:r>
              <a:rPr lang="en-GB" sz="1800" dirty="0">
                <a:latin typeface="Adobe Caslon Pro" panose="0205050205050A020403" pitchFamily="18" charset="0"/>
              </a:rPr>
              <a:t>No parity of esteem, grammar schools were always seen with higher status and more ability's- leading to high payed occupations where as secondary modern schools were seen as second-rate.</a:t>
            </a:r>
          </a:p>
          <a:p>
            <a:r>
              <a:rPr lang="en-GB" sz="1800" dirty="0">
                <a:latin typeface="Adobe Caslon Pro" panose="0205050205050A020403" pitchFamily="18" charset="0"/>
              </a:rPr>
              <a:t>Three quarters of students ‘failed’, this failure lead to the danger of labelling the self- fulfilling prophecy.</a:t>
            </a:r>
          </a:p>
          <a:p>
            <a:r>
              <a:rPr lang="en-GB" sz="1800" dirty="0">
                <a:latin typeface="Adobe Caslon Pro" panose="0205050205050A020403" pitchFamily="18" charset="0"/>
              </a:rPr>
              <a:t>Social class divisions, one of the main aims in 1944 was to widen educational opportunity's for working class pupils. However the class divide still remains s more middle class students went to grammar schools than working class in 1980, Halsey.</a:t>
            </a:r>
          </a:p>
        </p:txBody>
      </p:sp>
    </p:spTree>
    <p:extLst>
      <p:ext uri="{BB962C8B-B14F-4D97-AF65-F5344CB8AC3E}">
        <p14:creationId xmlns:p14="http://schemas.microsoft.com/office/powerpoint/2010/main" val="2358177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dobe Caslon Pro" panose="0205050205050A020403" pitchFamily="18" charset="0"/>
              </a:rPr>
              <a:t>Schooling </a:t>
            </a:r>
            <a:endParaRPr lang="en-GB" dirty="0">
              <a:latin typeface="Adobe Caslon Pro" panose="0205050205050A020403" pitchFamily="18" charset="0"/>
            </a:endParaRPr>
          </a:p>
        </p:txBody>
      </p:sp>
      <p:sp>
        <p:nvSpPr>
          <p:cNvPr id="3" name="Content Placeholder 2"/>
          <p:cNvSpPr>
            <a:spLocks noGrp="1"/>
          </p:cNvSpPr>
          <p:nvPr>
            <p:ph idx="1"/>
          </p:nvPr>
        </p:nvSpPr>
        <p:spPr/>
        <p:txBody>
          <a:bodyPr/>
          <a:lstStyle/>
          <a:p>
            <a:r>
              <a:rPr lang="en-GB" dirty="0">
                <a:latin typeface="Adobe Caslon Pro" panose="0205050205050A020403" pitchFamily="18" charset="0"/>
              </a:rPr>
              <a:t>Grammar schools are </a:t>
            </a:r>
            <a:r>
              <a:rPr lang="en-GB" dirty="0" smtClean="0">
                <a:latin typeface="Adobe Caslon Pro" panose="0205050205050A020403" pitchFamily="18" charset="0"/>
              </a:rPr>
              <a:t>academies, </a:t>
            </a:r>
            <a:r>
              <a:rPr lang="en-GB" dirty="0">
                <a:latin typeface="Adobe Caslon Pro" panose="0205050205050A020403" pitchFamily="18" charset="0"/>
              </a:rPr>
              <a:t>run by a </a:t>
            </a:r>
            <a:r>
              <a:rPr lang="en-GB" b="1" dirty="0">
                <a:latin typeface="Adobe Caslon Pro" panose="0205050205050A020403" pitchFamily="18" charset="0"/>
              </a:rPr>
              <a:t>governing</a:t>
            </a:r>
            <a:r>
              <a:rPr lang="en-GB" dirty="0">
                <a:latin typeface="Adobe Caslon Pro" panose="0205050205050A020403" pitchFamily="18" charset="0"/>
              </a:rPr>
              <a:t> body, independent from the local </a:t>
            </a:r>
            <a:r>
              <a:rPr lang="en-GB" dirty="0" smtClean="0">
                <a:latin typeface="Adobe Caslon Pro" panose="0205050205050A020403" pitchFamily="18" charset="0"/>
              </a:rPr>
              <a:t>council.</a:t>
            </a:r>
            <a:r>
              <a:rPr lang="en-GB" dirty="0">
                <a:latin typeface="Adobe Caslon Pro" panose="0205050205050A020403" pitchFamily="18" charset="0"/>
              </a:rPr>
              <a:t> </a:t>
            </a:r>
            <a:endParaRPr lang="en-GB" dirty="0" smtClean="0">
              <a:latin typeface="Adobe Caslon Pro" panose="0205050205050A020403" pitchFamily="18" charset="0"/>
            </a:endParaRPr>
          </a:p>
          <a:p>
            <a:r>
              <a:rPr lang="en-GB" dirty="0" smtClean="0">
                <a:latin typeface="Adobe Caslon Pro" panose="0205050205050A020403" pitchFamily="18" charset="0"/>
              </a:rPr>
              <a:t>They are state funded and have to pass the 11-plus test to be accepted.</a:t>
            </a:r>
          </a:p>
        </p:txBody>
      </p:sp>
    </p:spTree>
    <p:extLst>
      <p:ext uri="{BB962C8B-B14F-4D97-AF65-F5344CB8AC3E}">
        <p14:creationId xmlns:p14="http://schemas.microsoft.com/office/powerpoint/2010/main" val="350078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i="1" u="sng" dirty="0" smtClean="0">
                <a:effectLst>
                  <a:outerShdw blurRad="38100" dist="38100" dir="2700000" algn="tl">
                    <a:srgbClr val="000000">
                      <a:alpha val="43137"/>
                    </a:srgbClr>
                  </a:outerShdw>
                </a:effectLst>
                <a:latin typeface="Comic Sans MS" panose="030F0702030302020204" pitchFamily="66" charset="0"/>
              </a:rPr>
              <a:t>Faith Schools</a:t>
            </a:r>
            <a:endParaRPr lang="en-GB" b="1" i="1" u="sng" dirty="0">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p:txBody>
          <a:bodyPr/>
          <a:lstStyle/>
          <a:p>
            <a:r>
              <a:rPr lang="en-GB" i="1" dirty="0" smtClean="0">
                <a:latin typeface="Comic Sans MS" panose="030F0702030302020204" pitchFamily="66" charset="0"/>
              </a:rPr>
              <a:t>By Sophie Stagg, Sophy Short, Millie Marshall</a:t>
            </a:r>
            <a:endParaRPr lang="en-GB" i="1"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1" y="857250"/>
            <a:ext cx="1850231" cy="1385888"/>
          </a:xfrm>
          <a:prstGeom prst="rect">
            <a:avLst/>
          </a:prstGeom>
        </p:spPr>
      </p:pic>
    </p:spTree>
    <p:extLst>
      <p:ext uri="{BB962C8B-B14F-4D97-AF65-F5344CB8AC3E}">
        <p14:creationId xmlns:p14="http://schemas.microsoft.com/office/powerpoint/2010/main" val="3558803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p:spPr>
        <p:txBody>
          <a:bodyPr>
            <a:normAutofit/>
          </a:bodyPr>
          <a:lstStyle/>
          <a:p>
            <a:pPr algn="ctr"/>
            <a:r>
              <a:rPr lang="en-GB" sz="3000" u="sng" dirty="0">
                <a:effectLst>
                  <a:outerShdw blurRad="38100" dist="38100" dir="2700000" algn="tl">
                    <a:srgbClr val="000000">
                      <a:alpha val="43137"/>
                    </a:srgbClr>
                  </a:outerShdw>
                </a:effectLst>
                <a:latin typeface="Comic Sans MS" panose="030F0702030302020204" pitchFamily="66" charset="0"/>
              </a:rPr>
              <a:t>History, Purpose &amp; Structure</a:t>
            </a:r>
          </a:p>
        </p:txBody>
      </p:sp>
      <p:sp>
        <p:nvSpPr>
          <p:cNvPr id="3" name="Content Placeholder 2"/>
          <p:cNvSpPr>
            <a:spLocks noGrp="1"/>
          </p:cNvSpPr>
          <p:nvPr>
            <p:ph idx="1"/>
          </p:nvPr>
        </p:nvSpPr>
        <p:spPr>
          <a:xfrm>
            <a:off x="0" y="1851423"/>
            <a:ext cx="9144000" cy="4149328"/>
          </a:xfrm>
        </p:spPr>
        <p:txBody>
          <a:bodyPr>
            <a:normAutofit fontScale="85000" lnSpcReduction="20000"/>
          </a:bodyPr>
          <a:lstStyle/>
          <a:p>
            <a:pPr lvl="0"/>
            <a:r>
              <a:rPr lang="en-GB" dirty="0">
                <a:latin typeface="Comic Sans MS" panose="030F0702030302020204" pitchFamily="66" charset="0"/>
              </a:rPr>
              <a:t>Faith schools are required to follow the National Curriculum, however in Religious studies they are allowed to teach solely their religion.</a:t>
            </a:r>
          </a:p>
          <a:p>
            <a:pPr lvl="0"/>
            <a:r>
              <a:rPr lang="en-GB" dirty="0">
                <a:latin typeface="Comic Sans MS" panose="030F0702030302020204" pitchFamily="66" charset="0"/>
              </a:rPr>
              <a:t>They’re among some of the highest performing schools in the country and therefore are usually oversubscribed.</a:t>
            </a:r>
          </a:p>
          <a:p>
            <a:pPr lvl="0"/>
            <a:r>
              <a:rPr lang="en-GB" dirty="0">
                <a:latin typeface="Comic Sans MS" panose="030F0702030302020204" pitchFamily="66" charset="0"/>
              </a:rPr>
              <a:t>State-funded faith schools are either voluntary aided (VA) or voluntary controlled (VC) meaning that they receive their funding from a religious organisation that also usually owns the school buildings and land.</a:t>
            </a:r>
          </a:p>
          <a:p>
            <a:pPr lvl="0"/>
            <a:r>
              <a:rPr lang="en-GB" dirty="0">
                <a:latin typeface="Comic Sans MS" panose="030F0702030302020204" pitchFamily="66" charset="0"/>
              </a:rPr>
              <a:t>There is a required number of school governors who must be foundation governors (these are governors who are appointed by the faith authority in order for representation of the religious ethos).</a:t>
            </a:r>
          </a:p>
          <a:p>
            <a:r>
              <a:rPr lang="en-GB" dirty="0">
                <a:latin typeface="Comic Sans MS" panose="030F0702030302020204" pitchFamily="66" charset="0"/>
              </a:rPr>
              <a:t>As of September 2014, there were 6,210 state-funded faith primary schools which makes up 37% of the total number of primary schools.</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4,395 Church of England schools</a:t>
            </a:r>
            <a:br>
              <a:rPr lang="en-GB" dirty="0">
                <a:latin typeface="Comic Sans MS" panose="030F0702030302020204" pitchFamily="66" charset="0"/>
              </a:rPr>
            </a:br>
            <a:r>
              <a:rPr lang="en-GB" dirty="0">
                <a:latin typeface="Comic Sans MS" panose="030F0702030302020204" pitchFamily="66" charset="0"/>
              </a:rPr>
              <a:t>1,661 Roman Catholic schools</a:t>
            </a:r>
            <a:br>
              <a:rPr lang="en-GB" dirty="0">
                <a:latin typeface="Comic Sans MS" panose="030F0702030302020204" pitchFamily="66" charset="0"/>
              </a:rPr>
            </a:br>
            <a:r>
              <a:rPr lang="en-GB" dirty="0">
                <a:latin typeface="Comic Sans MS" panose="030F0702030302020204" pitchFamily="66" charset="0"/>
              </a:rPr>
              <a:t>36 Jewish schools</a:t>
            </a:r>
            <a:br>
              <a:rPr lang="en-GB" dirty="0">
                <a:latin typeface="Comic Sans MS" panose="030F0702030302020204" pitchFamily="66" charset="0"/>
              </a:rPr>
            </a:br>
            <a:r>
              <a:rPr lang="en-GB" dirty="0">
                <a:latin typeface="Comic Sans MS" panose="030F0702030302020204" pitchFamily="66" charset="0"/>
              </a:rPr>
              <a:t>9 Muslim schools</a:t>
            </a:r>
          </a:p>
        </p:txBody>
      </p:sp>
    </p:spTree>
    <p:extLst>
      <p:ext uri="{BB962C8B-B14F-4D97-AF65-F5344CB8AC3E}">
        <p14:creationId xmlns:p14="http://schemas.microsoft.com/office/powerpoint/2010/main" val="337898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p:spPr>
        <p:txBody>
          <a:bodyPr>
            <a:normAutofit/>
          </a:bodyPr>
          <a:lstStyle/>
          <a:p>
            <a:pPr algn="ctr"/>
            <a:r>
              <a:rPr lang="en-GB" sz="3000" u="sng" dirty="0">
                <a:effectLst>
                  <a:outerShdw blurRad="38100" dist="38100" dir="2700000" algn="tl">
                    <a:srgbClr val="000000">
                      <a:alpha val="43137"/>
                    </a:srgbClr>
                  </a:outerShdw>
                </a:effectLst>
                <a:latin typeface="Comic Sans MS" panose="030F0702030302020204" pitchFamily="66" charset="0"/>
              </a:rPr>
              <a:t>Degree of Meritocracy &amp; Social Mobility Support</a:t>
            </a:r>
          </a:p>
        </p:txBody>
      </p:sp>
      <p:sp>
        <p:nvSpPr>
          <p:cNvPr id="3" name="Content Placeholder 2"/>
          <p:cNvSpPr>
            <a:spLocks noGrp="1"/>
          </p:cNvSpPr>
          <p:nvPr>
            <p:ph idx="1"/>
          </p:nvPr>
        </p:nvSpPr>
        <p:spPr>
          <a:xfrm>
            <a:off x="0" y="1851422"/>
            <a:ext cx="9144000" cy="4149328"/>
          </a:xfrm>
        </p:spPr>
        <p:txBody>
          <a:bodyPr>
            <a:normAutofit lnSpcReduction="10000"/>
          </a:bodyPr>
          <a:lstStyle/>
          <a:p>
            <a:r>
              <a:rPr lang="en-GB" sz="1800" dirty="0">
                <a:latin typeface="Comic Sans MS" panose="030F0702030302020204" pitchFamily="66" charset="0"/>
              </a:rPr>
              <a:t>Better overall attainment. </a:t>
            </a:r>
          </a:p>
          <a:p>
            <a:r>
              <a:rPr lang="en-GB" sz="1800" dirty="0">
                <a:latin typeface="Comic Sans MS" panose="030F0702030302020204" pitchFamily="66" charset="0"/>
              </a:rPr>
              <a:t>Increased support in social mobility </a:t>
            </a:r>
          </a:p>
          <a:p>
            <a:r>
              <a:rPr lang="en-GB" sz="1800" dirty="0">
                <a:latin typeface="Comic Sans MS" panose="030F0702030302020204" pitchFamily="66" charset="0"/>
              </a:rPr>
              <a:t>Government are planning to remove the restriction on faith schools that limit admission to 50%</a:t>
            </a:r>
          </a:p>
          <a:p>
            <a:r>
              <a:rPr lang="en-GB" sz="1800" dirty="0">
                <a:latin typeface="Comic Sans MS" panose="030F0702030302020204" pitchFamily="66" charset="0"/>
              </a:rPr>
              <a:t>83% of Church of England and 85% of Roman Catholic schools achieved level 4 in reading and writing - 81% for non-faith schools</a:t>
            </a:r>
          </a:p>
          <a:p>
            <a:r>
              <a:rPr lang="en-GB" sz="1800" dirty="0">
                <a:latin typeface="Comic Sans MS" panose="030F0702030302020204" pitchFamily="66" charset="0"/>
              </a:rPr>
              <a:t> 60.6% of Church of England and 63.2% got 5 good GCSEs - non-faith schools got 57.4%</a:t>
            </a:r>
          </a:p>
          <a:p>
            <a:r>
              <a:rPr lang="en-GB" sz="1800" dirty="0">
                <a:latin typeface="Comic Sans MS" panose="030F0702030302020204" pitchFamily="66" charset="0"/>
              </a:rPr>
              <a:t>Faith schools have a lower percentage of disadvantaged children (12.1% KS2) than non-faith schools (18.0%)</a:t>
            </a:r>
          </a:p>
          <a:p>
            <a:r>
              <a:rPr lang="en-GB" sz="1800" dirty="0">
                <a:latin typeface="Comic Sans MS" panose="030F0702030302020204" pitchFamily="66" charset="0"/>
              </a:rPr>
              <a:t>Grammar schools are most socially selective, only 1/5 will have free school meals in the local area</a:t>
            </a:r>
          </a:p>
          <a:p>
            <a:r>
              <a:rPr lang="en-GB" sz="1800" dirty="0">
                <a:latin typeface="Comic Sans MS" panose="030F0702030302020204" pitchFamily="66" charset="0"/>
              </a:rPr>
              <a:t>65 of the 100 most social selective school are grammar and ‘faith grammar’s</a:t>
            </a:r>
          </a:p>
          <a:p>
            <a:r>
              <a:rPr lang="en-GB" sz="1800" dirty="0">
                <a:latin typeface="Comic Sans MS" panose="030F0702030302020204" pitchFamily="66" charset="0"/>
              </a:rPr>
              <a:t>This means that faith schools are not representative of the local area</a:t>
            </a:r>
          </a:p>
        </p:txBody>
      </p:sp>
    </p:spTree>
    <p:extLst>
      <p:ext uri="{BB962C8B-B14F-4D97-AF65-F5344CB8AC3E}">
        <p14:creationId xmlns:p14="http://schemas.microsoft.com/office/powerpoint/2010/main" val="3829790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99592" y="809918"/>
            <a:ext cx="7560958" cy="1143000"/>
          </a:xfrm>
        </p:spPr>
        <p:txBody>
          <a:bodyPr>
            <a:normAutofit fontScale="90000"/>
          </a:bodyPr>
          <a:lstStyle/>
          <a:p>
            <a:r>
              <a:rPr lang="en-US" sz="4000" b="1" dirty="0">
                <a:latin typeface="Gill Sans MT" panose="020B0502020104020203" pitchFamily="34" charset="0"/>
              </a:rPr>
              <a:t>Formal and Informal </a:t>
            </a:r>
            <a:r>
              <a:rPr lang="en-US" sz="4000" b="1" dirty="0" smtClean="0">
                <a:latin typeface="Gill Sans MT" panose="020B0502020104020203" pitchFamily="34" charset="0"/>
              </a:rPr>
              <a:t>Education</a:t>
            </a:r>
            <a:endParaRPr lang="en-GB" sz="4000" dirty="0"/>
          </a:p>
        </p:txBody>
      </p:sp>
      <p:sp>
        <p:nvSpPr>
          <p:cNvPr id="17411" name="Rectangle 3"/>
          <p:cNvSpPr>
            <a:spLocks noGrp="1" noChangeArrowheads="1"/>
          </p:cNvSpPr>
          <p:nvPr>
            <p:ph idx="1"/>
          </p:nvPr>
        </p:nvSpPr>
        <p:spPr>
          <a:xfrm>
            <a:off x="523528" y="2204864"/>
            <a:ext cx="7848990" cy="4157929"/>
          </a:xfrm>
        </p:spPr>
        <p:txBody>
          <a:bodyPr>
            <a:noAutofit/>
          </a:bodyPr>
          <a:lstStyle/>
          <a:p>
            <a:pPr>
              <a:lnSpc>
                <a:spcPct val="80000"/>
              </a:lnSpc>
            </a:pPr>
            <a:r>
              <a:rPr lang="en-US" sz="2000" dirty="0">
                <a:latin typeface="Gill Sans MT" panose="020B0502020104020203" pitchFamily="34" charset="0"/>
              </a:rPr>
              <a:t>When we think of education we think of sitting in a school or college and being taught by teachers. However this is not the only way of being educated. Sociologists make distinction between</a:t>
            </a:r>
            <a:r>
              <a:rPr lang="en-US" sz="2000" dirty="0" smtClean="0">
                <a:latin typeface="Gill Sans MT" panose="020B0502020104020203" pitchFamily="34" charset="0"/>
              </a:rPr>
              <a:t>;</a:t>
            </a:r>
            <a:endParaRPr lang="en-US" sz="2000" dirty="0">
              <a:latin typeface="Gill Sans MT" panose="020B0502020104020203" pitchFamily="34" charset="0"/>
            </a:endParaRPr>
          </a:p>
          <a:p>
            <a:pPr marL="68580" indent="0">
              <a:lnSpc>
                <a:spcPct val="80000"/>
              </a:lnSpc>
              <a:buNone/>
            </a:pPr>
            <a:r>
              <a:rPr lang="en-US" sz="2000" b="1" dirty="0">
                <a:solidFill>
                  <a:schemeClr val="accent5"/>
                </a:solidFill>
                <a:latin typeface="Gill Sans MT" panose="020B0502020104020203" pitchFamily="34" charset="0"/>
              </a:rPr>
              <a:t>Formal Education</a:t>
            </a:r>
            <a:r>
              <a:rPr lang="en-US" sz="2000" dirty="0">
                <a:solidFill>
                  <a:schemeClr val="accent5"/>
                </a:solidFill>
                <a:latin typeface="Gill Sans MT" panose="020B0502020104020203" pitchFamily="34" charset="0"/>
              </a:rPr>
              <a:t> </a:t>
            </a:r>
            <a:r>
              <a:rPr lang="en-US" sz="2000" dirty="0">
                <a:latin typeface="Gill Sans MT" panose="020B0502020104020203" pitchFamily="34" charset="0"/>
              </a:rPr>
              <a:t>= Delivered by agencies specifically designed for teaching and learning – for instance, schools, colleges, </a:t>
            </a:r>
            <a:r>
              <a:rPr lang="en-US" sz="2000" dirty="0" smtClean="0">
                <a:latin typeface="Gill Sans MT" panose="020B0502020104020203" pitchFamily="34" charset="0"/>
              </a:rPr>
              <a:t>universities – or through virtual institutions</a:t>
            </a:r>
          </a:p>
          <a:p>
            <a:pPr>
              <a:lnSpc>
                <a:spcPct val="80000"/>
              </a:lnSpc>
            </a:pPr>
            <a:r>
              <a:rPr lang="en-US" sz="2000" dirty="0" smtClean="0">
                <a:latin typeface="Gill Sans MT" panose="020B0502020104020203" pitchFamily="34" charset="0"/>
              </a:rPr>
              <a:t>Relies on formal </a:t>
            </a:r>
            <a:r>
              <a:rPr lang="en-US" sz="2000" dirty="0" err="1" smtClean="0">
                <a:latin typeface="Gill Sans MT" panose="020B0502020104020203" pitchFamily="34" charset="0"/>
              </a:rPr>
              <a:t>programme</a:t>
            </a:r>
            <a:r>
              <a:rPr lang="en-US" sz="2000" dirty="0" smtClean="0">
                <a:latin typeface="Gill Sans MT" panose="020B0502020104020203" pitchFamily="34" charset="0"/>
              </a:rPr>
              <a:t>, syllabus, curriculum etc.</a:t>
            </a:r>
          </a:p>
          <a:p>
            <a:pPr>
              <a:lnSpc>
                <a:spcPct val="80000"/>
              </a:lnSpc>
            </a:pPr>
            <a:endParaRPr lang="en-US" sz="2000" dirty="0">
              <a:latin typeface="Gill Sans MT" panose="020B0502020104020203" pitchFamily="34" charset="0"/>
            </a:endParaRPr>
          </a:p>
          <a:p>
            <a:pPr marL="68580" indent="0">
              <a:lnSpc>
                <a:spcPct val="80000"/>
              </a:lnSpc>
              <a:buNone/>
            </a:pPr>
            <a:r>
              <a:rPr lang="en-US" sz="2000" b="1" dirty="0">
                <a:solidFill>
                  <a:schemeClr val="accent5"/>
                </a:solidFill>
                <a:latin typeface="Gill Sans MT" panose="020B0502020104020203" pitchFamily="34" charset="0"/>
              </a:rPr>
              <a:t>Informal Education</a:t>
            </a:r>
            <a:r>
              <a:rPr lang="en-US" sz="2000" dirty="0">
                <a:solidFill>
                  <a:schemeClr val="accent5"/>
                </a:solidFill>
                <a:latin typeface="Gill Sans MT" panose="020B0502020104020203" pitchFamily="34" charset="0"/>
              </a:rPr>
              <a:t> </a:t>
            </a:r>
            <a:r>
              <a:rPr lang="en-US" sz="2000" dirty="0">
                <a:latin typeface="Gill Sans MT" panose="020B0502020104020203" pitchFamily="34" charset="0"/>
              </a:rPr>
              <a:t>= Used to refer to all of the agencies and institutions, which, although not explicitly existing to encourage learning, nevertheless play an important educational role</a:t>
            </a:r>
            <a:r>
              <a:rPr lang="en-US" sz="2000" dirty="0" smtClean="0">
                <a:latin typeface="Gill Sans MT" panose="020B0502020104020203" pitchFamily="34" charset="0"/>
              </a:rPr>
              <a:t>.</a:t>
            </a:r>
          </a:p>
          <a:p>
            <a:pPr>
              <a:lnSpc>
                <a:spcPct val="80000"/>
              </a:lnSpc>
            </a:pPr>
            <a:r>
              <a:rPr lang="en-US" sz="2000" dirty="0" smtClean="0">
                <a:latin typeface="Gill Sans MT" panose="020B0502020104020203" pitchFamily="34" charset="0"/>
              </a:rPr>
              <a:t>Learning may occur </a:t>
            </a:r>
            <a:r>
              <a:rPr lang="en-US" sz="2000" i="1" dirty="0" smtClean="0">
                <a:latin typeface="Gill Sans MT" panose="020B0502020104020203" pitchFamily="34" charset="0"/>
              </a:rPr>
              <a:t>ad hoc</a:t>
            </a:r>
            <a:r>
              <a:rPr lang="en-US" sz="2000" dirty="0" smtClean="0">
                <a:latin typeface="Gill Sans MT" panose="020B0502020104020203" pitchFamily="34" charset="0"/>
              </a:rPr>
              <a:t>, </a:t>
            </a:r>
            <a:r>
              <a:rPr lang="en-US" sz="2000" dirty="0" err="1" smtClean="0">
                <a:latin typeface="Gill Sans MT" panose="020B0502020104020203" pitchFamily="34" charset="0"/>
              </a:rPr>
              <a:t>i.e</a:t>
            </a:r>
            <a:r>
              <a:rPr lang="en-US" sz="2000" dirty="0" smtClean="0">
                <a:latin typeface="Gill Sans MT" panose="020B0502020104020203" pitchFamily="34" charset="0"/>
              </a:rPr>
              <a:t>, randomly</a:t>
            </a:r>
            <a:endParaRPr lang="en-GB" sz="2000" i="1" dirty="0">
              <a:latin typeface="Gill Sans MT" panose="020B0502020104020203" pitchFamily="34" charset="0"/>
            </a:endParaRPr>
          </a:p>
        </p:txBody>
      </p:sp>
      <p:sp>
        <p:nvSpPr>
          <p:cNvPr id="2" name="TextBox 1"/>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2 of booklet</a:t>
            </a:r>
            <a:endParaRPr lang="en-GB" dirty="0">
              <a:solidFill>
                <a:schemeClr val="bg1"/>
              </a:solidFill>
            </a:endParaRPr>
          </a:p>
        </p:txBody>
      </p:sp>
    </p:spTree>
    <p:extLst>
      <p:ext uri="{BB962C8B-B14F-4D97-AF65-F5344CB8AC3E}">
        <p14:creationId xmlns:p14="http://schemas.microsoft.com/office/powerpoint/2010/main" val="39266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107"/>
            <a:ext cx="9144000" cy="994172"/>
          </a:xfrm>
        </p:spPr>
        <p:txBody>
          <a:bodyPr>
            <a:normAutofit/>
          </a:bodyPr>
          <a:lstStyle/>
          <a:p>
            <a:pPr algn="ctr"/>
            <a:r>
              <a:rPr lang="en-GB" sz="3000" u="sng" dirty="0">
                <a:effectLst>
                  <a:outerShdw blurRad="38100" dist="38100" dir="2700000" algn="tl">
                    <a:srgbClr val="000000">
                      <a:alpha val="43137"/>
                    </a:srgbClr>
                  </a:outerShdw>
                </a:effectLst>
                <a:latin typeface="Comic Sans MS" panose="030F0702030302020204" pitchFamily="66" charset="0"/>
              </a:rPr>
              <a:t>Funding, Government &amp; Regulations</a:t>
            </a:r>
          </a:p>
        </p:txBody>
      </p:sp>
      <p:sp>
        <p:nvSpPr>
          <p:cNvPr id="3" name="Content Placeholder 2"/>
          <p:cNvSpPr>
            <a:spLocks noGrp="1"/>
          </p:cNvSpPr>
          <p:nvPr>
            <p:ph idx="1"/>
          </p:nvPr>
        </p:nvSpPr>
        <p:spPr>
          <a:xfrm>
            <a:off x="0" y="1851423"/>
            <a:ext cx="9144000" cy="4149328"/>
          </a:xfrm>
        </p:spPr>
        <p:txBody>
          <a:bodyPr>
            <a:normAutofit/>
          </a:bodyPr>
          <a:lstStyle/>
          <a:p>
            <a:r>
              <a:rPr lang="en-GB" dirty="0"/>
              <a:t>Publicly funded, state 85%, government wants to raise that to 90%</a:t>
            </a:r>
          </a:p>
          <a:p>
            <a:pPr lvl="1"/>
            <a:r>
              <a:rPr lang="en-GB" dirty="0"/>
              <a:t>Pays teachers</a:t>
            </a:r>
          </a:p>
          <a:p>
            <a:pPr marL="0" indent="0">
              <a:buNone/>
            </a:pPr>
            <a:r>
              <a:rPr lang="en-GB" dirty="0"/>
              <a:t>Admissions are…</a:t>
            </a:r>
          </a:p>
          <a:p>
            <a:r>
              <a:rPr lang="en-GB" dirty="0"/>
              <a:t>Voluntary-aided and voluntary-controlled</a:t>
            </a:r>
          </a:p>
          <a:p>
            <a:r>
              <a:rPr lang="en-GB" dirty="0"/>
              <a:t>Can be private/state/grammar, always centred around religion</a:t>
            </a:r>
          </a:p>
          <a:p>
            <a:r>
              <a:rPr lang="en-GB" dirty="0"/>
              <a:t>Governors can insist that all students come from certain faith and require proof of baptism and Church attendance</a:t>
            </a:r>
          </a:p>
          <a:p>
            <a:r>
              <a:rPr lang="en-GB" dirty="0"/>
              <a:t>Usually Roman Catholic or Church of England</a:t>
            </a:r>
          </a:p>
          <a:p>
            <a:r>
              <a:rPr lang="en-GB" dirty="0"/>
              <a:t>HAVE to teach national curriculum, but religious education can vary – some teach locally agreed syllabus (i.e. other religions too) and some teach just their own faith (not multi-ethnic)</a:t>
            </a:r>
          </a:p>
        </p:txBody>
      </p:sp>
    </p:spTree>
    <p:extLst>
      <p:ext uri="{BB962C8B-B14F-4D97-AF65-F5344CB8AC3E}">
        <p14:creationId xmlns:p14="http://schemas.microsoft.com/office/powerpoint/2010/main" val="1532465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Academies and Free Schools</a:t>
            </a:r>
            <a:endParaRPr lang="en-GB" dirty="0"/>
          </a:p>
        </p:txBody>
      </p:sp>
      <p:sp>
        <p:nvSpPr>
          <p:cNvPr id="3" name="Subtitle 2"/>
          <p:cNvSpPr>
            <a:spLocks noGrp="1"/>
          </p:cNvSpPr>
          <p:nvPr>
            <p:ph type="subTitle" idx="1"/>
          </p:nvPr>
        </p:nvSpPr>
        <p:spPr/>
        <p:txBody>
          <a:bodyPr/>
          <a:lstStyle/>
          <a:p>
            <a:r>
              <a:rPr lang="en-GB" dirty="0" smtClean="0"/>
              <a:t>By Georgia and Ayesha</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85" y="3804337"/>
            <a:ext cx="3053166" cy="20091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244" y="905606"/>
            <a:ext cx="3120080" cy="1755045"/>
          </a:xfrm>
          <a:prstGeom prst="rect">
            <a:avLst/>
          </a:prstGeom>
        </p:spPr>
      </p:pic>
    </p:spTree>
    <p:extLst>
      <p:ext uri="{BB962C8B-B14F-4D97-AF65-F5344CB8AC3E}">
        <p14:creationId xmlns:p14="http://schemas.microsoft.com/office/powerpoint/2010/main" val="355496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Academy School?</a:t>
            </a:r>
            <a:endParaRPr lang="en-GB" dirty="0"/>
          </a:p>
        </p:txBody>
      </p:sp>
      <p:sp>
        <p:nvSpPr>
          <p:cNvPr id="3" name="Content Placeholder 2"/>
          <p:cNvSpPr>
            <a:spLocks noGrp="1"/>
          </p:cNvSpPr>
          <p:nvPr>
            <p:ph idx="1"/>
          </p:nvPr>
        </p:nvSpPr>
        <p:spPr/>
        <p:txBody>
          <a:bodyPr/>
          <a:lstStyle/>
          <a:p>
            <a:r>
              <a:rPr lang="en-GB" dirty="0">
                <a:solidFill>
                  <a:schemeClr val="tx1"/>
                </a:solidFill>
              </a:rPr>
              <a:t>Academy schools are </a:t>
            </a:r>
            <a:r>
              <a:rPr lang="en-GB" dirty="0">
                <a:solidFill>
                  <a:schemeClr val="tx1"/>
                </a:solidFill>
                <a:hlinkClick r:id="rId2" tooltip="State-funded schools (England)"/>
              </a:rPr>
              <a:t>state-funded schools</a:t>
            </a:r>
            <a:r>
              <a:rPr lang="en-GB" dirty="0">
                <a:solidFill>
                  <a:schemeClr val="tx1"/>
                </a:solidFill>
              </a:rPr>
              <a:t> in </a:t>
            </a:r>
            <a:r>
              <a:rPr lang="en-GB" dirty="0">
                <a:solidFill>
                  <a:schemeClr val="tx1"/>
                </a:solidFill>
                <a:hlinkClick r:id="rId3" tooltip="England"/>
              </a:rPr>
              <a:t>England</a:t>
            </a:r>
            <a:r>
              <a:rPr lang="en-GB" dirty="0">
                <a:solidFill>
                  <a:schemeClr val="tx1"/>
                </a:solidFill>
              </a:rPr>
              <a:t> which are directly funded by the </a:t>
            </a:r>
            <a:r>
              <a:rPr lang="en-GB" dirty="0">
                <a:solidFill>
                  <a:schemeClr val="tx1"/>
                </a:solidFill>
                <a:hlinkClick r:id="rId4" tooltip="Department for Education"/>
              </a:rPr>
              <a:t>Department for Education</a:t>
            </a:r>
            <a:r>
              <a:rPr lang="en-GB" dirty="0">
                <a:solidFill>
                  <a:schemeClr val="tx1"/>
                </a:solidFill>
              </a:rPr>
              <a:t> and independent of </a:t>
            </a:r>
            <a:r>
              <a:rPr lang="en-GB" dirty="0">
                <a:solidFill>
                  <a:schemeClr val="tx1"/>
                </a:solidFill>
                <a:hlinkClick r:id="rId5" tooltip="Local authority"/>
              </a:rPr>
              <a:t>local authority</a:t>
            </a:r>
            <a:r>
              <a:rPr lang="en-GB" dirty="0">
                <a:solidFill>
                  <a:schemeClr val="tx1"/>
                </a:solidFill>
              </a:rPr>
              <a:t> control. The terms of the arrangements are set out in individual Academy Funding </a:t>
            </a:r>
            <a:r>
              <a:rPr lang="en-GB" dirty="0" smtClean="0">
                <a:solidFill>
                  <a:schemeClr val="tx1"/>
                </a:solidFill>
              </a:rPr>
              <a:t>Agreements</a:t>
            </a:r>
          </a:p>
          <a:p>
            <a:r>
              <a:rPr lang="en-GB" dirty="0">
                <a:solidFill>
                  <a:schemeClr val="tx1"/>
                </a:solidFill>
              </a:rPr>
              <a:t>Most academies are </a:t>
            </a:r>
            <a:r>
              <a:rPr lang="en-GB" dirty="0">
                <a:solidFill>
                  <a:schemeClr val="tx1"/>
                </a:solidFill>
                <a:hlinkClick r:id="rId6" tooltip="Secondary school"/>
              </a:rPr>
              <a:t>secondary </a:t>
            </a:r>
            <a:r>
              <a:rPr lang="en-GB" dirty="0" smtClean="0">
                <a:solidFill>
                  <a:schemeClr val="tx1"/>
                </a:solidFill>
                <a:hlinkClick r:id="rId6" tooltip="Secondary school"/>
              </a:rPr>
              <a:t>schools</a:t>
            </a:r>
            <a:endParaRPr lang="en-GB" dirty="0" smtClean="0">
              <a:solidFill>
                <a:schemeClr val="tx1"/>
              </a:solidFill>
            </a:endParaRPr>
          </a:p>
          <a:p>
            <a:r>
              <a:rPr lang="en-GB" dirty="0">
                <a:solidFill>
                  <a:schemeClr val="tx1"/>
                </a:solidFill>
              </a:rPr>
              <a:t>Academies are self-governing </a:t>
            </a:r>
            <a:r>
              <a:rPr lang="en-GB" dirty="0">
                <a:solidFill>
                  <a:schemeClr val="tx1"/>
                </a:solidFill>
                <a:hlinkClick r:id="rId7" tooltip="Non-profit"/>
              </a:rPr>
              <a:t>non-profit</a:t>
            </a:r>
            <a:r>
              <a:rPr lang="en-GB" dirty="0">
                <a:solidFill>
                  <a:schemeClr val="tx1"/>
                </a:solidFill>
              </a:rPr>
              <a:t> </a:t>
            </a:r>
            <a:r>
              <a:rPr lang="en-GB" dirty="0">
                <a:solidFill>
                  <a:schemeClr val="tx1"/>
                </a:solidFill>
                <a:hlinkClick r:id="rId8" tooltip="Charitable trusts in English law"/>
              </a:rPr>
              <a:t>charitable trusts</a:t>
            </a:r>
            <a:r>
              <a:rPr lang="en-GB" dirty="0">
                <a:solidFill>
                  <a:schemeClr val="tx1"/>
                </a:solidFill>
              </a:rPr>
              <a:t> and may receive additional support from personal or corporate sponsors, either financially or in kind. They do not have to follow the </a:t>
            </a:r>
            <a:r>
              <a:rPr lang="en-GB" dirty="0">
                <a:solidFill>
                  <a:schemeClr val="tx1"/>
                </a:solidFill>
                <a:hlinkClick r:id="rId9" tooltip="National Curriculum for England"/>
              </a:rPr>
              <a:t>National </a:t>
            </a:r>
            <a:r>
              <a:rPr lang="en-GB" dirty="0" smtClean="0">
                <a:solidFill>
                  <a:schemeClr val="tx1"/>
                </a:solidFill>
                <a:hlinkClick r:id="rId9" tooltip="National Curriculum for England"/>
              </a:rPr>
              <a:t>Curriculum</a:t>
            </a:r>
            <a:r>
              <a:rPr lang="en-GB" dirty="0" smtClean="0">
                <a:solidFill>
                  <a:schemeClr val="tx1"/>
                </a:solidFill>
              </a:rPr>
              <a:t>, </a:t>
            </a:r>
            <a:r>
              <a:rPr lang="en-GB" dirty="0">
                <a:solidFill>
                  <a:schemeClr val="tx1"/>
                </a:solidFill>
              </a:rPr>
              <a:t>but do have to ensure that their curriculum is broad and </a:t>
            </a:r>
            <a:r>
              <a:rPr lang="en-GB" dirty="0" smtClean="0">
                <a:solidFill>
                  <a:schemeClr val="tx1"/>
                </a:solidFill>
              </a:rPr>
              <a:t>balanced, and </a:t>
            </a:r>
            <a:r>
              <a:rPr lang="en-GB" dirty="0">
                <a:solidFill>
                  <a:schemeClr val="tx1"/>
                </a:solidFill>
              </a:rPr>
              <a:t>that it includes the core subjects of mathematics and </a:t>
            </a:r>
            <a:r>
              <a:rPr lang="en-GB" dirty="0" smtClean="0">
                <a:solidFill>
                  <a:schemeClr val="tx1"/>
                </a:solidFill>
              </a:rPr>
              <a:t>English.</a:t>
            </a:r>
          </a:p>
          <a:p>
            <a:r>
              <a:rPr lang="en-GB" dirty="0">
                <a:solidFill>
                  <a:schemeClr val="tx1"/>
                </a:solidFill>
              </a:rPr>
              <a:t>They are subject to inspection by </a:t>
            </a:r>
            <a:r>
              <a:rPr lang="en-GB" dirty="0" smtClean="0">
                <a:solidFill>
                  <a:schemeClr val="tx1"/>
                </a:solidFill>
              </a:rPr>
              <a:t>Ofsted.</a:t>
            </a:r>
            <a:endParaRPr lang="en-GB" dirty="0">
              <a:solidFill>
                <a:schemeClr val="tx1"/>
              </a:solidFill>
            </a:endParaRPr>
          </a:p>
        </p:txBody>
      </p:sp>
    </p:spTree>
    <p:extLst>
      <p:ext uri="{BB962C8B-B14F-4D97-AF65-F5344CB8AC3E}">
        <p14:creationId xmlns:p14="http://schemas.microsoft.com/office/powerpoint/2010/main" val="1355163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academy</a:t>
            </a:r>
            <a:endParaRPr lang="en-GB" dirty="0"/>
          </a:p>
        </p:txBody>
      </p:sp>
      <p:sp>
        <p:nvSpPr>
          <p:cNvPr id="3" name="Content Placeholder 2"/>
          <p:cNvSpPr>
            <a:spLocks noGrp="1"/>
          </p:cNvSpPr>
          <p:nvPr>
            <p:ph idx="1"/>
          </p:nvPr>
        </p:nvSpPr>
        <p:spPr/>
        <p:txBody>
          <a:bodyPr/>
          <a:lstStyle/>
          <a:p>
            <a:r>
              <a:rPr lang="en-GB" b="1" dirty="0"/>
              <a:t>Sponsored academy</a:t>
            </a:r>
            <a:r>
              <a:rPr lang="en-GB" dirty="0"/>
              <a:t>: A formerly </a:t>
            </a:r>
            <a:r>
              <a:rPr lang="en-GB" dirty="0">
                <a:hlinkClick r:id="rId2" tooltip="Maintained school"/>
              </a:rPr>
              <a:t>maintained school</a:t>
            </a:r>
            <a:r>
              <a:rPr lang="en-GB" dirty="0"/>
              <a:t> that has been transformed to academy status as part of a government intervention strategy. They are consequently run by a Government-approved sponsor</a:t>
            </a:r>
            <a:r>
              <a:rPr lang="en-GB" dirty="0" smtClean="0"/>
              <a:t>.</a:t>
            </a:r>
            <a:r>
              <a:rPr lang="en-GB" baseline="30000" dirty="0" smtClean="0"/>
              <a:t> </a:t>
            </a:r>
            <a:r>
              <a:rPr lang="en-GB" dirty="0" smtClean="0"/>
              <a:t>They </a:t>
            </a:r>
            <a:r>
              <a:rPr lang="en-GB" dirty="0"/>
              <a:t>are sometimes referred to as </a:t>
            </a:r>
            <a:r>
              <a:rPr lang="en-GB" b="1" dirty="0"/>
              <a:t>traditional academies</a:t>
            </a:r>
            <a:r>
              <a:rPr lang="en-GB" dirty="0" smtClean="0"/>
              <a:t>.</a:t>
            </a:r>
          </a:p>
          <a:p>
            <a:r>
              <a:rPr lang="en-GB" b="1" dirty="0"/>
              <a:t>Converter academy</a:t>
            </a:r>
            <a:r>
              <a:rPr lang="en-GB" dirty="0"/>
              <a:t>: A formerly </a:t>
            </a:r>
            <a:r>
              <a:rPr lang="en-GB" dirty="0">
                <a:hlinkClick r:id="rId2" tooltip="Maintained school"/>
              </a:rPr>
              <a:t>maintained school</a:t>
            </a:r>
            <a:r>
              <a:rPr lang="en-GB" dirty="0"/>
              <a:t> that has </a:t>
            </a:r>
            <a:r>
              <a:rPr lang="en-GB" i="1" dirty="0"/>
              <a:t>voluntarily</a:t>
            </a:r>
            <a:r>
              <a:rPr lang="en-GB" dirty="0"/>
              <a:t> converted to academy status. It is not necessary for a converter academy to have a </a:t>
            </a:r>
            <a:r>
              <a:rPr lang="en-GB" dirty="0" smtClean="0"/>
              <a:t>sponsor</a:t>
            </a:r>
          </a:p>
          <a:p>
            <a:r>
              <a:rPr lang="en-GB" dirty="0"/>
              <a:t>Free schools are new academies established since 2011 via the Free School </a:t>
            </a:r>
            <a:r>
              <a:rPr lang="en-GB" dirty="0" smtClean="0"/>
              <a:t>Programme. From </a:t>
            </a:r>
            <a:r>
              <a:rPr lang="en-GB" dirty="0"/>
              <a:t>May 2015, usage of the term was also extended to new academies set up via a Local Authority </a:t>
            </a:r>
            <a:r>
              <a:rPr lang="en-GB" dirty="0" smtClean="0"/>
              <a:t>competition. The </a:t>
            </a:r>
            <a:r>
              <a:rPr lang="en-GB" dirty="0"/>
              <a:t>majority of free schools are similar in size and shape to other types of academy. However, the following are distinctive sub-types of free school</a:t>
            </a:r>
          </a:p>
        </p:txBody>
      </p:sp>
    </p:spTree>
    <p:extLst>
      <p:ext uri="{BB962C8B-B14F-4D97-AF65-F5344CB8AC3E}">
        <p14:creationId xmlns:p14="http://schemas.microsoft.com/office/powerpoint/2010/main" val="3428130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Purpose and structure</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104" t="20758" r="11699"/>
          <a:stretch/>
        </p:blipFill>
        <p:spPr>
          <a:xfrm>
            <a:off x="6017741" y="929562"/>
            <a:ext cx="2965622" cy="218782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869" b="20677"/>
          <a:stretch/>
        </p:blipFill>
        <p:spPr>
          <a:xfrm>
            <a:off x="5554363" y="3705998"/>
            <a:ext cx="3429000" cy="2205167"/>
          </a:xfrm>
          <a:prstGeom prst="rect">
            <a:avLst/>
          </a:prstGeom>
        </p:spPr>
      </p:pic>
      <p:sp>
        <p:nvSpPr>
          <p:cNvPr id="3" name="Content Placeholder 2"/>
          <p:cNvSpPr>
            <a:spLocks noGrp="1"/>
          </p:cNvSpPr>
          <p:nvPr>
            <p:ph idx="1"/>
          </p:nvPr>
        </p:nvSpPr>
        <p:spPr/>
        <p:txBody>
          <a:bodyPr>
            <a:normAutofit/>
          </a:bodyPr>
          <a:lstStyle/>
          <a:p>
            <a:r>
              <a:rPr lang="en-GB" dirty="0"/>
              <a:t>The </a:t>
            </a:r>
            <a:r>
              <a:rPr lang="en-GB" dirty="0">
                <a:hlinkClick r:id="rId4" tooltip="Blair administration"/>
              </a:rPr>
              <a:t>Labour Government under Tony Blair</a:t>
            </a:r>
            <a:r>
              <a:rPr lang="en-GB" dirty="0"/>
              <a:t> established academies through the </a:t>
            </a:r>
            <a:r>
              <a:rPr lang="en-GB" dirty="0">
                <a:hlinkClick r:id="rId5" tooltip="Learning and Skills Act 2000"/>
              </a:rPr>
              <a:t>Learning and Skills Act </a:t>
            </a:r>
            <a:r>
              <a:rPr lang="en-GB" dirty="0" smtClean="0">
                <a:hlinkClick r:id="rId5" tooltip="Learning and Skills Act 2000"/>
              </a:rPr>
              <a:t>2000</a:t>
            </a:r>
            <a:endParaRPr lang="en-GB" dirty="0" smtClean="0"/>
          </a:p>
          <a:p>
            <a:r>
              <a:rPr lang="en-GB" dirty="0"/>
              <a:t>Academies have more independence over what they teach, they can choose to award bonuses to their staff and pay </a:t>
            </a:r>
            <a:r>
              <a:rPr lang="en-GB" dirty="0" smtClean="0"/>
              <a:t>head teachers </a:t>
            </a:r>
            <a:r>
              <a:rPr lang="en-GB" dirty="0"/>
              <a:t>£30,000 more than in other schools. They are not under local authority control and so arguably are subject to less bureaucracy and have more freedom over their budgets. They can change the length of the school term and </a:t>
            </a:r>
            <a:r>
              <a:rPr lang="en-GB" dirty="0" smtClean="0"/>
              <a:t>day.</a:t>
            </a:r>
          </a:p>
          <a:p>
            <a:r>
              <a:rPr lang="en-GB" dirty="0" smtClean="0"/>
              <a:t>Increased </a:t>
            </a:r>
            <a:r>
              <a:rPr lang="en-GB" dirty="0"/>
              <a:t>buying </a:t>
            </a:r>
            <a:r>
              <a:rPr lang="en-GB" dirty="0" smtClean="0"/>
              <a:t>power, Reduction </a:t>
            </a:r>
            <a:r>
              <a:rPr lang="en-GB" dirty="0"/>
              <a:t>in </a:t>
            </a:r>
            <a:r>
              <a:rPr lang="en-GB" dirty="0" smtClean="0"/>
              <a:t>admin, Sharing </a:t>
            </a:r>
            <a:r>
              <a:rPr lang="en-GB" dirty="0"/>
              <a:t>best practice and </a:t>
            </a:r>
            <a:r>
              <a:rPr lang="en-GB" dirty="0" smtClean="0"/>
              <a:t>expertise, The </a:t>
            </a:r>
            <a:r>
              <a:rPr lang="en-GB" dirty="0"/>
              <a:t>ability to focus funds where they’re most </a:t>
            </a:r>
            <a:r>
              <a:rPr lang="en-GB" dirty="0" smtClean="0"/>
              <a:t>needed, Increased </a:t>
            </a:r>
            <a:r>
              <a:rPr lang="en-GB" dirty="0"/>
              <a:t>and flexible staffing </a:t>
            </a:r>
            <a:r>
              <a:rPr lang="en-GB" dirty="0" smtClean="0"/>
              <a:t>resources, Succession </a:t>
            </a:r>
            <a:r>
              <a:rPr lang="en-GB" dirty="0"/>
              <a:t>planning to retain key staff </a:t>
            </a:r>
            <a:r>
              <a:rPr lang="en-GB" dirty="0" smtClean="0"/>
              <a:t>, Local </a:t>
            </a:r>
            <a:r>
              <a:rPr lang="en-GB" dirty="0"/>
              <a:t>governors and SLT can focus on </a:t>
            </a:r>
            <a:r>
              <a:rPr lang="en-GB" dirty="0" smtClean="0"/>
              <a:t>teaching</a:t>
            </a:r>
          </a:p>
          <a:p>
            <a:r>
              <a:rPr lang="en-GB" dirty="0" smtClean="0"/>
              <a:t>Supporting the free schools claim that they improve educational standards by taking control away from the state and giving power to the parents. They give parents and teachers the opportunity to </a:t>
            </a:r>
            <a:r>
              <a:rPr lang="en-GB" dirty="0"/>
              <a:t>c</a:t>
            </a:r>
            <a:r>
              <a:rPr lang="en-GB" dirty="0" smtClean="0"/>
              <a:t>reate a new school if they are unhappy with the new state schools in the area.</a:t>
            </a:r>
            <a:endParaRPr lang="en-GB" dirty="0"/>
          </a:p>
        </p:txBody>
      </p:sp>
    </p:spTree>
    <p:extLst>
      <p:ext uri="{BB962C8B-B14F-4D97-AF65-F5344CB8AC3E}">
        <p14:creationId xmlns:p14="http://schemas.microsoft.com/office/powerpoint/2010/main" val="394356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academy schools funded?</a:t>
            </a:r>
            <a:endParaRPr lang="en-GB" dirty="0"/>
          </a:p>
        </p:txBody>
      </p:sp>
      <p:sp>
        <p:nvSpPr>
          <p:cNvPr id="3" name="Content Placeholder 2"/>
          <p:cNvSpPr>
            <a:spLocks noGrp="1"/>
          </p:cNvSpPr>
          <p:nvPr>
            <p:ph idx="1"/>
          </p:nvPr>
        </p:nvSpPr>
        <p:spPr/>
        <p:txBody>
          <a:bodyPr/>
          <a:lstStyle/>
          <a:p>
            <a:endParaRPr lang="en-GB" dirty="0"/>
          </a:p>
          <a:p>
            <a:r>
              <a:rPr lang="en-GB" dirty="0"/>
              <a:t>Sponsors of the first academies contributed up to £2m towards the costs of the new or refurbished school buildings, and the government provided the rest of the funding. Since then, the </a:t>
            </a:r>
            <a:r>
              <a:rPr lang="en-GB" dirty="0">
                <a:hlinkClick r:id="rId2"/>
              </a:rPr>
              <a:t>Building Schools for the Future</a:t>
            </a:r>
            <a:r>
              <a:rPr lang="en-GB" dirty="0"/>
              <a:t> programme has taken over, and academy buildings have been acquired through </a:t>
            </a:r>
            <a:r>
              <a:rPr lang="en-GB" dirty="0">
                <a:hlinkClick r:id="rId3"/>
              </a:rPr>
              <a:t>Partnerships for Schools</a:t>
            </a:r>
            <a:r>
              <a:rPr lang="en-GB" dirty="0"/>
              <a:t> and local authorities, with sponsorship providing other income unconnected to building work</a:t>
            </a:r>
            <a:r>
              <a:rPr lang="en-GB" dirty="0" smtClean="0"/>
              <a:t>.</a:t>
            </a:r>
          </a:p>
          <a:p>
            <a:r>
              <a:rPr lang="en-GB" dirty="0"/>
              <a:t>The biggest academy sponsor in England is the </a:t>
            </a:r>
            <a:r>
              <a:rPr lang="en-GB" dirty="0">
                <a:hlinkClick r:id="rId4"/>
              </a:rPr>
              <a:t>United Learning Trust</a:t>
            </a:r>
            <a:r>
              <a:rPr lang="en-GB" dirty="0"/>
              <a:t>, which runs 17 schools.</a:t>
            </a:r>
          </a:p>
          <a:p>
            <a:endParaRPr lang="en-GB" dirty="0"/>
          </a:p>
        </p:txBody>
      </p:sp>
    </p:spTree>
    <p:extLst>
      <p:ext uri="{BB962C8B-B14F-4D97-AF65-F5344CB8AC3E}">
        <p14:creationId xmlns:p14="http://schemas.microsoft.com/office/powerpoint/2010/main" val="249457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academy and free schools regulated and governed?</a:t>
            </a:r>
            <a:endParaRPr lang="en-GB" dirty="0"/>
          </a:p>
        </p:txBody>
      </p:sp>
      <p:sp>
        <p:nvSpPr>
          <p:cNvPr id="3" name="Content Placeholder 2"/>
          <p:cNvSpPr>
            <a:spLocks noGrp="1"/>
          </p:cNvSpPr>
          <p:nvPr>
            <p:ph idx="1"/>
          </p:nvPr>
        </p:nvSpPr>
        <p:spPr/>
        <p:txBody>
          <a:bodyPr/>
          <a:lstStyle/>
          <a:p>
            <a:r>
              <a:rPr lang="en-GB" dirty="0" smtClean="0"/>
              <a:t>They are regulated by </a:t>
            </a:r>
            <a:endParaRPr lang="en-GB" dirty="0"/>
          </a:p>
        </p:txBody>
      </p:sp>
    </p:spTree>
    <p:extLst>
      <p:ext uri="{BB962C8B-B14F-4D97-AF65-F5344CB8AC3E}">
        <p14:creationId xmlns:p14="http://schemas.microsoft.com/office/powerpoint/2010/main" val="3145489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a:t>
            </a:r>
            <a:r>
              <a:rPr lang="en-GB" dirty="0"/>
              <a:t>a academy school </a:t>
            </a:r>
            <a:r>
              <a:rPr lang="en-GB" dirty="0" smtClean="0"/>
              <a:t>meritocratic?</a:t>
            </a:r>
            <a:endParaRPr lang="en-GB" dirty="0"/>
          </a:p>
        </p:txBody>
      </p:sp>
      <p:sp>
        <p:nvSpPr>
          <p:cNvPr id="3" name="Content Placeholder 2"/>
          <p:cNvSpPr>
            <a:spLocks noGrp="1"/>
          </p:cNvSpPr>
          <p:nvPr>
            <p:ph idx="1"/>
          </p:nvPr>
        </p:nvSpPr>
        <p:spPr/>
        <p:txBody>
          <a:bodyPr/>
          <a:lstStyle/>
          <a:p>
            <a:r>
              <a:rPr lang="en-GB" dirty="0" smtClean="0"/>
              <a:t>Centrally funded</a:t>
            </a:r>
          </a:p>
          <a:p>
            <a:r>
              <a:rPr lang="en-GB" dirty="0" smtClean="0"/>
              <a:t>Free schools can open pretty much anywhere, therefore bringing up the standards in that particular area (making it better)</a:t>
            </a:r>
          </a:p>
          <a:p>
            <a:r>
              <a:rPr lang="en-GB" dirty="0" smtClean="0"/>
              <a:t>However middleclass areas tend to attract free schools therefore there is less opportunities for the lower-class.</a:t>
            </a:r>
            <a:endParaRPr lang="en-GB" dirty="0"/>
          </a:p>
        </p:txBody>
      </p:sp>
    </p:spTree>
    <p:extLst>
      <p:ext uri="{BB962C8B-B14F-4D97-AF65-F5344CB8AC3E}">
        <p14:creationId xmlns:p14="http://schemas.microsoft.com/office/powerpoint/2010/main" val="2080781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City Technology colleges</a:t>
            </a:r>
            <a:endParaRPr lang="en-GB" dirty="0"/>
          </a:p>
        </p:txBody>
      </p:sp>
      <p:sp>
        <p:nvSpPr>
          <p:cNvPr id="3" name="Subtitle 2"/>
          <p:cNvSpPr>
            <a:spLocks noGrp="1"/>
          </p:cNvSpPr>
          <p:nvPr>
            <p:ph type="subTitle" idx="1"/>
          </p:nvPr>
        </p:nvSpPr>
        <p:spPr/>
        <p:txBody>
          <a:bodyPr/>
          <a:lstStyle/>
          <a:p>
            <a:r>
              <a:rPr lang="en-GB" dirty="0" err="1" smtClean="0"/>
              <a:t>Hannah&amp;Georgina</a:t>
            </a:r>
            <a:endParaRPr lang="en-GB" dirty="0"/>
          </a:p>
        </p:txBody>
      </p:sp>
    </p:spTree>
    <p:extLst>
      <p:ext uri="{BB962C8B-B14F-4D97-AF65-F5344CB8AC3E}">
        <p14:creationId xmlns:p14="http://schemas.microsoft.com/office/powerpoint/2010/main" val="241572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history of city technology colleges</a:t>
            </a:r>
            <a:endParaRPr lang="en-GB" dirty="0"/>
          </a:p>
        </p:txBody>
      </p:sp>
      <p:sp>
        <p:nvSpPr>
          <p:cNvPr id="3" name="Content Placeholder 2"/>
          <p:cNvSpPr>
            <a:spLocks noGrp="1"/>
          </p:cNvSpPr>
          <p:nvPr>
            <p:ph idx="1"/>
          </p:nvPr>
        </p:nvSpPr>
        <p:spPr/>
        <p:txBody>
          <a:bodyPr>
            <a:normAutofit/>
          </a:bodyPr>
          <a:lstStyle/>
          <a:p>
            <a:r>
              <a:rPr lang="en-GB" dirty="0"/>
              <a:t>In England, a City Technology College (CTC) is a state-funded all-ability secondary school that charges no fees but is independent of local authority control, being overseen directly by One fifth of the capital costs are met by private business sponsors, who also own or lease the buildings. The rest of the capital costs, and all running costs, are met by the Department</a:t>
            </a:r>
            <a:r>
              <a:rPr lang="en-GB" dirty="0" smtClean="0"/>
              <a:t>.</a:t>
            </a:r>
            <a:endParaRPr lang="en-GB" dirty="0"/>
          </a:p>
          <a:p>
            <a:pPr marL="0" indent="0">
              <a:buNone/>
            </a:pPr>
            <a:r>
              <a:rPr lang="en-GB" dirty="0" smtClean="0"/>
              <a:t>City </a:t>
            </a:r>
            <a:r>
              <a:rPr lang="en-GB" dirty="0"/>
              <a:t>Technology Colleges teach the National Curriculum, but specialise in mainly technology-based subjects such as technology, science and mathematics. Like maintained schools, they are regularly inspected by the Office for Standards in Education. CTCs also forge close links with businesses and industry (mainly through their sponsors), and often their governors are directors of local or national businesses that are supporting or have supported the colleges. The programme has been successful in the long term with all the CTCs being considered strong establishments with consistently high academic </a:t>
            </a:r>
            <a:r>
              <a:rPr lang="en-GB" dirty="0" smtClean="0"/>
              <a:t>results.</a:t>
            </a:r>
          </a:p>
          <a:p>
            <a:pPr marL="0" indent="0">
              <a:buNone/>
            </a:pPr>
            <a:r>
              <a:rPr lang="en-GB" dirty="0"/>
              <a:t>The CTC programme was established in the late 1980s by the Conservative government under the terms of the Education Reform Act 1988 and the Colleges themselves opened in the late 1980s and early 1990s.</a:t>
            </a:r>
          </a:p>
        </p:txBody>
      </p:sp>
    </p:spTree>
    <p:extLst>
      <p:ext uri="{BB962C8B-B14F-4D97-AF65-F5344CB8AC3E}">
        <p14:creationId xmlns:p14="http://schemas.microsoft.com/office/powerpoint/2010/main" val="6831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sz="4000" b="1" dirty="0">
                <a:latin typeface="Gill Sans MT" panose="020B0502020104020203" pitchFamily="34" charset="0"/>
              </a:rPr>
              <a:t>Activity</a:t>
            </a:r>
            <a:r>
              <a:rPr lang="en-GB" sz="4000" dirty="0">
                <a:latin typeface="Gill Sans MT" panose="020B0502020104020203" pitchFamily="34" charset="0"/>
              </a:rPr>
              <a:t> </a:t>
            </a:r>
            <a:r>
              <a:rPr lang="en-GB" sz="4000" dirty="0" smtClean="0">
                <a:latin typeface="Gill Sans MT" panose="020B0502020104020203" pitchFamily="34" charset="0"/>
              </a:rPr>
              <a:t>page 2</a:t>
            </a:r>
            <a:endParaRPr lang="en-GB" sz="4000" dirty="0">
              <a:latin typeface="Gill Sans MT" panose="020B0502020104020203" pitchFamily="34" charset="0"/>
            </a:endParaRPr>
          </a:p>
        </p:txBody>
      </p:sp>
      <p:sp>
        <p:nvSpPr>
          <p:cNvPr id="18435" name="Rectangle 3"/>
          <p:cNvSpPr>
            <a:spLocks noGrp="1" noChangeArrowheads="1"/>
          </p:cNvSpPr>
          <p:nvPr>
            <p:ph idx="1"/>
          </p:nvPr>
        </p:nvSpPr>
        <p:spPr/>
        <p:txBody>
          <a:bodyPr>
            <a:normAutofit/>
          </a:bodyPr>
          <a:lstStyle/>
          <a:p>
            <a:r>
              <a:rPr lang="en-US" sz="2800" dirty="0">
                <a:latin typeface="Gill Sans MT" panose="020B0502020104020203" pitchFamily="34" charset="0"/>
              </a:rPr>
              <a:t>Outline in the </a:t>
            </a:r>
            <a:r>
              <a:rPr lang="en-US" sz="2800" dirty="0" smtClean="0">
                <a:latin typeface="Gill Sans MT" panose="020B0502020104020203" pitchFamily="34" charset="0"/>
              </a:rPr>
              <a:t>boxes some examples of things that you </a:t>
            </a:r>
            <a:r>
              <a:rPr lang="en-US" sz="2800" dirty="0">
                <a:latin typeface="Gill Sans MT" panose="020B0502020104020203" pitchFamily="34" charset="0"/>
              </a:rPr>
              <a:t>learn directly through the formal curriculum and then </a:t>
            </a:r>
            <a:r>
              <a:rPr lang="en-US" sz="2800" dirty="0" smtClean="0">
                <a:latin typeface="Gill Sans MT" panose="020B0502020104020203" pitchFamily="34" charset="0"/>
              </a:rPr>
              <a:t>things that you </a:t>
            </a:r>
            <a:r>
              <a:rPr lang="en-US" sz="2800" dirty="0">
                <a:latin typeface="Gill Sans MT" panose="020B0502020104020203" pitchFamily="34" charset="0"/>
              </a:rPr>
              <a:t>learn indirectly through the hidden </a:t>
            </a:r>
            <a:r>
              <a:rPr lang="en-US" sz="2800" dirty="0" smtClean="0">
                <a:latin typeface="Gill Sans MT" panose="020B0502020104020203" pitchFamily="34" charset="0"/>
              </a:rPr>
              <a:t>curriculum.</a:t>
            </a:r>
            <a:endParaRPr lang="en-US" sz="2800" b="1" u="sng" dirty="0">
              <a:latin typeface="Gill Sans MT" panose="020B0502020104020203" pitchFamily="34" charset="0"/>
            </a:endParaRPr>
          </a:p>
        </p:txBody>
      </p:sp>
      <p:sp>
        <p:nvSpPr>
          <p:cNvPr id="4" name="TextBox 3"/>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2 of booklet</a:t>
            </a:r>
            <a:endParaRPr lang="en-GB" dirty="0">
              <a:solidFill>
                <a:schemeClr val="bg1"/>
              </a:solidFill>
            </a:endParaRPr>
          </a:p>
        </p:txBody>
      </p:sp>
    </p:spTree>
    <p:extLst>
      <p:ext uri="{BB962C8B-B14F-4D97-AF65-F5344CB8AC3E}">
        <p14:creationId xmlns:p14="http://schemas.microsoft.com/office/powerpoint/2010/main" val="4197234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purpose of </a:t>
            </a:r>
            <a:r>
              <a:rPr lang="en-GB" dirty="0" err="1" smtClean="0"/>
              <a:t>ctcs</a:t>
            </a:r>
            <a:endParaRPr lang="en-GB" dirty="0"/>
          </a:p>
        </p:txBody>
      </p:sp>
      <p:sp>
        <p:nvSpPr>
          <p:cNvPr id="3" name="Content Placeholder 2"/>
          <p:cNvSpPr>
            <a:spLocks noGrp="1"/>
          </p:cNvSpPr>
          <p:nvPr>
            <p:ph idx="1"/>
          </p:nvPr>
        </p:nvSpPr>
        <p:spPr/>
        <p:txBody>
          <a:bodyPr/>
          <a:lstStyle/>
          <a:p>
            <a:r>
              <a:rPr lang="en-GB" dirty="0"/>
              <a:t>City technology colleges and ‘ the city college for the technology of the arts’ are independent schools in urban areas that are free to go to. They’re funded by central government - companies can also contribute.</a:t>
            </a:r>
          </a:p>
          <a:p>
            <a:endParaRPr lang="en-GB" dirty="0"/>
          </a:p>
          <a:p>
            <a:r>
              <a:rPr lang="en-GB" dirty="0"/>
              <a:t>City technology colleges emphasise teaching science and technology.</a:t>
            </a:r>
          </a:p>
          <a:p>
            <a:endParaRPr lang="en-GB" dirty="0"/>
          </a:p>
          <a:p>
            <a:r>
              <a:rPr lang="en-GB" dirty="0"/>
              <a:t>The city college for the technology of the arts teaches technology in its application of performing and creative arts, for example by offering interactive digital design courses.</a:t>
            </a:r>
          </a:p>
        </p:txBody>
      </p:sp>
    </p:spTree>
    <p:extLst>
      <p:ext uri="{BB962C8B-B14F-4D97-AF65-F5344CB8AC3E}">
        <p14:creationId xmlns:p14="http://schemas.microsoft.com/office/powerpoint/2010/main" val="688913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a:t>
            </a:r>
            <a:r>
              <a:rPr lang="en-GB" dirty="0" err="1" smtClean="0"/>
              <a:t>ctcs</a:t>
            </a:r>
            <a:endParaRPr lang="en-GB" dirty="0"/>
          </a:p>
        </p:txBody>
      </p:sp>
      <p:sp>
        <p:nvSpPr>
          <p:cNvPr id="3" name="Content Placeholder 2"/>
          <p:cNvSpPr>
            <a:spLocks noGrp="1"/>
          </p:cNvSpPr>
          <p:nvPr>
            <p:ph idx="1"/>
          </p:nvPr>
        </p:nvSpPr>
        <p:spPr/>
        <p:txBody>
          <a:bodyPr/>
          <a:lstStyle/>
          <a:p>
            <a:r>
              <a:rPr lang="en-GB" dirty="0"/>
              <a:t>City Technology Colleges are urban-based, independently managed secondary schools geared towards science, technology and the world of work. They offer a range of vocational qualifications as well as GCSEs and A levels.</a:t>
            </a:r>
          </a:p>
        </p:txBody>
      </p:sp>
      <p:pic>
        <p:nvPicPr>
          <p:cNvPr id="4" name="Picture 3"/>
          <p:cNvPicPr>
            <a:picLocks noChangeAspect="1"/>
          </p:cNvPicPr>
          <p:nvPr/>
        </p:nvPicPr>
        <p:blipFill>
          <a:blip r:embed="rId2"/>
          <a:stretch>
            <a:fillRect/>
          </a:stretch>
        </p:blipFill>
        <p:spPr>
          <a:xfrm>
            <a:off x="5420415" y="4008221"/>
            <a:ext cx="1881317" cy="1410988"/>
          </a:xfrm>
          <a:prstGeom prst="rect">
            <a:avLst/>
          </a:prstGeom>
        </p:spPr>
      </p:pic>
      <p:pic>
        <p:nvPicPr>
          <p:cNvPr id="5" name="Picture 4"/>
          <p:cNvPicPr>
            <a:picLocks noChangeAspect="1"/>
          </p:cNvPicPr>
          <p:nvPr/>
        </p:nvPicPr>
        <p:blipFill>
          <a:blip r:embed="rId3"/>
          <a:stretch>
            <a:fillRect/>
          </a:stretch>
        </p:blipFill>
        <p:spPr>
          <a:xfrm>
            <a:off x="630194" y="4256129"/>
            <a:ext cx="4652319" cy="1163080"/>
          </a:xfrm>
          <a:prstGeom prst="rect">
            <a:avLst/>
          </a:prstGeom>
        </p:spPr>
      </p:pic>
    </p:spTree>
    <p:extLst>
      <p:ext uri="{BB962C8B-B14F-4D97-AF65-F5344CB8AC3E}">
        <p14:creationId xmlns:p14="http://schemas.microsoft.com/office/powerpoint/2010/main" val="4263614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Specialist Schools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76161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dirty="0" smtClean="0"/>
              <a:t>Specialist Schools are schools that focus more on one specific subject, or provide extra support for students that need it. As well as this, they get extra funding for giving priority to this particular subject.</a:t>
            </a:r>
          </a:p>
          <a:p>
            <a:endParaRPr lang="en-GB" dirty="0" smtClean="0"/>
          </a:p>
          <a:p>
            <a:pPr marL="0" indent="0">
              <a:buNone/>
            </a:pPr>
            <a:r>
              <a:rPr lang="en-GB" dirty="0" smtClean="0"/>
              <a:t>History:</a:t>
            </a:r>
          </a:p>
          <a:p>
            <a:r>
              <a:rPr lang="en-GB" dirty="0" smtClean="0"/>
              <a:t>The Specialist Schools programme began in 1993, when the Conservative Government gave permission for schools to apply for this status.</a:t>
            </a:r>
          </a:p>
          <a:p>
            <a:endParaRPr lang="en-GB" dirty="0"/>
          </a:p>
          <a:p>
            <a:pPr marL="0" indent="0">
              <a:buNone/>
            </a:pPr>
            <a:r>
              <a:rPr lang="en-GB" dirty="0" smtClean="0"/>
              <a:t>Purpose:</a:t>
            </a:r>
          </a:p>
          <a:p>
            <a:r>
              <a:rPr lang="en-GB" dirty="0" smtClean="0"/>
              <a:t>To ext6end the range of opportunities for students</a:t>
            </a:r>
          </a:p>
          <a:p>
            <a:r>
              <a:rPr lang="en-GB" dirty="0" smtClean="0"/>
              <a:t>Raise standards of achievement for pupils of all abilities</a:t>
            </a:r>
          </a:p>
          <a:p>
            <a:r>
              <a:rPr lang="en-GB" dirty="0" smtClean="0"/>
              <a:t>Raise standards of teaching and learn specialist subjects</a:t>
            </a:r>
          </a:p>
          <a:p>
            <a:endParaRPr lang="en-GB" dirty="0"/>
          </a:p>
          <a:p>
            <a:pPr marL="0" indent="0">
              <a:buNone/>
            </a:pPr>
            <a:r>
              <a:rPr lang="en-GB" dirty="0" smtClean="0"/>
              <a:t>Structure:</a:t>
            </a:r>
          </a:p>
          <a:p>
            <a:r>
              <a:rPr lang="en-GB" dirty="0"/>
              <a:t>.</a:t>
            </a:r>
          </a:p>
        </p:txBody>
      </p:sp>
    </p:spTree>
    <p:extLst>
      <p:ext uri="{BB962C8B-B14F-4D97-AF65-F5344CB8AC3E}">
        <p14:creationId xmlns:p14="http://schemas.microsoft.com/office/powerpoint/2010/main" val="2053729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Specialist schools are not meritocratic. This is because if a certain school is given permission to specialise in a subject, students attending that school will have an advantage over other students.</a:t>
            </a:r>
          </a:p>
          <a:p>
            <a:r>
              <a:rPr lang="en-GB" dirty="0" smtClean="0"/>
              <a:t>This is because teaching standards for these specialist schools would be higher than at a normal, comprehensive school.</a:t>
            </a:r>
            <a:endParaRPr lang="en-GB" dirty="0"/>
          </a:p>
        </p:txBody>
      </p:sp>
    </p:spTree>
    <p:extLst>
      <p:ext uri="{BB962C8B-B14F-4D97-AF65-F5344CB8AC3E}">
        <p14:creationId xmlns:p14="http://schemas.microsoft.com/office/powerpoint/2010/main" val="608290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0350" b="1" dirty="0">
                <a:latin typeface="Freestyle Script" panose="030804020302050B0404" pitchFamily="66" charset="0"/>
              </a:rPr>
              <a:t>Education otherwise </a:t>
            </a:r>
          </a:p>
        </p:txBody>
      </p:sp>
      <p:sp>
        <p:nvSpPr>
          <p:cNvPr id="3" name="Subtitle 2"/>
          <p:cNvSpPr>
            <a:spLocks noGrp="1"/>
          </p:cNvSpPr>
          <p:nvPr>
            <p:ph type="subTitle" idx="1"/>
          </p:nvPr>
        </p:nvSpPr>
        <p:spPr/>
        <p:txBody>
          <a:bodyPr>
            <a:normAutofit/>
          </a:bodyPr>
          <a:lstStyle/>
          <a:p>
            <a:r>
              <a:rPr lang="en-GB" sz="2400" dirty="0">
                <a:latin typeface="Freestyle Script" panose="030804020302050B0404" pitchFamily="66" charset="0"/>
              </a:rPr>
              <a:t>Lily and Sophie </a:t>
            </a:r>
          </a:p>
        </p:txBody>
      </p:sp>
    </p:spTree>
    <p:extLst>
      <p:ext uri="{BB962C8B-B14F-4D97-AF65-F5344CB8AC3E}">
        <p14:creationId xmlns:p14="http://schemas.microsoft.com/office/powerpoint/2010/main" val="3915519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300" u="sng" dirty="0">
                <a:latin typeface="Freestyle Script" panose="030804020302050B0404" pitchFamily="66" charset="0"/>
              </a:rPr>
              <a:t>The history, purpose, structure of the schools in the UK </a:t>
            </a:r>
          </a:p>
        </p:txBody>
      </p:sp>
      <p:sp>
        <p:nvSpPr>
          <p:cNvPr id="3" name="Content Placeholder 2"/>
          <p:cNvSpPr>
            <a:spLocks noGrp="1"/>
          </p:cNvSpPr>
          <p:nvPr>
            <p:ph idx="1"/>
          </p:nvPr>
        </p:nvSpPr>
        <p:spPr/>
        <p:txBody>
          <a:bodyPr>
            <a:normAutofit/>
          </a:bodyPr>
          <a:lstStyle/>
          <a:p>
            <a:r>
              <a:rPr lang="en-GB" sz="2100" dirty="0">
                <a:solidFill>
                  <a:schemeClr val="tx1"/>
                </a:solidFill>
                <a:latin typeface="Freestyle Script" panose="030804020302050B0404" pitchFamily="66" charset="0"/>
              </a:rPr>
              <a:t>The Royal Family have all in the past been educated at home, including the current Queen, though more recently royalty have attended various public schools. However, since the advent of compulsory education in the UK in the 1870s and secondary education in the twentieth century, home education became increasingly rare among the population at large.</a:t>
            </a:r>
          </a:p>
          <a:p>
            <a:r>
              <a:rPr lang="en-GB" sz="2100" dirty="0">
                <a:solidFill>
                  <a:schemeClr val="tx1"/>
                </a:solidFill>
                <a:latin typeface="Freestyle Script" panose="030804020302050B0404" pitchFamily="66" charset="0"/>
              </a:rPr>
              <a:t>Education is compulsory in the UK for children between the ages of 5 and 16.</a:t>
            </a:r>
          </a:p>
          <a:p>
            <a:r>
              <a:rPr lang="en-GB" sz="2100" dirty="0">
                <a:solidFill>
                  <a:schemeClr val="tx1"/>
                </a:solidFill>
                <a:latin typeface="Freestyle Script" panose="030804020302050B0404" pitchFamily="66" charset="0"/>
              </a:rPr>
              <a:t> Many families prefer to educate their children otherwise than at school, and it is their right under UK law to do so. Home educating families do not have to follow the National Curriculum and there is no single 'right' way to educate a child at home.</a:t>
            </a:r>
          </a:p>
        </p:txBody>
      </p:sp>
    </p:spTree>
    <p:extLst>
      <p:ext uri="{BB962C8B-B14F-4D97-AF65-F5344CB8AC3E}">
        <p14:creationId xmlns:p14="http://schemas.microsoft.com/office/powerpoint/2010/main" val="11905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Freestyle Script" panose="030804020302050B0404" pitchFamily="66" charset="0"/>
              </a:rPr>
              <a:t>Meritocratic and Social Mobility </a:t>
            </a:r>
            <a:endParaRPr lang="en-GB" u="sng" dirty="0">
              <a:latin typeface="Freestyle Script" panose="030804020302050B0404" pitchFamily="66" charset="0"/>
            </a:endParaRPr>
          </a:p>
        </p:txBody>
      </p:sp>
      <p:sp>
        <p:nvSpPr>
          <p:cNvPr id="3" name="Content Placeholder 2"/>
          <p:cNvSpPr>
            <a:spLocks noGrp="1"/>
          </p:cNvSpPr>
          <p:nvPr>
            <p:ph idx="1"/>
          </p:nvPr>
        </p:nvSpPr>
        <p:spPr/>
        <p:txBody>
          <a:bodyPr>
            <a:normAutofit/>
          </a:bodyPr>
          <a:lstStyle/>
          <a:p>
            <a:r>
              <a:rPr lang="en-GB" sz="2100" dirty="0">
                <a:latin typeface="Freestyle Script" panose="030804020302050B0404" pitchFamily="66" charset="0"/>
              </a:rPr>
              <a:t>Home-schooling is more about meritocratic because you’re being taught by someone who knows your speed of working as well as your strengths and weaknesses. Due to the fact that you only have one person in your class then the student is able to be rewarded more for their improvement in a certain area. </a:t>
            </a:r>
          </a:p>
          <a:p>
            <a:r>
              <a:rPr lang="en-GB" sz="2100" dirty="0">
                <a:latin typeface="Freestyle Script" panose="030804020302050B0404" pitchFamily="66" charset="0"/>
              </a:rPr>
              <a:t>Most people who have been home-schooled will not have social mobility as most of them will not have much contacts with different groups of ethnicities  as they are home-schooled and will not go out much, unless they do other clubs outside of school however even if they do they wont have interaction with different types of people, like there different personalities.</a:t>
            </a:r>
          </a:p>
          <a:p>
            <a:endParaRPr lang="en-GB" sz="2100" dirty="0">
              <a:latin typeface="Freestyle Script" panose="030804020302050B0404" pitchFamily="66" charset="0"/>
            </a:endParaRPr>
          </a:p>
        </p:txBody>
      </p:sp>
    </p:spTree>
    <p:extLst>
      <p:ext uri="{BB962C8B-B14F-4D97-AF65-F5344CB8AC3E}">
        <p14:creationId xmlns:p14="http://schemas.microsoft.com/office/powerpoint/2010/main" val="583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Freestyle Script" panose="030804020302050B0404" pitchFamily="66" charset="0"/>
              </a:rPr>
              <a:t>Funding and mini grants </a:t>
            </a:r>
            <a:endParaRPr lang="en-GB" u="sng" dirty="0">
              <a:latin typeface="Freestyle Script" panose="030804020302050B0404" pitchFamily="66" charset="0"/>
            </a:endParaRPr>
          </a:p>
        </p:txBody>
      </p:sp>
      <p:sp>
        <p:nvSpPr>
          <p:cNvPr id="3" name="Content Placeholder 2"/>
          <p:cNvSpPr>
            <a:spLocks noGrp="1"/>
          </p:cNvSpPr>
          <p:nvPr>
            <p:ph idx="1"/>
          </p:nvPr>
        </p:nvSpPr>
        <p:spPr/>
        <p:txBody>
          <a:bodyPr>
            <a:normAutofit/>
          </a:bodyPr>
          <a:lstStyle/>
          <a:p>
            <a:r>
              <a:rPr lang="en-GB" sz="2100" dirty="0">
                <a:latin typeface="Freestyle Script" panose="030804020302050B0404" pitchFamily="66" charset="0"/>
              </a:rPr>
              <a:t>Mini grants that help pay for home-schooling costs, many parents that choose to give their children a home-schooling education could use extra money to help home-school expenses. </a:t>
            </a:r>
          </a:p>
          <a:p>
            <a:r>
              <a:rPr lang="en-GB" sz="2100" dirty="0">
                <a:latin typeface="Freestyle Script" panose="030804020302050B0404" pitchFamily="66" charset="0"/>
              </a:rPr>
              <a:t>They get money from them as they need to buy things like books, material, and science projects and field trips. Also the parents will need to pay for the exams for there children to take at the end of year6 and 11 and at the end of year 12 and 13 which can cost up to £100.</a:t>
            </a:r>
          </a:p>
          <a:p>
            <a:r>
              <a:rPr lang="en-GB" sz="2100" dirty="0">
                <a:latin typeface="Freestyle Script" panose="030804020302050B0404" pitchFamily="66" charset="0"/>
              </a:rPr>
              <a:t>Also with home-schooling you will have to pay for the courses and maybe some tutors to help out which can cost like more but the benefit is you wont have to pay for things like uniform, buses and things you have to pay in school </a:t>
            </a:r>
          </a:p>
        </p:txBody>
      </p:sp>
    </p:spTree>
    <p:extLst>
      <p:ext uri="{BB962C8B-B14F-4D97-AF65-F5344CB8AC3E}">
        <p14:creationId xmlns:p14="http://schemas.microsoft.com/office/powerpoint/2010/main" val="351546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Gill Sans MT" panose="020B0502020104020203" pitchFamily="34" charset="0"/>
              </a:rPr>
              <a:t>Ivan </a:t>
            </a:r>
            <a:r>
              <a:rPr lang="en-GB" sz="2800" b="1" dirty="0" err="1" smtClean="0">
                <a:latin typeface="Gill Sans MT" panose="020B0502020104020203" pitchFamily="34" charset="0"/>
              </a:rPr>
              <a:t>Illich</a:t>
            </a:r>
            <a:endParaRPr lang="en-GB" sz="2800" b="1" dirty="0">
              <a:latin typeface="Gill Sans MT" panose="020B0502020104020203" pitchFamily="34" charset="0"/>
            </a:endParaRPr>
          </a:p>
        </p:txBody>
      </p:sp>
      <p:sp>
        <p:nvSpPr>
          <p:cNvPr id="4" name="Text Placeholder 3"/>
          <p:cNvSpPr>
            <a:spLocks noGrp="1"/>
          </p:cNvSpPr>
          <p:nvPr>
            <p:ph type="body" sz="half" idx="2"/>
          </p:nvPr>
        </p:nvSpPr>
        <p:spPr/>
        <p:txBody>
          <a:bodyPr>
            <a:normAutofit/>
          </a:bodyPr>
          <a:lstStyle/>
          <a:p>
            <a:r>
              <a:rPr lang="en-GB" sz="1800" b="1" dirty="0" err="1" smtClean="0">
                <a:solidFill>
                  <a:schemeClr val="bg1"/>
                </a:solidFill>
                <a:latin typeface="Gill Sans MT" panose="020B0502020104020203" pitchFamily="34" charset="0"/>
              </a:rPr>
              <a:t>Deschooling</a:t>
            </a:r>
            <a:r>
              <a:rPr lang="en-GB" sz="1800" b="1" dirty="0" smtClean="0">
                <a:solidFill>
                  <a:schemeClr val="bg1"/>
                </a:solidFill>
                <a:latin typeface="Gill Sans MT" panose="020B0502020104020203" pitchFamily="34" charset="0"/>
              </a:rPr>
              <a:t> Society</a:t>
            </a:r>
            <a:endParaRPr lang="en-GB" sz="1800" b="1" dirty="0">
              <a:solidFill>
                <a:schemeClr val="bg1"/>
              </a:solidFill>
              <a:latin typeface="Gill Sans MT" panose="020B0502020104020203" pitchFamily="34" charset="0"/>
            </a:endParaRPr>
          </a:p>
        </p:txBody>
      </p:sp>
      <p:pic>
        <p:nvPicPr>
          <p:cNvPr id="1026" name="Picture 2" descr="Image result for ivan il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91835"/>
            <a:ext cx="21717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5816" y="2058867"/>
            <a:ext cx="4536504" cy="1200329"/>
          </a:xfrm>
          <a:prstGeom prst="rect">
            <a:avLst/>
          </a:prstGeom>
          <a:noFill/>
        </p:spPr>
        <p:txBody>
          <a:bodyPr wrap="square" rtlCol="0">
            <a:spAutoFit/>
          </a:bodyPr>
          <a:lstStyle/>
          <a:p>
            <a:r>
              <a:rPr lang="en-GB" dirty="0" smtClean="0">
                <a:latin typeface="Gill Sans MT" panose="020B0502020104020203" pitchFamily="34" charset="0"/>
              </a:rPr>
              <a:t>Read the material on pages 8 and 9</a:t>
            </a:r>
          </a:p>
          <a:p>
            <a:endParaRPr lang="en-GB" dirty="0">
              <a:latin typeface="Gill Sans MT" panose="020B0502020104020203" pitchFamily="34" charset="0"/>
            </a:endParaRPr>
          </a:p>
          <a:p>
            <a:r>
              <a:rPr lang="en-GB" dirty="0" smtClean="0">
                <a:latin typeface="Gill Sans MT" panose="020B0502020104020203" pitchFamily="34" charset="0"/>
              </a:rPr>
              <a:t>Answer the two questions on page 9 – and be prepared to discuss your answers in class.</a:t>
            </a:r>
            <a:endParaRPr lang="en-GB" dirty="0">
              <a:latin typeface="Gill Sans MT" panose="020B0502020104020203" pitchFamily="34" charset="0"/>
            </a:endParaRPr>
          </a:p>
        </p:txBody>
      </p:sp>
    </p:spTree>
    <p:extLst>
      <p:ext uri="{BB962C8B-B14F-4D97-AF65-F5344CB8AC3E}">
        <p14:creationId xmlns:p14="http://schemas.microsoft.com/office/powerpoint/2010/main" val="323346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Meritocracy</a:t>
            </a:r>
            <a:r>
              <a:rPr lang="en-GB" dirty="0" smtClean="0">
                <a:latin typeface="Gill Sans MT" panose="020B0502020104020203" pitchFamily="34" charset="0"/>
              </a:rPr>
              <a:t> Page 3</a:t>
            </a:r>
            <a:endParaRPr lang="en-GB" dirty="0">
              <a:latin typeface="Gill Sans MT" panose="020B0502020104020203" pitchFamily="34" charset="0"/>
            </a:endParaRPr>
          </a:p>
        </p:txBody>
      </p:sp>
      <p:sp>
        <p:nvSpPr>
          <p:cNvPr id="3" name="Content Placeholder 2"/>
          <p:cNvSpPr>
            <a:spLocks noGrp="1"/>
          </p:cNvSpPr>
          <p:nvPr>
            <p:ph idx="1"/>
          </p:nvPr>
        </p:nvSpPr>
        <p:spPr/>
        <p:txBody>
          <a:bodyPr/>
          <a:lstStyle/>
          <a:p>
            <a:r>
              <a:rPr lang="en-GB" sz="2000" dirty="0">
                <a:latin typeface="Gill Sans MT" panose="020B0502020104020203" pitchFamily="34" charset="0"/>
              </a:rPr>
              <a:t>A key argument in the sociology of education is whether the education system in the UK is </a:t>
            </a:r>
            <a:r>
              <a:rPr lang="en-GB" sz="2000" dirty="0" err="1">
                <a:latin typeface="Gill Sans MT" panose="020B0502020104020203" pitchFamily="34" charset="0"/>
              </a:rPr>
              <a:t>meritocractic</a:t>
            </a:r>
            <a:r>
              <a:rPr lang="en-GB" sz="2000" dirty="0">
                <a:latin typeface="Gill Sans MT" panose="020B0502020104020203" pitchFamily="34" charset="0"/>
              </a:rPr>
              <a:t>. Find out what this means and write </a:t>
            </a:r>
            <a:r>
              <a:rPr lang="en-GB" sz="2000" dirty="0" smtClean="0">
                <a:latin typeface="Gill Sans MT" panose="020B0502020104020203" pitchFamily="34" charset="0"/>
              </a:rPr>
              <a:t>in box.</a:t>
            </a:r>
            <a:endParaRPr lang="en-GB" sz="2000" dirty="0">
              <a:latin typeface="Gill Sans MT" panose="020B0502020104020203" pitchFamily="34" charset="0"/>
            </a:endParaRPr>
          </a:p>
          <a:p>
            <a:pPr marL="68580" indent="0">
              <a:buNone/>
            </a:pPr>
            <a:endParaRPr lang="en-GB" sz="2000" dirty="0">
              <a:latin typeface="Gill Sans MT" panose="020B0502020104020203" pitchFamily="34" charset="0"/>
            </a:endParaRPr>
          </a:p>
          <a:p>
            <a:r>
              <a:rPr lang="en-GB" b="1" dirty="0">
                <a:latin typeface="Gill Sans MT" panose="020B0502020104020203" pitchFamily="34" charset="0"/>
              </a:rPr>
              <a:t>Meritocracy:</a:t>
            </a:r>
            <a:endParaRPr lang="en-GB" dirty="0">
              <a:latin typeface="Gill Sans MT" panose="020B0502020104020203" pitchFamily="34" charset="0"/>
            </a:endParaRPr>
          </a:p>
          <a:p>
            <a:endParaRPr lang="en-GB" dirty="0"/>
          </a:p>
        </p:txBody>
      </p:sp>
      <p:sp>
        <p:nvSpPr>
          <p:cNvPr id="4" name="TextBox 3"/>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3 of booklet</a:t>
            </a:r>
            <a:endParaRPr lang="en-GB" dirty="0">
              <a:solidFill>
                <a:schemeClr val="bg1"/>
              </a:solidFill>
            </a:endParaRPr>
          </a:p>
        </p:txBody>
      </p:sp>
    </p:spTree>
    <p:extLst>
      <p:ext uri="{BB962C8B-B14F-4D97-AF65-F5344CB8AC3E}">
        <p14:creationId xmlns:p14="http://schemas.microsoft.com/office/powerpoint/2010/main" val="3373284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Gill Sans MT" panose="020B0502020104020203" pitchFamily="34" charset="0"/>
              </a:rPr>
              <a:t>The Purpose of Education p.7</a:t>
            </a:r>
            <a:endParaRPr lang="en-GB" dirty="0">
              <a:latin typeface="Gill Sans MT" panose="020B0502020104020203" pitchFamily="34" charset="0"/>
            </a:endParaRPr>
          </a:p>
        </p:txBody>
      </p:sp>
      <p:sp>
        <p:nvSpPr>
          <p:cNvPr id="4" name="Text Placeholder 3"/>
          <p:cNvSpPr>
            <a:spLocks noGrp="1"/>
          </p:cNvSpPr>
          <p:nvPr>
            <p:ph type="body" sz="half" idx="2"/>
          </p:nvPr>
        </p:nvSpPr>
        <p:spPr/>
        <p:txBody>
          <a:bodyPr/>
          <a:lstStyle/>
          <a:p>
            <a:r>
              <a:rPr lang="en-GB" dirty="0">
                <a:latin typeface="Gill Sans MT" panose="020B0502020104020203" pitchFamily="34" charset="0"/>
              </a:rPr>
              <a:t>Highlight in one colour the purposes that relate to the individual, and then in another colour highlight those relating to society</a:t>
            </a:r>
          </a:p>
        </p:txBody>
      </p:sp>
      <p:sp>
        <p:nvSpPr>
          <p:cNvPr id="40962" name="Cloud"/>
          <p:cNvSpPr>
            <a:spLocks noChangeAspect="1" noEditPoints="1" noChangeArrowheads="1"/>
          </p:cNvSpPr>
          <p:nvPr/>
        </p:nvSpPr>
        <p:spPr bwMode="auto">
          <a:xfrm>
            <a:off x="2915816" y="1484784"/>
            <a:ext cx="2592288" cy="144016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5400">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40963" name="Text Box 3"/>
          <p:cNvSpPr txBox="1">
            <a:spLocks noChangeArrowheads="1"/>
          </p:cNvSpPr>
          <p:nvPr/>
        </p:nvSpPr>
        <p:spPr bwMode="auto">
          <a:xfrm>
            <a:off x="3159832" y="1880828"/>
            <a:ext cx="2104256" cy="6480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THE PURPOSE OF EDUCATION</a:t>
            </a:r>
            <a:endParaRPr kumimoji="0" lang="en-US" sz="20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395536" y="6021288"/>
            <a:ext cx="8280920" cy="369332"/>
          </a:xfrm>
          <a:prstGeom prst="rect">
            <a:avLst/>
          </a:prstGeom>
          <a:noFill/>
        </p:spPr>
        <p:txBody>
          <a:bodyPr wrap="square" rtlCol="0">
            <a:spAutoFit/>
          </a:bodyPr>
          <a:lstStyle/>
          <a:p>
            <a:r>
              <a:rPr lang="en-GB" dirty="0" smtClean="0">
                <a:latin typeface="Gill Sans MT" panose="020B0502020104020203" pitchFamily="34" charset="0"/>
              </a:rPr>
              <a:t>. </a:t>
            </a:r>
            <a:endParaRPr lang="en-GB" dirty="0">
              <a:latin typeface="Gill Sans MT" panose="020B0502020104020203" pitchFamily="34" charset="0"/>
            </a:endParaRPr>
          </a:p>
        </p:txBody>
      </p:sp>
    </p:spTree>
    <p:extLst>
      <p:ext uri="{BB962C8B-B14F-4D97-AF65-F5344CB8AC3E}">
        <p14:creationId xmlns:p14="http://schemas.microsoft.com/office/powerpoint/2010/main" val="4236304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Sociological Perspectives p7</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fontScale="55000" lnSpcReduction="20000"/>
          </a:bodyPr>
          <a:lstStyle/>
          <a:p>
            <a:r>
              <a:rPr lang="en-GB" sz="4000" dirty="0" smtClean="0">
                <a:latin typeface="Gill Sans MT" panose="020B0502020104020203" pitchFamily="34" charset="0"/>
              </a:rPr>
              <a:t>In the Sociology of the Family you have begun to study how different sociological perspectives viewed the family. </a:t>
            </a:r>
          </a:p>
          <a:p>
            <a:r>
              <a:rPr lang="en-GB" sz="4000" dirty="0" smtClean="0">
                <a:latin typeface="Gill Sans MT" panose="020B0502020104020203" pitchFamily="34" charset="0"/>
              </a:rPr>
              <a:t>We will, in this module. look at how</a:t>
            </a:r>
          </a:p>
          <a:p>
            <a:pPr lvl="1"/>
            <a:r>
              <a:rPr lang="en-GB" sz="3800" dirty="0" smtClean="0">
                <a:solidFill>
                  <a:srgbClr val="FF0000"/>
                </a:solidFill>
                <a:latin typeface="Gill Sans MT" panose="020B0502020104020203" pitchFamily="34" charset="0"/>
              </a:rPr>
              <a:t>Functionalist</a:t>
            </a:r>
          </a:p>
          <a:p>
            <a:pPr lvl="1"/>
            <a:r>
              <a:rPr lang="en-GB" sz="3800" dirty="0" smtClean="0">
                <a:solidFill>
                  <a:srgbClr val="FF0000"/>
                </a:solidFill>
                <a:latin typeface="Gill Sans MT" panose="020B0502020104020203" pitchFamily="34" charset="0"/>
              </a:rPr>
              <a:t>Marxist</a:t>
            </a:r>
          </a:p>
          <a:p>
            <a:pPr lvl="1"/>
            <a:r>
              <a:rPr lang="en-GB" sz="3800" dirty="0" smtClean="0">
                <a:solidFill>
                  <a:srgbClr val="FF0000"/>
                </a:solidFill>
                <a:latin typeface="Gill Sans MT" panose="020B0502020104020203" pitchFamily="34" charset="0"/>
              </a:rPr>
              <a:t>Feminist and </a:t>
            </a:r>
          </a:p>
          <a:p>
            <a:pPr lvl="1"/>
            <a:r>
              <a:rPr lang="en-GB" sz="3800" dirty="0" smtClean="0">
                <a:solidFill>
                  <a:srgbClr val="FF0000"/>
                </a:solidFill>
                <a:latin typeface="Gill Sans MT" panose="020B0502020104020203" pitchFamily="34" charset="0"/>
              </a:rPr>
              <a:t>Interactionist </a:t>
            </a:r>
          </a:p>
          <a:p>
            <a:pPr marL="0" indent="0" algn="r">
              <a:buNone/>
            </a:pPr>
            <a:r>
              <a:rPr lang="en-GB" sz="4000" dirty="0" smtClean="0">
                <a:latin typeface="Gill Sans MT" panose="020B0502020104020203" pitchFamily="34" charset="0"/>
              </a:rPr>
              <a:t>sociologists view education. </a:t>
            </a:r>
          </a:p>
          <a:p>
            <a:pPr>
              <a:buNone/>
            </a:pPr>
            <a:endParaRPr lang="en-GB" dirty="0"/>
          </a:p>
        </p:txBody>
      </p:sp>
    </p:spTree>
    <p:extLst>
      <p:ext uri="{BB962C8B-B14F-4D97-AF65-F5344CB8AC3E}">
        <p14:creationId xmlns:p14="http://schemas.microsoft.com/office/powerpoint/2010/main" val="340364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46390" cy="709865"/>
          </a:xfrm>
        </p:spPr>
        <p:txBody>
          <a:bodyPr/>
          <a:lstStyle/>
          <a:p>
            <a:r>
              <a:rPr lang="en-GB" dirty="0" smtClean="0">
                <a:latin typeface="Gill Sans MT" panose="020B0502020104020203" pitchFamily="34" charset="0"/>
              </a:rPr>
              <a:t>Overview on Sociological Perspectives</a:t>
            </a:r>
            <a:endParaRPr lang="en-GB" dirty="0">
              <a:latin typeface="Gill Sans MT" panose="020B0502020104020203" pitchFamily="34" charset="0"/>
            </a:endParaRPr>
          </a:p>
        </p:txBody>
      </p:sp>
      <p:sp>
        <p:nvSpPr>
          <p:cNvPr id="3" name="Content Placeholder 2"/>
          <p:cNvSpPr>
            <a:spLocks noGrp="1"/>
          </p:cNvSpPr>
          <p:nvPr>
            <p:ph idx="1"/>
          </p:nvPr>
        </p:nvSpPr>
        <p:spPr>
          <a:xfrm>
            <a:off x="864382" y="2489200"/>
            <a:ext cx="6947978" cy="3530600"/>
          </a:xfrm>
        </p:spPr>
        <p:txBody>
          <a:bodyPr>
            <a:normAutofit lnSpcReduction="10000"/>
          </a:bodyPr>
          <a:lstStyle/>
          <a:p>
            <a:r>
              <a:rPr lang="en-GB" sz="2000" b="1" dirty="0" err="1" smtClean="0">
                <a:latin typeface="Gill Sans MT" panose="020B0502020104020203" pitchFamily="34" charset="0"/>
              </a:rPr>
              <a:t>Structuralists</a:t>
            </a:r>
            <a:r>
              <a:rPr lang="en-GB" sz="2000" dirty="0" smtClean="0">
                <a:latin typeface="Gill Sans MT" panose="020B0502020104020203" pitchFamily="34" charset="0"/>
              </a:rPr>
              <a:t> are</a:t>
            </a:r>
            <a:r>
              <a:rPr lang="en-GB" sz="2000" b="1" dirty="0" smtClean="0">
                <a:latin typeface="Gill Sans MT" panose="020B0502020104020203" pitchFamily="34" charset="0"/>
              </a:rPr>
              <a:t> </a:t>
            </a:r>
            <a:r>
              <a:rPr lang="en-GB" sz="2000" dirty="0" smtClean="0">
                <a:latin typeface="Gill Sans MT" panose="020B0502020104020203" pitchFamily="34" charset="0"/>
              </a:rPr>
              <a:t>sociologists who view aspects of social life such as education, in terms of how they affect whole groups of people and institutions on society. They are more interested in how education affects the economy and stability of the country than in how education affects the individual. (These sociologists are also known as </a:t>
            </a:r>
            <a:r>
              <a:rPr lang="en-GB" sz="2000" b="1" u="sng" dirty="0" smtClean="0">
                <a:latin typeface="Gill Sans MT" panose="020B0502020104020203" pitchFamily="34" charset="0"/>
              </a:rPr>
              <a:t>macro</a:t>
            </a:r>
            <a:r>
              <a:rPr lang="en-GB" sz="2000" b="1" dirty="0" smtClean="0">
                <a:latin typeface="Gill Sans MT" panose="020B0502020104020203" pitchFamily="34" charset="0"/>
              </a:rPr>
              <a:t> sociologists</a:t>
            </a:r>
            <a:r>
              <a:rPr lang="en-GB" sz="2000" dirty="0" smtClean="0">
                <a:latin typeface="Gill Sans MT" panose="020B0502020104020203" pitchFamily="34" charset="0"/>
              </a:rPr>
              <a:t>)</a:t>
            </a:r>
          </a:p>
          <a:p>
            <a:r>
              <a:rPr lang="en-GB" sz="2000" dirty="0" smtClean="0">
                <a:latin typeface="Gill Sans MT" panose="020B0502020104020203" pitchFamily="34" charset="0"/>
              </a:rPr>
              <a:t>Not all sociologists are macro sociologists. Some sociologists are less concerned with studying large social systems. </a:t>
            </a:r>
            <a:r>
              <a:rPr lang="en-GB" sz="2000" b="1" u="sng" dirty="0" smtClean="0">
                <a:latin typeface="Gill Sans MT" panose="020B0502020104020203" pitchFamily="34" charset="0"/>
              </a:rPr>
              <a:t>Micro</a:t>
            </a:r>
            <a:r>
              <a:rPr lang="en-GB" sz="2000" b="1" dirty="0" smtClean="0">
                <a:latin typeface="Gill Sans MT" panose="020B0502020104020203" pitchFamily="34" charset="0"/>
              </a:rPr>
              <a:t> sociologists</a:t>
            </a:r>
            <a:r>
              <a:rPr lang="en-GB" sz="2000" dirty="0" smtClean="0">
                <a:latin typeface="Gill Sans MT" panose="020B0502020104020203" pitchFamily="34" charset="0"/>
              </a:rPr>
              <a:t> are more interested in how people react to, and influence each other in small groups – for example, in classrooms.</a:t>
            </a:r>
          </a:p>
          <a:p>
            <a:pPr lvl="0">
              <a:buNone/>
            </a:pPr>
            <a:endParaRPr lang="en-GB" dirty="0" smtClean="0"/>
          </a:p>
          <a:p>
            <a:endParaRPr lang="en-GB" dirty="0"/>
          </a:p>
        </p:txBody>
      </p:sp>
    </p:spTree>
    <p:extLst>
      <p:ext uri="{BB962C8B-B14F-4D97-AF65-F5344CB8AC3E}">
        <p14:creationId xmlns:p14="http://schemas.microsoft.com/office/powerpoint/2010/main" val="83928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58781" y="403995"/>
            <a:ext cx="3935532" cy="3078584"/>
          </a:xfrm>
          <a:prstGeom prst="rect">
            <a:avLst/>
          </a:prstGeom>
        </p:spPr>
        <p:txBody>
          <a:bodyPr>
            <a:normAutofit fontScale="92500" lnSpcReduction="20000"/>
          </a:bodyPr>
          <a:lstStyle/>
          <a:p>
            <a:pPr marL="0" indent="0">
              <a:buNone/>
            </a:pPr>
            <a:r>
              <a:rPr lang="en-GB" sz="2600" b="1" dirty="0">
                <a:solidFill>
                  <a:srgbClr val="0070C0"/>
                </a:solidFill>
              </a:rPr>
              <a:t>Functionalists</a:t>
            </a:r>
          </a:p>
          <a:p>
            <a:r>
              <a:rPr lang="en-GB" dirty="0" smtClean="0">
                <a:latin typeface="Gill Sans MT" panose="020B0502020104020203" pitchFamily="34" charset="0"/>
              </a:rPr>
              <a:t>Emphasise </a:t>
            </a:r>
            <a:r>
              <a:rPr lang="en-GB" b="1" dirty="0" smtClean="0">
                <a:latin typeface="Gill Sans MT" panose="020B0502020104020203" pitchFamily="34" charset="0"/>
              </a:rPr>
              <a:t>value consensus </a:t>
            </a:r>
            <a:r>
              <a:rPr lang="en-GB" dirty="0" smtClean="0">
                <a:latin typeface="Gill Sans MT" panose="020B0502020104020203" pitchFamily="34" charset="0"/>
              </a:rPr>
              <a:t>holding society together</a:t>
            </a:r>
          </a:p>
          <a:p>
            <a:r>
              <a:rPr lang="en-GB" dirty="0" smtClean="0">
                <a:latin typeface="Gill Sans MT" panose="020B0502020104020203" pitchFamily="34" charset="0"/>
              </a:rPr>
              <a:t>Believe in the </a:t>
            </a:r>
            <a:r>
              <a:rPr lang="en-GB" b="1" dirty="0" smtClean="0">
                <a:latin typeface="Gill Sans MT" panose="020B0502020104020203" pitchFamily="34" charset="0"/>
              </a:rPr>
              <a:t>Organic Analogy </a:t>
            </a:r>
            <a:r>
              <a:rPr lang="en-GB" dirty="0" smtClean="0">
                <a:latin typeface="Gill Sans MT" panose="020B0502020104020203" pitchFamily="34" charset="0"/>
              </a:rPr>
              <a:t>– society is like an organism in some ways – its parts are interdependent</a:t>
            </a:r>
          </a:p>
          <a:p>
            <a:r>
              <a:rPr lang="en-GB" dirty="0" smtClean="0">
                <a:latin typeface="Gill Sans MT" panose="020B0502020104020203" pitchFamily="34" charset="0"/>
              </a:rPr>
              <a:t>Consider that modern society needs to establish a set of common bonds to hold it together</a:t>
            </a:r>
          </a:p>
          <a:p>
            <a:r>
              <a:rPr lang="en-GB" dirty="0" smtClean="0">
                <a:latin typeface="Gill Sans MT" panose="020B0502020104020203" pitchFamily="34" charset="0"/>
              </a:rPr>
              <a:t>The modern economy has an increasingly complex </a:t>
            </a:r>
            <a:r>
              <a:rPr lang="en-GB" b="1" dirty="0" smtClean="0">
                <a:latin typeface="Gill Sans MT" panose="020B0502020104020203" pitchFamily="34" charset="0"/>
              </a:rPr>
              <a:t>Division of Labour</a:t>
            </a:r>
            <a:endParaRPr lang="en-GB" dirty="0" smtClean="0">
              <a:latin typeface="Gill Sans MT" panose="020B0502020104020203" pitchFamily="34" charset="0"/>
            </a:endParaRPr>
          </a:p>
          <a:p>
            <a:pPr marL="0" indent="0">
              <a:buNone/>
            </a:pPr>
            <a:endParaRPr lang="en-GB" dirty="0"/>
          </a:p>
        </p:txBody>
      </p:sp>
      <p:sp>
        <p:nvSpPr>
          <p:cNvPr id="6" name="Content Placeholder 5"/>
          <p:cNvSpPr>
            <a:spLocks noGrp="1"/>
          </p:cNvSpPr>
          <p:nvPr>
            <p:ph sz="quarter" idx="4294967295"/>
          </p:nvPr>
        </p:nvSpPr>
        <p:spPr>
          <a:xfrm>
            <a:off x="4866202" y="403995"/>
            <a:ext cx="3885381" cy="3078584"/>
          </a:xfrm>
          <a:prstGeom prst="rect">
            <a:avLst/>
          </a:prstGeom>
        </p:spPr>
        <p:txBody>
          <a:bodyPr>
            <a:normAutofit fontScale="92500" lnSpcReduction="10000"/>
          </a:bodyPr>
          <a:lstStyle/>
          <a:p>
            <a:pPr marL="0" indent="0" algn="r">
              <a:buNone/>
            </a:pPr>
            <a:r>
              <a:rPr lang="en-GB" sz="2200" b="1" dirty="0" smtClean="0">
                <a:solidFill>
                  <a:srgbClr val="FF0000"/>
                </a:solidFill>
                <a:latin typeface="Gill Sans MT" panose="020B0502020104020203" pitchFamily="34" charset="0"/>
              </a:rPr>
              <a:t>Marxism</a:t>
            </a:r>
          </a:p>
          <a:p>
            <a:pPr algn="r"/>
            <a:r>
              <a:rPr lang="en-GB" dirty="0" smtClean="0">
                <a:latin typeface="Gill Sans MT" panose="020B0502020104020203" pitchFamily="34" charset="0"/>
              </a:rPr>
              <a:t>Emphasise </a:t>
            </a:r>
            <a:r>
              <a:rPr lang="en-GB" b="1" dirty="0" smtClean="0">
                <a:latin typeface="Gill Sans MT" panose="020B0502020104020203" pitchFamily="34" charset="0"/>
              </a:rPr>
              <a:t>class division </a:t>
            </a:r>
            <a:r>
              <a:rPr lang="en-GB" dirty="0" smtClean="0">
                <a:latin typeface="Gill Sans MT" panose="020B0502020104020203" pitchFamily="34" charset="0"/>
              </a:rPr>
              <a:t>in society</a:t>
            </a:r>
          </a:p>
          <a:p>
            <a:pPr algn="r"/>
            <a:r>
              <a:rPr lang="en-GB" u="sng" dirty="0" smtClean="0">
                <a:latin typeface="Gill Sans MT" panose="020B0502020104020203" pitchFamily="34" charset="0"/>
              </a:rPr>
              <a:t>Believe that everything</a:t>
            </a:r>
            <a:r>
              <a:rPr lang="en-GB" dirty="0" smtClean="0">
                <a:latin typeface="Gill Sans MT" panose="020B0502020104020203" pitchFamily="34" charset="0"/>
              </a:rPr>
              <a:t> in </a:t>
            </a:r>
            <a:r>
              <a:rPr lang="en-GB" b="1" dirty="0" smtClean="0">
                <a:latin typeface="Gill Sans MT" panose="020B0502020104020203" pitchFamily="34" charset="0"/>
              </a:rPr>
              <a:t>capitalist</a:t>
            </a:r>
            <a:r>
              <a:rPr lang="en-GB" dirty="0" smtClean="0">
                <a:latin typeface="Gill Sans MT" panose="020B0502020104020203" pitchFamily="34" charset="0"/>
              </a:rPr>
              <a:t> society serves the needs of the economy and its ruling class</a:t>
            </a:r>
          </a:p>
          <a:p>
            <a:pPr algn="r"/>
            <a:r>
              <a:rPr lang="en-GB" dirty="0" smtClean="0">
                <a:latin typeface="Gill Sans MT" panose="020B0502020104020203" pitchFamily="34" charset="0"/>
              </a:rPr>
              <a:t>Observe that wealth and privilege are often </a:t>
            </a:r>
            <a:r>
              <a:rPr lang="en-GB" b="1" dirty="0" smtClean="0">
                <a:latin typeface="Gill Sans MT" panose="020B0502020104020203" pitchFamily="34" charset="0"/>
              </a:rPr>
              <a:t>inherited</a:t>
            </a:r>
          </a:p>
          <a:p>
            <a:pPr algn="r"/>
            <a:r>
              <a:rPr lang="en-GB" dirty="0" smtClean="0">
                <a:latin typeface="Gill Sans MT" panose="020B0502020104020203" pitchFamily="34" charset="0"/>
              </a:rPr>
              <a:t>Believe that class is a cultural phenomenon as well as an economic status (</a:t>
            </a:r>
            <a:r>
              <a:rPr lang="en-GB" b="1" dirty="0" smtClean="0">
                <a:latin typeface="Gill Sans MT" panose="020B0502020104020203" pitchFamily="34" charset="0"/>
              </a:rPr>
              <a:t>Neo </a:t>
            </a:r>
            <a:r>
              <a:rPr lang="en-GB" dirty="0" smtClean="0">
                <a:latin typeface="Gill Sans MT" panose="020B0502020104020203" pitchFamily="34" charset="0"/>
              </a:rPr>
              <a:t>Marxists)</a:t>
            </a:r>
            <a:endParaRPr lang="en-GB" dirty="0">
              <a:latin typeface="Gill Sans MT" panose="020B0502020104020203" pitchFamily="34" charset="0"/>
            </a:endParaRPr>
          </a:p>
        </p:txBody>
      </p:sp>
      <p:sp>
        <p:nvSpPr>
          <p:cNvPr id="7" name="Content Placeholder 5"/>
          <p:cNvSpPr txBox="1">
            <a:spLocks/>
          </p:cNvSpPr>
          <p:nvPr/>
        </p:nvSpPr>
        <p:spPr>
          <a:xfrm>
            <a:off x="558781" y="3573016"/>
            <a:ext cx="3857932" cy="3060340"/>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5B9BD5"/>
              </a:buClr>
              <a:buNone/>
            </a:pPr>
            <a:r>
              <a:rPr lang="en-GB" sz="2200" b="1" dirty="0">
                <a:solidFill>
                  <a:srgbClr val="FF0000"/>
                </a:solidFill>
                <a:latin typeface="Gill Sans MT" panose="020B0502020104020203" pitchFamily="34" charset="0"/>
              </a:rPr>
              <a:t>Feminism </a:t>
            </a:r>
          </a:p>
          <a:p>
            <a:pPr>
              <a:buClr>
                <a:srgbClr val="5B9BD5"/>
              </a:buClr>
            </a:pPr>
            <a:r>
              <a:rPr lang="en-GB" sz="1950" dirty="0" smtClean="0">
                <a:solidFill>
                  <a:prstClr val="black"/>
                </a:solidFill>
                <a:latin typeface="Gill Sans MT" panose="020B0502020104020203" pitchFamily="34" charset="0"/>
              </a:rPr>
              <a:t>Emphasise the </a:t>
            </a:r>
            <a:r>
              <a:rPr lang="en-GB" sz="1950" dirty="0" err="1" smtClean="0">
                <a:solidFill>
                  <a:prstClr val="black"/>
                </a:solidFill>
                <a:latin typeface="Gill Sans MT" panose="020B0502020104020203" pitchFamily="34" charset="0"/>
              </a:rPr>
              <a:t>impotance</a:t>
            </a:r>
            <a:r>
              <a:rPr lang="en-GB" sz="1950" dirty="0" smtClean="0">
                <a:solidFill>
                  <a:prstClr val="black"/>
                </a:solidFill>
                <a:latin typeface="Gill Sans MT" panose="020B0502020104020203" pitchFamily="34" charset="0"/>
              </a:rPr>
              <a:t> of </a:t>
            </a:r>
            <a:r>
              <a:rPr lang="en-GB" sz="1950" b="1" dirty="0">
                <a:solidFill>
                  <a:prstClr val="black"/>
                </a:solidFill>
                <a:latin typeface="Gill Sans MT" panose="020B0502020104020203" pitchFamily="34" charset="0"/>
              </a:rPr>
              <a:t>gender division </a:t>
            </a:r>
            <a:r>
              <a:rPr lang="en-GB" sz="1950" dirty="0">
                <a:solidFill>
                  <a:prstClr val="black"/>
                </a:solidFill>
                <a:latin typeface="Gill Sans MT" panose="020B0502020104020203" pitchFamily="34" charset="0"/>
              </a:rPr>
              <a:t>in society</a:t>
            </a:r>
          </a:p>
          <a:p>
            <a:pPr>
              <a:buClr>
                <a:srgbClr val="5B9BD5"/>
              </a:buClr>
            </a:pPr>
            <a:r>
              <a:rPr lang="en-GB" sz="1950" dirty="0" smtClean="0">
                <a:solidFill>
                  <a:prstClr val="black"/>
                </a:solidFill>
                <a:latin typeface="Gill Sans MT" panose="020B0502020104020203" pitchFamily="34" charset="0"/>
              </a:rPr>
              <a:t>Believe that everything </a:t>
            </a:r>
            <a:r>
              <a:rPr lang="en-GB" sz="1950" dirty="0">
                <a:solidFill>
                  <a:prstClr val="black"/>
                </a:solidFill>
                <a:latin typeface="Gill Sans MT" panose="020B0502020104020203" pitchFamily="34" charset="0"/>
              </a:rPr>
              <a:t>in </a:t>
            </a:r>
            <a:r>
              <a:rPr lang="en-GB" sz="1950" b="1" dirty="0">
                <a:solidFill>
                  <a:prstClr val="black"/>
                </a:solidFill>
                <a:latin typeface="Gill Sans MT" panose="020B0502020104020203" pitchFamily="34" charset="0"/>
              </a:rPr>
              <a:t>patriarchal </a:t>
            </a:r>
            <a:r>
              <a:rPr lang="en-GB" sz="1950" dirty="0">
                <a:solidFill>
                  <a:prstClr val="black"/>
                </a:solidFill>
                <a:latin typeface="Gill Sans MT" panose="020B0502020104020203" pitchFamily="34" charset="0"/>
              </a:rPr>
              <a:t>society serves the needs of men rather than women</a:t>
            </a:r>
          </a:p>
          <a:p>
            <a:pPr>
              <a:buClr>
                <a:srgbClr val="5B9BD5"/>
              </a:buClr>
            </a:pPr>
            <a:r>
              <a:rPr lang="en-GB" sz="1950" dirty="0" smtClean="0">
                <a:solidFill>
                  <a:prstClr val="black"/>
                </a:solidFill>
                <a:latin typeface="Gill Sans MT" panose="020B0502020104020203" pitchFamily="34" charset="0"/>
              </a:rPr>
              <a:t>Believe the </a:t>
            </a:r>
            <a:r>
              <a:rPr lang="en-GB" sz="1950" dirty="0">
                <a:solidFill>
                  <a:prstClr val="black"/>
                </a:solidFill>
                <a:latin typeface="Gill Sans MT" panose="020B0502020104020203" pitchFamily="34" charset="0"/>
              </a:rPr>
              <a:t>family </a:t>
            </a:r>
            <a:r>
              <a:rPr lang="en-GB" sz="1950" dirty="0" smtClean="0">
                <a:solidFill>
                  <a:prstClr val="black"/>
                </a:solidFill>
                <a:latin typeface="Gill Sans MT" panose="020B0502020104020203" pitchFamily="34" charset="0"/>
              </a:rPr>
              <a:t>to be the </a:t>
            </a:r>
            <a:r>
              <a:rPr lang="en-GB" sz="1950" dirty="0">
                <a:solidFill>
                  <a:prstClr val="black"/>
                </a:solidFill>
                <a:latin typeface="Gill Sans MT" panose="020B0502020104020203" pitchFamily="34" charset="0"/>
              </a:rPr>
              <a:t>basis of women’s oppression</a:t>
            </a:r>
            <a:endParaRPr lang="en-GB" sz="1950" b="1" dirty="0">
              <a:solidFill>
                <a:prstClr val="black"/>
              </a:solidFill>
              <a:latin typeface="Gill Sans MT" panose="020B0502020104020203" pitchFamily="34" charset="0"/>
            </a:endParaRPr>
          </a:p>
          <a:p>
            <a:pPr>
              <a:buClr>
                <a:srgbClr val="5B9BD5"/>
              </a:buClr>
            </a:pPr>
            <a:r>
              <a:rPr lang="en-GB" sz="1950" dirty="0" smtClean="0">
                <a:solidFill>
                  <a:prstClr val="black"/>
                </a:solidFill>
                <a:latin typeface="Gill Sans MT" panose="020B0502020104020203" pitchFamily="34" charset="0"/>
              </a:rPr>
              <a:t>Think that both women </a:t>
            </a:r>
            <a:r>
              <a:rPr lang="en-GB" sz="1950" dirty="0">
                <a:solidFill>
                  <a:prstClr val="black"/>
                </a:solidFill>
                <a:latin typeface="Gill Sans MT" panose="020B0502020104020203" pitchFamily="34" charset="0"/>
              </a:rPr>
              <a:t>and men suffer from </a:t>
            </a:r>
            <a:r>
              <a:rPr lang="en-GB" sz="1950" b="1" dirty="0">
                <a:solidFill>
                  <a:prstClr val="black"/>
                </a:solidFill>
                <a:latin typeface="Gill Sans MT" panose="020B0502020104020203" pitchFamily="34" charset="0"/>
              </a:rPr>
              <a:t>sex-role stereotyping</a:t>
            </a:r>
            <a:endParaRPr lang="en-GB" sz="1950" dirty="0">
              <a:solidFill>
                <a:prstClr val="black"/>
              </a:solidFill>
              <a:latin typeface="Gill Sans MT" panose="020B0502020104020203" pitchFamily="34" charset="0"/>
            </a:endParaRPr>
          </a:p>
        </p:txBody>
      </p:sp>
      <p:sp>
        <p:nvSpPr>
          <p:cNvPr id="8" name="Content Placeholder 5"/>
          <p:cNvSpPr txBox="1">
            <a:spLocks/>
          </p:cNvSpPr>
          <p:nvPr/>
        </p:nvSpPr>
        <p:spPr>
          <a:xfrm>
            <a:off x="4494313" y="3482579"/>
            <a:ext cx="4259594" cy="3150777"/>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a:buClr>
                <a:srgbClr val="5B9BD5"/>
              </a:buClr>
              <a:buNone/>
            </a:pPr>
            <a:r>
              <a:rPr lang="en-GB" b="1" dirty="0">
                <a:solidFill>
                  <a:srgbClr val="FFC000"/>
                </a:solidFill>
              </a:rPr>
              <a:t>Interactionism</a:t>
            </a:r>
          </a:p>
          <a:p>
            <a:pPr algn="r">
              <a:buClr>
                <a:srgbClr val="5B9BD5"/>
              </a:buClr>
            </a:pPr>
            <a:r>
              <a:rPr lang="en-GB" sz="1950" dirty="0">
                <a:solidFill>
                  <a:prstClr val="black"/>
                </a:solidFill>
                <a:latin typeface="Gill Sans MT" panose="020B0502020104020203" pitchFamily="34" charset="0"/>
              </a:rPr>
              <a:t>Focus on </a:t>
            </a:r>
            <a:r>
              <a:rPr lang="en-GB" sz="1950" b="1" dirty="0">
                <a:solidFill>
                  <a:prstClr val="black"/>
                </a:solidFill>
                <a:latin typeface="Gill Sans MT" panose="020B0502020104020203" pitchFamily="34" charset="0"/>
              </a:rPr>
              <a:t>micro sociology </a:t>
            </a:r>
            <a:r>
              <a:rPr lang="en-GB" sz="1950" dirty="0">
                <a:solidFill>
                  <a:prstClr val="black"/>
                </a:solidFill>
                <a:latin typeface="Gill Sans MT" panose="020B0502020104020203" pitchFamily="34" charset="0"/>
              </a:rPr>
              <a:t>– not the whole social </a:t>
            </a:r>
            <a:r>
              <a:rPr lang="en-GB" sz="1950" dirty="0" smtClean="0">
                <a:solidFill>
                  <a:prstClr val="black"/>
                </a:solidFill>
                <a:latin typeface="Gill Sans MT" panose="020B0502020104020203" pitchFamily="34" charset="0"/>
              </a:rPr>
              <a:t>structure</a:t>
            </a:r>
          </a:p>
          <a:p>
            <a:pPr algn="r">
              <a:buClr>
                <a:srgbClr val="5B9BD5"/>
              </a:buClr>
            </a:pPr>
            <a:r>
              <a:rPr lang="en-GB" sz="1950" dirty="0" smtClean="0">
                <a:solidFill>
                  <a:prstClr val="black"/>
                </a:solidFill>
                <a:latin typeface="Gill Sans MT" panose="020B0502020104020203" pitchFamily="34" charset="0"/>
              </a:rPr>
              <a:t>Observe that generalisations about society may distort research</a:t>
            </a:r>
            <a:endParaRPr lang="en-GB" sz="1950" dirty="0">
              <a:solidFill>
                <a:prstClr val="black"/>
              </a:solidFill>
              <a:latin typeface="Gill Sans MT" panose="020B0502020104020203" pitchFamily="34" charset="0"/>
            </a:endParaRPr>
          </a:p>
          <a:p>
            <a:pPr algn="r">
              <a:buClr>
                <a:srgbClr val="5B9BD5"/>
              </a:buClr>
            </a:pPr>
            <a:r>
              <a:rPr lang="en-GB" sz="1950" dirty="0">
                <a:solidFill>
                  <a:prstClr val="black"/>
                </a:solidFill>
                <a:latin typeface="Gill Sans MT" panose="020B0502020104020203" pitchFamily="34" charset="0"/>
              </a:rPr>
              <a:t>Outline on how some people/groups may be positively or negatively </a:t>
            </a:r>
            <a:r>
              <a:rPr lang="en-GB" sz="1950" b="1" dirty="0">
                <a:solidFill>
                  <a:prstClr val="black"/>
                </a:solidFill>
                <a:latin typeface="Gill Sans MT" panose="020B0502020104020203" pitchFamily="34" charset="0"/>
              </a:rPr>
              <a:t>labelled</a:t>
            </a:r>
            <a:r>
              <a:rPr lang="en-GB" sz="1950" dirty="0">
                <a:solidFill>
                  <a:prstClr val="black"/>
                </a:solidFill>
                <a:latin typeface="Gill Sans MT" panose="020B0502020104020203" pitchFamily="34" charset="0"/>
              </a:rPr>
              <a:t> through social processes</a:t>
            </a:r>
          </a:p>
          <a:p>
            <a:pPr algn="r">
              <a:buClr>
                <a:srgbClr val="5B9BD5"/>
              </a:buClr>
            </a:pPr>
            <a:r>
              <a:rPr lang="en-GB" sz="1950" dirty="0" smtClean="0">
                <a:solidFill>
                  <a:prstClr val="black"/>
                </a:solidFill>
                <a:latin typeface="Gill Sans MT" panose="020B0502020104020203" pitchFamily="34" charset="0"/>
              </a:rPr>
              <a:t>Believe the </a:t>
            </a:r>
            <a:r>
              <a:rPr lang="en-GB" sz="1950" dirty="0">
                <a:solidFill>
                  <a:prstClr val="black"/>
                </a:solidFill>
                <a:latin typeface="Gill Sans MT" panose="020B0502020104020203" pitchFamily="34" charset="0"/>
              </a:rPr>
              <a:t>self </a:t>
            </a:r>
            <a:r>
              <a:rPr lang="en-GB" sz="1950" dirty="0" smtClean="0">
                <a:solidFill>
                  <a:prstClr val="black"/>
                </a:solidFill>
                <a:latin typeface="Gill Sans MT" panose="020B0502020104020203" pitchFamily="34" charset="0"/>
              </a:rPr>
              <a:t>to be a social construction </a:t>
            </a:r>
            <a:r>
              <a:rPr lang="en-GB" sz="1950" dirty="0">
                <a:solidFill>
                  <a:prstClr val="black"/>
                </a:solidFill>
                <a:latin typeface="Gill Sans MT" panose="020B0502020104020203" pitchFamily="34" charset="0"/>
              </a:rPr>
              <a:t>– the </a:t>
            </a:r>
            <a:r>
              <a:rPr lang="en-GB" sz="1950" b="1" dirty="0">
                <a:solidFill>
                  <a:prstClr val="black"/>
                </a:solidFill>
                <a:latin typeface="Gill Sans MT" panose="020B0502020104020203" pitchFamily="34" charset="0"/>
              </a:rPr>
              <a:t>looking-glass </a:t>
            </a:r>
            <a:r>
              <a:rPr lang="en-GB" sz="1950" b="1" dirty="0" smtClean="0">
                <a:solidFill>
                  <a:prstClr val="black"/>
                </a:solidFill>
                <a:latin typeface="Gill Sans MT" panose="020B0502020104020203" pitchFamily="34" charset="0"/>
              </a:rPr>
              <a:t>self</a:t>
            </a:r>
            <a:endParaRPr lang="en-GB" sz="1950" b="1" dirty="0">
              <a:solidFill>
                <a:prstClr val="black"/>
              </a:solidFill>
              <a:latin typeface="Gill Sans MT" panose="020B0502020104020203" pitchFamily="34" charset="0"/>
            </a:endParaRPr>
          </a:p>
        </p:txBody>
      </p:sp>
      <p:cxnSp>
        <p:nvCxnSpPr>
          <p:cNvPr id="10" name="Straight Connector 9"/>
          <p:cNvCxnSpPr/>
          <p:nvPr/>
        </p:nvCxnSpPr>
        <p:spPr>
          <a:xfrm>
            <a:off x="4541500" y="998730"/>
            <a:ext cx="0" cy="4860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51679" y="3401997"/>
            <a:ext cx="6473906" cy="270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781598">
            <a:off x="2352999" y="355882"/>
            <a:ext cx="2263238" cy="338554"/>
          </a:xfrm>
          <a:prstGeom prst="rect">
            <a:avLst/>
          </a:prstGeom>
          <a:noFill/>
        </p:spPr>
        <p:txBody>
          <a:bodyPr wrap="square" rtlCol="0">
            <a:spAutoFit/>
          </a:bodyPr>
          <a:lstStyle/>
          <a:p>
            <a:r>
              <a:rPr lang="en-GB" sz="1600" b="1" dirty="0" smtClean="0">
                <a:solidFill>
                  <a:srgbClr val="0070C0"/>
                </a:solidFill>
              </a:rPr>
              <a:t>Consensus </a:t>
            </a:r>
            <a:r>
              <a:rPr lang="en-GB" sz="1600" b="1" dirty="0" err="1" smtClean="0">
                <a:solidFill>
                  <a:srgbClr val="0070C0"/>
                </a:solidFill>
              </a:rPr>
              <a:t>structuralist</a:t>
            </a:r>
            <a:endParaRPr lang="en-GB" sz="1600" b="1" dirty="0">
              <a:solidFill>
                <a:srgbClr val="0070C0"/>
              </a:solidFill>
            </a:endParaRPr>
          </a:p>
        </p:txBody>
      </p:sp>
      <p:sp>
        <p:nvSpPr>
          <p:cNvPr id="9" name="TextBox 8"/>
          <p:cNvSpPr txBox="1"/>
          <p:nvPr/>
        </p:nvSpPr>
        <p:spPr>
          <a:xfrm rot="21146412">
            <a:off x="5076181" y="252571"/>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2" name="TextBox 11"/>
          <p:cNvSpPr txBox="1"/>
          <p:nvPr/>
        </p:nvSpPr>
        <p:spPr>
          <a:xfrm rot="534531">
            <a:off x="250746" y="6346242"/>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3" name="TextBox 12"/>
          <p:cNvSpPr txBox="1"/>
          <p:nvPr/>
        </p:nvSpPr>
        <p:spPr>
          <a:xfrm>
            <a:off x="5397018" y="6346242"/>
            <a:ext cx="3335409" cy="338554"/>
          </a:xfrm>
          <a:prstGeom prst="rect">
            <a:avLst/>
          </a:prstGeom>
          <a:noFill/>
        </p:spPr>
        <p:txBody>
          <a:bodyPr wrap="square" rtlCol="0">
            <a:spAutoFit/>
          </a:bodyPr>
          <a:lstStyle/>
          <a:p>
            <a:r>
              <a:rPr lang="en-GB" sz="1600" b="1" dirty="0" smtClean="0">
                <a:solidFill>
                  <a:srgbClr val="FFC000"/>
                </a:solidFill>
              </a:rPr>
              <a:t>Non-</a:t>
            </a:r>
            <a:r>
              <a:rPr lang="en-GB" sz="1600" b="1" dirty="0" err="1" smtClean="0">
                <a:solidFill>
                  <a:srgbClr val="FFC000"/>
                </a:solidFill>
              </a:rPr>
              <a:t>structuralist</a:t>
            </a:r>
            <a:r>
              <a:rPr lang="en-GB" sz="1600" b="1" dirty="0" smtClean="0">
                <a:solidFill>
                  <a:srgbClr val="FFC000"/>
                </a:solidFill>
              </a:rPr>
              <a:t> – Action Theory</a:t>
            </a:r>
            <a:endParaRPr lang="en-GB" sz="1600" b="1" dirty="0">
              <a:solidFill>
                <a:srgbClr val="FFC000"/>
              </a:solidFill>
            </a:endParaRPr>
          </a:p>
        </p:txBody>
      </p:sp>
    </p:spTree>
    <p:extLst>
      <p:ext uri="{BB962C8B-B14F-4D97-AF65-F5344CB8AC3E}">
        <p14:creationId xmlns:p14="http://schemas.microsoft.com/office/powerpoint/2010/main" val="359169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additive="base">
                                        <p:cTn id="7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1" end="1"/>
                                            </p:txEl>
                                          </p:spTgt>
                                        </p:tgtEl>
                                        <p:attrNameLst>
                                          <p:attrName>style.visibility</p:attrName>
                                        </p:attrNameLst>
                                      </p:cBhvr>
                                      <p:to>
                                        <p:strVal val="visible"/>
                                      </p:to>
                                    </p:set>
                                    <p:anim calcmode="lin" valueType="num">
                                      <p:cBhvr additive="base">
                                        <p:cTn id="7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2" end="2"/>
                                            </p:txEl>
                                          </p:spTgt>
                                        </p:tgtEl>
                                        <p:attrNameLst>
                                          <p:attrName>style.visibility</p:attrName>
                                        </p:attrNameLst>
                                      </p:cBhvr>
                                      <p:to>
                                        <p:strVal val="visible"/>
                                      </p:to>
                                    </p:set>
                                    <p:anim calcmode="lin" valueType="num">
                                      <p:cBhvr additive="base">
                                        <p:cTn id="8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anim calcmode="lin" valueType="num">
                                      <p:cBhvr additive="base">
                                        <p:cTn id="9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4" end="4"/>
                                            </p:txEl>
                                          </p:spTgt>
                                        </p:tgtEl>
                                        <p:attrNameLst>
                                          <p:attrName>style.visibility</p:attrName>
                                        </p:attrNameLst>
                                      </p:cBhvr>
                                      <p:to>
                                        <p:strVal val="visible"/>
                                      </p:to>
                                    </p:set>
                                    <p:anim calcmode="lin" valueType="num">
                                      <p:cBhvr additive="base">
                                        <p:cTn id="9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2"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0-#ppt_w/2"/>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
                                            <p:txEl>
                                              <p:pRg st="0" end="0"/>
                                            </p:txEl>
                                          </p:spTgt>
                                        </p:tgtEl>
                                        <p:attrNameLst>
                                          <p:attrName>style.visibility</p:attrName>
                                        </p:attrNameLst>
                                      </p:cBhvr>
                                      <p:to>
                                        <p:strVal val="visible"/>
                                      </p:to>
                                    </p:set>
                                    <p:anim calcmode="lin" valueType="num">
                                      <p:cBhvr additive="base">
                                        <p:cTn id="10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
                                            <p:txEl>
                                              <p:pRg st="1" end="1"/>
                                            </p:txEl>
                                          </p:spTgt>
                                        </p:tgtEl>
                                        <p:attrNameLst>
                                          <p:attrName>style.visibility</p:attrName>
                                        </p:attrNameLst>
                                      </p:cBhvr>
                                      <p:to>
                                        <p:strVal val="visible"/>
                                      </p:to>
                                    </p:set>
                                    <p:anim calcmode="lin" valueType="num">
                                      <p:cBhvr additive="base">
                                        <p:cTn id="1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8">
                                            <p:txEl>
                                              <p:pRg st="2" end="2"/>
                                            </p:txEl>
                                          </p:spTgt>
                                        </p:tgtEl>
                                        <p:attrNameLst>
                                          <p:attrName>style.visibility</p:attrName>
                                        </p:attrNameLst>
                                      </p:cBhvr>
                                      <p:to>
                                        <p:strVal val="visible"/>
                                      </p:to>
                                    </p:set>
                                    <p:anim calcmode="lin" valueType="num">
                                      <p:cBhvr additive="base">
                                        <p:cTn id="1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
                                            <p:txEl>
                                              <p:pRg st="3" end="3"/>
                                            </p:txEl>
                                          </p:spTgt>
                                        </p:tgtEl>
                                        <p:attrNameLst>
                                          <p:attrName>style.visibility</p:attrName>
                                        </p:attrNameLst>
                                      </p:cBhvr>
                                      <p:to>
                                        <p:strVal val="visible"/>
                                      </p:to>
                                    </p:set>
                                    <p:anim calcmode="lin" valueType="num">
                                      <p:cBhvr additive="base">
                                        <p:cTn id="1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8">
                                            <p:txEl>
                                              <p:pRg st="4" end="4"/>
                                            </p:txEl>
                                          </p:spTgt>
                                        </p:tgtEl>
                                        <p:attrNameLst>
                                          <p:attrName>style.visibility</p:attrName>
                                        </p:attrNameLst>
                                      </p:cBhvr>
                                      <p:to>
                                        <p:strVal val="visible"/>
                                      </p:to>
                                    </p:set>
                                    <p:anim calcmode="lin" valueType="num">
                                      <p:cBhvr additive="base">
                                        <p:cTn id="1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 calcmode="lin" valueType="num">
                                      <p:cBhvr additive="base">
                                        <p:cTn id="139" dur="500" fill="hold"/>
                                        <p:tgtEl>
                                          <p:spTgt spid="13"/>
                                        </p:tgtEl>
                                        <p:attrNameLst>
                                          <p:attrName>ppt_x</p:attrName>
                                        </p:attrNameLst>
                                      </p:cBhvr>
                                      <p:tavLst>
                                        <p:tav tm="0">
                                          <p:val>
                                            <p:strVal val="1+#ppt_w/2"/>
                                          </p:val>
                                        </p:tav>
                                        <p:tav tm="100000">
                                          <p:val>
                                            <p:strVal val="#ppt_x"/>
                                          </p:val>
                                        </p:tav>
                                      </p:tavLst>
                                    </p:anim>
                                    <p:anim calcmode="lin" valueType="num">
                                      <p:cBhvr additive="base">
                                        <p:cTn id="1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P spid="8" grpId="0"/>
      <p:bldP spid="2" grpId="0"/>
      <p:bldP spid="9"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Sociological Perspectives</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GB" sz="2000" dirty="0" smtClean="0">
                <a:latin typeface="Gill Sans MT" panose="020B0502020104020203" pitchFamily="34" charset="0"/>
              </a:rPr>
              <a:t>Using the this material and your work on sociological perspectives in the other side of the course, see if you can figure out what each of these perspectives might say about the education system</a:t>
            </a:r>
          </a:p>
        </p:txBody>
      </p:sp>
    </p:spTree>
    <p:extLst>
      <p:ext uri="{BB962C8B-B14F-4D97-AF65-F5344CB8AC3E}">
        <p14:creationId xmlns:p14="http://schemas.microsoft.com/office/powerpoint/2010/main" val="787008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58781" y="403995"/>
            <a:ext cx="3935532" cy="3078584"/>
          </a:xfrm>
          <a:prstGeom prst="rect">
            <a:avLst/>
          </a:prstGeom>
        </p:spPr>
        <p:txBody>
          <a:bodyPr>
            <a:normAutofit/>
          </a:bodyPr>
          <a:lstStyle/>
          <a:p>
            <a:pPr marL="0" indent="0">
              <a:buNone/>
            </a:pPr>
            <a:r>
              <a:rPr lang="en-GB" sz="2600" b="1" dirty="0">
                <a:solidFill>
                  <a:srgbClr val="0070C0"/>
                </a:solidFill>
              </a:rPr>
              <a:t>Functionalists</a:t>
            </a:r>
          </a:p>
          <a:p>
            <a:pPr marL="0" indent="0">
              <a:buNone/>
            </a:pPr>
            <a:endParaRPr lang="en-GB" dirty="0"/>
          </a:p>
        </p:txBody>
      </p:sp>
      <p:sp>
        <p:nvSpPr>
          <p:cNvPr id="6" name="Content Placeholder 5"/>
          <p:cNvSpPr>
            <a:spLocks noGrp="1"/>
          </p:cNvSpPr>
          <p:nvPr>
            <p:ph sz="quarter" idx="4294967295"/>
          </p:nvPr>
        </p:nvSpPr>
        <p:spPr>
          <a:xfrm>
            <a:off x="4866202" y="403995"/>
            <a:ext cx="3885381" cy="3078584"/>
          </a:xfrm>
          <a:prstGeom prst="rect">
            <a:avLst/>
          </a:prstGeom>
        </p:spPr>
        <p:txBody>
          <a:bodyPr>
            <a:normAutofit/>
          </a:bodyPr>
          <a:lstStyle/>
          <a:p>
            <a:pPr marL="0" indent="0" algn="r">
              <a:buNone/>
            </a:pPr>
            <a:r>
              <a:rPr lang="en-GB" sz="2200" b="1" dirty="0" smtClean="0">
                <a:solidFill>
                  <a:srgbClr val="FF0000"/>
                </a:solidFill>
                <a:latin typeface="Gill Sans MT" panose="020B0502020104020203" pitchFamily="34" charset="0"/>
              </a:rPr>
              <a:t>Marxism</a:t>
            </a:r>
          </a:p>
        </p:txBody>
      </p:sp>
      <p:sp>
        <p:nvSpPr>
          <p:cNvPr id="7" name="Content Placeholder 5"/>
          <p:cNvSpPr txBox="1">
            <a:spLocks/>
          </p:cNvSpPr>
          <p:nvPr/>
        </p:nvSpPr>
        <p:spPr>
          <a:xfrm>
            <a:off x="558781" y="3573016"/>
            <a:ext cx="3857932" cy="306034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5B9BD5"/>
              </a:buClr>
              <a:buNone/>
            </a:pPr>
            <a:r>
              <a:rPr lang="en-GB" sz="2200" b="1" dirty="0">
                <a:solidFill>
                  <a:srgbClr val="FF0000"/>
                </a:solidFill>
                <a:latin typeface="Gill Sans MT" panose="020B0502020104020203" pitchFamily="34" charset="0"/>
              </a:rPr>
              <a:t>Feminism </a:t>
            </a:r>
          </a:p>
        </p:txBody>
      </p:sp>
      <p:sp>
        <p:nvSpPr>
          <p:cNvPr id="8" name="Content Placeholder 5"/>
          <p:cNvSpPr txBox="1">
            <a:spLocks/>
          </p:cNvSpPr>
          <p:nvPr/>
        </p:nvSpPr>
        <p:spPr>
          <a:xfrm>
            <a:off x="4494313" y="3482579"/>
            <a:ext cx="4259594" cy="315077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a:buClr>
                <a:srgbClr val="5B9BD5"/>
              </a:buClr>
              <a:buNone/>
            </a:pPr>
            <a:r>
              <a:rPr lang="en-GB" b="1" dirty="0" smtClean="0">
                <a:solidFill>
                  <a:srgbClr val="FFC000"/>
                </a:solidFill>
              </a:rPr>
              <a:t>Interactionism</a:t>
            </a:r>
            <a:endParaRPr lang="en-GB" b="1" dirty="0">
              <a:solidFill>
                <a:srgbClr val="FFC000"/>
              </a:solidFill>
            </a:endParaRPr>
          </a:p>
        </p:txBody>
      </p:sp>
      <p:cxnSp>
        <p:nvCxnSpPr>
          <p:cNvPr id="10" name="Straight Connector 9"/>
          <p:cNvCxnSpPr/>
          <p:nvPr/>
        </p:nvCxnSpPr>
        <p:spPr>
          <a:xfrm>
            <a:off x="4541500" y="998730"/>
            <a:ext cx="0" cy="4860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51679" y="3401997"/>
            <a:ext cx="6473906" cy="270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781598">
            <a:off x="2352999" y="355882"/>
            <a:ext cx="2263238" cy="338554"/>
          </a:xfrm>
          <a:prstGeom prst="rect">
            <a:avLst/>
          </a:prstGeom>
          <a:noFill/>
        </p:spPr>
        <p:txBody>
          <a:bodyPr wrap="square" rtlCol="0">
            <a:spAutoFit/>
          </a:bodyPr>
          <a:lstStyle/>
          <a:p>
            <a:r>
              <a:rPr lang="en-GB" sz="1600" b="1" dirty="0" smtClean="0">
                <a:solidFill>
                  <a:srgbClr val="0070C0"/>
                </a:solidFill>
              </a:rPr>
              <a:t>Consensus </a:t>
            </a:r>
            <a:r>
              <a:rPr lang="en-GB" sz="1600" b="1" dirty="0" err="1" smtClean="0">
                <a:solidFill>
                  <a:srgbClr val="0070C0"/>
                </a:solidFill>
              </a:rPr>
              <a:t>structuralist</a:t>
            </a:r>
            <a:endParaRPr lang="en-GB" sz="1600" b="1" dirty="0">
              <a:solidFill>
                <a:srgbClr val="0070C0"/>
              </a:solidFill>
            </a:endParaRPr>
          </a:p>
        </p:txBody>
      </p:sp>
      <p:sp>
        <p:nvSpPr>
          <p:cNvPr id="9" name="TextBox 8"/>
          <p:cNvSpPr txBox="1"/>
          <p:nvPr/>
        </p:nvSpPr>
        <p:spPr>
          <a:xfrm rot="21146412">
            <a:off x="5076181" y="252571"/>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2" name="TextBox 11"/>
          <p:cNvSpPr txBox="1"/>
          <p:nvPr/>
        </p:nvSpPr>
        <p:spPr>
          <a:xfrm rot="534531">
            <a:off x="250746" y="6346242"/>
            <a:ext cx="2263238" cy="338554"/>
          </a:xfrm>
          <a:prstGeom prst="rect">
            <a:avLst/>
          </a:prstGeom>
          <a:noFill/>
        </p:spPr>
        <p:txBody>
          <a:bodyPr wrap="square" rtlCol="0">
            <a:spAutoFit/>
          </a:bodyPr>
          <a:lstStyle/>
          <a:p>
            <a:r>
              <a:rPr lang="en-GB" sz="1600" b="1" dirty="0" smtClean="0">
                <a:solidFill>
                  <a:srgbClr val="C00000"/>
                </a:solidFill>
              </a:rPr>
              <a:t>Conflict </a:t>
            </a:r>
            <a:r>
              <a:rPr lang="en-GB" sz="1600" b="1" dirty="0" err="1" smtClean="0">
                <a:solidFill>
                  <a:srgbClr val="C00000"/>
                </a:solidFill>
              </a:rPr>
              <a:t>structuralist</a:t>
            </a:r>
            <a:endParaRPr lang="en-GB" sz="1600" b="1" dirty="0">
              <a:solidFill>
                <a:srgbClr val="C00000"/>
              </a:solidFill>
            </a:endParaRPr>
          </a:p>
        </p:txBody>
      </p:sp>
      <p:sp>
        <p:nvSpPr>
          <p:cNvPr id="13" name="TextBox 12"/>
          <p:cNvSpPr txBox="1"/>
          <p:nvPr/>
        </p:nvSpPr>
        <p:spPr>
          <a:xfrm>
            <a:off x="5397018" y="6346242"/>
            <a:ext cx="3335409" cy="338554"/>
          </a:xfrm>
          <a:prstGeom prst="rect">
            <a:avLst/>
          </a:prstGeom>
          <a:noFill/>
        </p:spPr>
        <p:txBody>
          <a:bodyPr wrap="square" rtlCol="0">
            <a:spAutoFit/>
          </a:bodyPr>
          <a:lstStyle/>
          <a:p>
            <a:r>
              <a:rPr lang="en-GB" sz="1600" b="1" dirty="0" smtClean="0">
                <a:solidFill>
                  <a:srgbClr val="FFC000"/>
                </a:solidFill>
              </a:rPr>
              <a:t>Non-</a:t>
            </a:r>
            <a:r>
              <a:rPr lang="en-GB" sz="1600" b="1" dirty="0" err="1" smtClean="0">
                <a:solidFill>
                  <a:srgbClr val="FFC000"/>
                </a:solidFill>
              </a:rPr>
              <a:t>structuralist</a:t>
            </a:r>
            <a:r>
              <a:rPr lang="en-GB" sz="1600" b="1" dirty="0" smtClean="0">
                <a:solidFill>
                  <a:srgbClr val="FFC000"/>
                </a:solidFill>
              </a:rPr>
              <a:t> – Action Theory</a:t>
            </a:r>
            <a:endParaRPr lang="en-GB" sz="1600" b="1" dirty="0">
              <a:solidFill>
                <a:srgbClr val="FFC000"/>
              </a:solidFill>
            </a:endParaRPr>
          </a:p>
        </p:txBody>
      </p:sp>
      <p:sp>
        <p:nvSpPr>
          <p:cNvPr id="3" name="Oval Callout 2"/>
          <p:cNvSpPr/>
          <p:nvPr/>
        </p:nvSpPr>
        <p:spPr>
          <a:xfrm>
            <a:off x="3347864" y="2780928"/>
            <a:ext cx="2376264" cy="12241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What do you think these perspectives believe is the point or purpose of schools?</a:t>
            </a:r>
            <a:endParaRPr lang="en-GB" sz="1400" dirty="0"/>
          </a:p>
        </p:txBody>
      </p:sp>
    </p:spTree>
    <p:extLst>
      <p:ext uri="{BB962C8B-B14F-4D97-AF65-F5344CB8AC3E}">
        <p14:creationId xmlns:p14="http://schemas.microsoft.com/office/powerpoint/2010/main" val="324835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Notes</a:t>
            </a:r>
            <a:endParaRPr lang="en-GB" dirty="0">
              <a:latin typeface="Gill Sans MT" panose="020B0502020104020203" pitchFamily="34" charset="0"/>
            </a:endParaRPr>
          </a:p>
        </p:txBody>
      </p:sp>
      <p:sp>
        <p:nvSpPr>
          <p:cNvPr id="3" name="Content Placeholder 2"/>
          <p:cNvSpPr>
            <a:spLocks noGrp="1"/>
          </p:cNvSpPr>
          <p:nvPr>
            <p:ph idx="1"/>
          </p:nvPr>
        </p:nvSpPr>
        <p:spPr>
          <a:xfrm>
            <a:off x="864382" y="2489200"/>
            <a:ext cx="6345260" cy="579760"/>
          </a:xfrm>
        </p:spPr>
        <p:txBody>
          <a:bodyPr/>
          <a:lstStyle/>
          <a:p>
            <a:r>
              <a:rPr lang="en-GB" dirty="0" smtClean="0">
                <a:latin typeface="Gill Sans MT" panose="020B0502020104020203" pitchFamily="34" charset="0"/>
              </a:rPr>
              <a:t>Use pages 27-29 of Browne ready for the next lesson on </a:t>
            </a:r>
          </a:p>
          <a:p>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sp>
        <p:nvSpPr>
          <p:cNvPr id="4" name="Rectangle 3"/>
          <p:cNvSpPr/>
          <p:nvPr/>
        </p:nvSpPr>
        <p:spPr>
          <a:xfrm>
            <a:off x="1043608" y="3053302"/>
            <a:ext cx="7359707" cy="3416320"/>
          </a:xfrm>
          <a:prstGeom prst="rect">
            <a:avLst/>
          </a:prstGeom>
          <a:noFill/>
        </p:spPr>
        <p:txBody>
          <a:bodyPr wrap="none" lIns="91440" tIns="45720" rIns="91440" bIns="45720">
            <a:spAutoFit/>
          </a:bodyPr>
          <a:lstStyle/>
          <a:p>
            <a:pPr algn="ctr"/>
            <a:r>
              <a:rPr lang="en-GB" sz="7200" dirty="0" smtClean="0">
                <a:solidFill>
                  <a:schemeClr val="accent5"/>
                </a:solidFill>
                <a:latin typeface="Gill Sans MT" panose="020B0502020104020203" pitchFamily="34" charset="0"/>
              </a:rPr>
              <a:t>FUNCTIONALISM</a:t>
            </a:r>
          </a:p>
          <a:p>
            <a:pPr algn="ctr"/>
            <a:r>
              <a:rPr lang="en-GB" sz="7200" b="0" cap="none" spc="0" dirty="0" smtClean="0">
                <a:ln w="0"/>
                <a:solidFill>
                  <a:schemeClr val="accent5"/>
                </a:solidFill>
                <a:effectLst>
                  <a:outerShdw blurRad="38100" dist="19050" dir="2700000" algn="tl" rotWithShape="0">
                    <a:schemeClr val="dk1">
                      <a:alpha val="40000"/>
                    </a:schemeClr>
                  </a:outerShdw>
                </a:effectLst>
                <a:latin typeface="Gill Sans MT" panose="020B0502020104020203" pitchFamily="34" charset="0"/>
              </a:rPr>
              <a:t>&amp;</a:t>
            </a:r>
            <a:br>
              <a:rPr lang="en-GB" sz="7200" b="0" cap="none" spc="0" dirty="0" smtClean="0">
                <a:ln w="0"/>
                <a:solidFill>
                  <a:schemeClr val="accent5"/>
                </a:solidFill>
                <a:effectLst>
                  <a:outerShdw blurRad="38100" dist="19050" dir="2700000" algn="tl" rotWithShape="0">
                    <a:schemeClr val="dk1">
                      <a:alpha val="40000"/>
                    </a:schemeClr>
                  </a:outerShdw>
                </a:effectLst>
                <a:latin typeface="Gill Sans MT" panose="020B0502020104020203" pitchFamily="34" charset="0"/>
              </a:rPr>
            </a:br>
            <a:r>
              <a:rPr lang="en-GB" sz="7200" b="0" cap="none" spc="0" dirty="0" smtClean="0">
                <a:ln w="0"/>
                <a:solidFill>
                  <a:schemeClr val="accent5"/>
                </a:solidFill>
                <a:effectLst>
                  <a:outerShdw blurRad="38100" dist="19050" dir="2700000" algn="tl" rotWithShape="0">
                    <a:schemeClr val="dk1">
                      <a:alpha val="40000"/>
                    </a:schemeClr>
                  </a:outerShdw>
                </a:effectLst>
                <a:latin typeface="Gill Sans MT" panose="020B0502020104020203" pitchFamily="34" charset="0"/>
              </a:rPr>
              <a:t>EDUCATION</a:t>
            </a:r>
            <a:endParaRPr lang="en-US" sz="72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999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 presetClass="emph" presetSubtype="2" fill="hold" grpId="1" nodeType="afterEffect">
                                  <p:stCondLst>
                                    <p:cond delay="0"/>
                                  </p:stCondLst>
                                  <p:childTnLst>
                                    <p:animClr clrSpc="rgb" dir="cw">
                                      <p:cBhvr override="childStyle">
                                        <p:cTn id="13"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NB </a:t>
            </a:r>
            <a:r>
              <a:rPr lang="en-GB" smtClean="0"/>
              <a:t>– </a:t>
            </a:r>
            <a:br>
              <a:rPr lang="en-GB" smtClean="0"/>
            </a:br>
            <a:r>
              <a:rPr lang="en-GB" smtClean="0"/>
              <a:t>Class work follows</a:t>
            </a:r>
            <a:endParaRPr lang="en-GB" dirty="0"/>
          </a:p>
        </p:txBody>
      </p:sp>
    </p:spTree>
    <p:extLst>
      <p:ext uri="{BB962C8B-B14F-4D97-AF65-F5344CB8AC3E}">
        <p14:creationId xmlns:p14="http://schemas.microsoft.com/office/powerpoint/2010/main" val="2151733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Class work</a:t>
            </a:r>
            <a:endParaRPr lang="en-GB" b="1" dirty="0">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Gill Sans MT" panose="020B0502020104020203" pitchFamily="34" charset="0"/>
              </a:rPr>
              <a:t>Complete notes on pages 30-32 of you booklet using the Webb textbook on recent trends in Educational Policy </a:t>
            </a:r>
          </a:p>
          <a:p>
            <a:endParaRPr lang="en-GB" dirty="0">
              <a:latin typeface="Gill Sans MT" panose="020B0502020104020203" pitchFamily="34" charset="0"/>
            </a:endParaRPr>
          </a:p>
          <a:p>
            <a:endParaRPr lang="en-GB" dirty="0" smtClean="0">
              <a:latin typeface="Gill Sans MT" panose="020B0502020104020203" pitchFamily="34" charset="0"/>
            </a:endParaRPr>
          </a:p>
          <a:p>
            <a:pPr marL="0" indent="0">
              <a:buNone/>
            </a:pPr>
            <a:endParaRPr lang="en-GB" dirty="0" smtClean="0">
              <a:latin typeface="Gill Sans MT" panose="020B0502020104020203" pitchFamily="34" charset="0"/>
            </a:endParaRPr>
          </a:p>
          <a:p>
            <a:r>
              <a:rPr lang="en-GB" dirty="0" smtClean="0">
                <a:latin typeface="Gill Sans MT" panose="020B0502020104020203" pitchFamily="34" charset="0"/>
              </a:rPr>
              <a:t>If work is not completed in this session you will need to use library copies of the textbook to complete this work to a satisfactory level</a:t>
            </a:r>
          </a:p>
          <a:p>
            <a:r>
              <a:rPr lang="en-GB" dirty="0" smtClean="0">
                <a:latin typeface="Gill Sans MT" panose="020B0502020104020203" pitchFamily="34" charset="0"/>
              </a:rPr>
              <a:t>Homework:</a:t>
            </a:r>
            <a:br>
              <a:rPr lang="en-GB" dirty="0" smtClean="0">
                <a:latin typeface="Gill Sans MT" panose="020B0502020104020203" pitchFamily="34" charset="0"/>
              </a:rPr>
            </a:br>
            <a:r>
              <a:rPr lang="en-GB" dirty="0" smtClean="0">
                <a:latin typeface="Gill Sans MT" panose="020B0502020104020203" pitchFamily="34" charset="0"/>
              </a:rPr>
              <a:t>Complete the glossary on pages 33-34 and ensure that you have a satisfactory definition to cover any gaps </a:t>
            </a:r>
            <a:endParaRPr lang="en-GB" dirty="0">
              <a:latin typeface="Gill Sans MT" panose="020B0502020104020203" pitchFamily="34" charset="0"/>
            </a:endParaRPr>
          </a:p>
        </p:txBody>
      </p:sp>
    </p:spTree>
    <p:extLst>
      <p:ext uri="{BB962C8B-B14F-4D97-AF65-F5344CB8AC3E}">
        <p14:creationId xmlns:p14="http://schemas.microsoft.com/office/powerpoint/2010/main" val="1007087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Gill Sans MT" panose="020B0502020104020203" pitchFamily="34" charset="0"/>
              </a:rPr>
              <a:t>Meritocracy</a:t>
            </a:r>
            <a:endParaRPr lang="en-GB" dirty="0">
              <a:latin typeface="Gill Sans MT" panose="020B0502020104020203" pitchFamily="34" charset="0"/>
            </a:endParaRPr>
          </a:p>
        </p:txBody>
      </p:sp>
      <p:sp>
        <p:nvSpPr>
          <p:cNvPr id="3" name="Content Placeholder 2"/>
          <p:cNvSpPr>
            <a:spLocks noGrp="1"/>
          </p:cNvSpPr>
          <p:nvPr>
            <p:ph idx="1"/>
          </p:nvPr>
        </p:nvSpPr>
        <p:spPr>
          <a:xfrm>
            <a:off x="865970" y="2323652"/>
            <a:ext cx="7738478" cy="3913660"/>
          </a:xfrm>
        </p:spPr>
        <p:txBody>
          <a:bodyPr>
            <a:noAutofit/>
          </a:bodyPr>
          <a:lstStyle/>
          <a:p>
            <a:pPr marL="0" indent="0">
              <a:spcBef>
                <a:spcPct val="0"/>
              </a:spcBef>
              <a:buNone/>
            </a:pPr>
            <a:r>
              <a:rPr lang="en-GB" sz="2400" dirty="0">
                <a:solidFill>
                  <a:schemeClr val="tx1"/>
                </a:solidFill>
                <a:latin typeface="Gill Sans MT" panose="020B0502020104020203" pitchFamily="34" charset="0"/>
                <a:ea typeface="+mj-ea"/>
                <a:cs typeface="+mj-cs"/>
              </a:rPr>
              <a:t>Meritocracy is the idea of a society governed by people selected according to merit (e.g. ability and skill</a:t>
            </a:r>
            <a:r>
              <a:rPr lang="en-GB" sz="2400" dirty="0" smtClean="0">
                <a:solidFill>
                  <a:schemeClr val="tx1"/>
                </a:solidFill>
                <a:latin typeface="Gill Sans MT" panose="020B0502020104020203" pitchFamily="34" charset="0"/>
                <a:ea typeface="+mj-ea"/>
                <a:cs typeface="+mj-cs"/>
              </a:rPr>
              <a:t>).</a:t>
            </a:r>
            <a:endParaRPr lang="en-GB" sz="2400" dirty="0">
              <a:solidFill>
                <a:schemeClr val="tx1"/>
              </a:solidFill>
              <a:latin typeface="Gill Sans MT" panose="020B0502020104020203" pitchFamily="34" charset="0"/>
              <a:ea typeface="+mj-ea"/>
              <a:cs typeface="+mj-cs"/>
            </a:endParaRPr>
          </a:p>
          <a:p>
            <a:pPr marL="0" indent="0">
              <a:spcBef>
                <a:spcPct val="0"/>
              </a:spcBef>
              <a:buNone/>
            </a:pPr>
            <a:endParaRPr lang="en-GB" sz="2400" dirty="0">
              <a:solidFill>
                <a:schemeClr val="tx1"/>
              </a:solidFill>
              <a:latin typeface="Gill Sans MT" panose="020B0502020104020203" pitchFamily="34" charset="0"/>
              <a:ea typeface="+mj-ea"/>
              <a:cs typeface="+mj-cs"/>
            </a:endParaRPr>
          </a:p>
          <a:p>
            <a:pPr marL="0" indent="0">
              <a:spcBef>
                <a:spcPct val="0"/>
              </a:spcBef>
              <a:buNone/>
            </a:pPr>
            <a:r>
              <a:rPr lang="en-GB" sz="2400" dirty="0" smtClean="0">
                <a:solidFill>
                  <a:schemeClr val="tx1"/>
                </a:solidFill>
                <a:latin typeface="Gill Sans MT" panose="020B0502020104020203" pitchFamily="34" charset="0"/>
                <a:ea typeface="+mj-ea"/>
                <a:cs typeface="+mj-cs"/>
              </a:rPr>
              <a:t>Do you believe this statement</a:t>
            </a:r>
            <a:r>
              <a:rPr lang="en-GB" sz="2400" dirty="0">
                <a:solidFill>
                  <a:schemeClr val="tx1"/>
                </a:solidFill>
                <a:latin typeface="Gill Sans MT" panose="020B0502020104020203" pitchFamily="34" charset="0"/>
                <a:ea typeface="+mj-ea"/>
                <a:cs typeface="+mj-cs"/>
              </a:rPr>
              <a:t>?</a:t>
            </a:r>
          </a:p>
          <a:p>
            <a:pPr marL="0" indent="0">
              <a:spcBef>
                <a:spcPct val="0"/>
              </a:spcBef>
              <a:buNone/>
            </a:pPr>
            <a:r>
              <a:rPr lang="en-GB" sz="2400" dirty="0">
                <a:solidFill>
                  <a:schemeClr val="tx1"/>
                </a:solidFill>
                <a:latin typeface="Gill Sans MT" panose="020B0502020104020203" pitchFamily="34" charset="0"/>
                <a:ea typeface="+mj-ea"/>
                <a:cs typeface="+mj-cs"/>
              </a:rPr>
              <a:t>"</a:t>
            </a:r>
            <a:r>
              <a:rPr lang="en-GB" sz="2400" b="1" dirty="0">
                <a:solidFill>
                  <a:schemeClr val="tx1"/>
                </a:solidFill>
                <a:latin typeface="Gill Sans MT" panose="020B0502020104020203" pitchFamily="34" charset="0"/>
                <a:ea typeface="+mj-ea"/>
                <a:cs typeface="+mj-cs"/>
              </a:rPr>
              <a:t>Britain is a meritocracy, and everyone with skill and imagination may aspire to reach the highest level</a:t>
            </a:r>
            <a:r>
              <a:rPr lang="en-GB" sz="2400" dirty="0">
                <a:solidFill>
                  <a:schemeClr val="tx1"/>
                </a:solidFill>
                <a:latin typeface="Gill Sans MT" panose="020B0502020104020203" pitchFamily="34" charset="0"/>
                <a:ea typeface="+mj-ea"/>
                <a:cs typeface="+mj-cs"/>
              </a:rPr>
              <a:t>“</a:t>
            </a:r>
          </a:p>
          <a:p>
            <a:pPr marL="0" indent="0">
              <a:spcBef>
                <a:spcPct val="0"/>
              </a:spcBef>
              <a:buNone/>
            </a:pPr>
            <a:r>
              <a:rPr lang="en-GB" sz="2400" dirty="0" smtClean="0">
                <a:solidFill>
                  <a:schemeClr val="tx1"/>
                </a:solidFill>
                <a:latin typeface="Gill Sans MT" panose="020B0502020104020203" pitchFamily="34" charset="0"/>
                <a:ea typeface="+mj-ea"/>
                <a:cs typeface="+mj-cs"/>
              </a:rPr>
              <a:t>In what ways is our society meritocratic/un-meritocratic?</a:t>
            </a:r>
          </a:p>
          <a:p>
            <a:pPr marL="0" indent="0">
              <a:spcBef>
                <a:spcPct val="0"/>
              </a:spcBef>
              <a:buNone/>
            </a:pPr>
            <a:endParaRPr lang="en-GB" sz="2400" dirty="0">
              <a:solidFill>
                <a:schemeClr val="tx1"/>
              </a:solidFill>
              <a:latin typeface="Gill Sans MT" panose="020B0502020104020203" pitchFamily="34" charset="0"/>
              <a:ea typeface="+mj-ea"/>
              <a:cs typeface="+mj-cs"/>
            </a:endParaRPr>
          </a:p>
          <a:p>
            <a:pPr marL="0" indent="0">
              <a:spcBef>
                <a:spcPct val="0"/>
              </a:spcBef>
              <a:buNone/>
            </a:pPr>
            <a:r>
              <a:rPr lang="en-GB" sz="2400" dirty="0">
                <a:solidFill>
                  <a:schemeClr val="tx1"/>
                </a:solidFill>
                <a:latin typeface="Gill Sans MT" panose="020B0502020104020203" pitchFamily="34" charset="0"/>
                <a:ea typeface="+mj-ea"/>
                <a:cs typeface="+mj-cs"/>
              </a:rPr>
              <a:t>On p.3 provide some examples of how our education system is meritocratic and how it is not.</a:t>
            </a:r>
          </a:p>
        </p:txBody>
      </p:sp>
      <p:sp>
        <p:nvSpPr>
          <p:cNvPr id="4" name="TextBox 3"/>
          <p:cNvSpPr txBox="1"/>
          <p:nvPr/>
        </p:nvSpPr>
        <p:spPr>
          <a:xfrm>
            <a:off x="5076056" y="188640"/>
            <a:ext cx="2177199" cy="369332"/>
          </a:xfrm>
          <a:prstGeom prst="rect">
            <a:avLst/>
          </a:prstGeom>
          <a:noFill/>
        </p:spPr>
        <p:txBody>
          <a:bodyPr wrap="none" rtlCol="0">
            <a:spAutoFit/>
          </a:bodyPr>
          <a:lstStyle/>
          <a:p>
            <a:r>
              <a:rPr lang="en-GB" dirty="0" smtClean="0">
                <a:solidFill>
                  <a:schemeClr val="bg1"/>
                </a:solidFill>
              </a:rPr>
              <a:t>Page 3 of booklet</a:t>
            </a:r>
            <a:endParaRPr lang="en-GB" dirty="0">
              <a:solidFill>
                <a:schemeClr val="bg1"/>
              </a:solidFill>
            </a:endParaRPr>
          </a:p>
        </p:txBody>
      </p:sp>
    </p:spTree>
    <p:extLst>
      <p:ext uri="{BB962C8B-B14F-4D97-AF65-F5344CB8AC3E}">
        <p14:creationId xmlns:p14="http://schemas.microsoft.com/office/powerpoint/2010/main" val="5723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ill Sans MT" panose="020B0502020104020203" pitchFamily="34" charset="0"/>
              </a:rPr>
              <a:t>Introducing the British Education system</a:t>
            </a:r>
            <a:endParaRPr lang="en-GB" dirty="0">
              <a:latin typeface="Gill Sans MT" panose="020B0502020104020203" pitchFamily="34" charset="0"/>
            </a:endParaRPr>
          </a:p>
        </p:txBody>
      </p:sp>
      <p:sp>
        <p:nvSpPr>
          <p:cNvPr id="4" name="Text Placeholder 3"/>
          <p:cNvSpPr>
            <a:spLocks noGrp="1"/>
          </p:cNvSpPr>
          <p:nvPr>
            <p:ph type="body" idx="1"/>
          </p:nvPr>
        </p:nvSpPr>
        <p:spPr/>
        <p:txBody>
          <a:bodyPr/>
          <a:lstStyle/>
          <a:p>
            <a:pPr algn="ctr"/>
            <a:r>
              <a:rPr lang="en-GB" dirty="0" smtClean="0">
                <a:latin typeface="Gill Sans MT" panose="020B0502020104020203" pitchFamily="34" charset="0"/>
              </a:rPr>
              <a:t>Selective Education</a:t>
            </a:r>
            <a:endParaRPr lang="en-GB" dirty="0">
              <a:latin typeface="Gill Sans MT" panose="020B0502020104020203" pitchFamily="34" charset="0"/>
            </a:endParaRPr>
          </a:p>
        </p:txBody>
      </p:sp>
      <p:sp>
        <p:nvSpPr>
          <p:cNvPr id="3" name="Content Placeholder 2"/>
          <p:cNvSpPr>
            <a:spLocks noGrp="1"/>
          </p:cNvSpPr>
          <p:nvPr>
            <p:ph sz="half" idx="2"/>
          </p:nvPr>
        </p:nvSpPr>
        <p:spPr/>
        <p:txBody>
          <a:bodyPr>
            <a:normAutofit fontScale="92500"/>
          </a:bodyPr>
          <a:lstStyle/>
          <a:p>
            <a:pPr indent="0">
              <a:spcBef>
                <a:spcPct val="0"/>
              </a:spcBef>
              <a:buNone/>
            </a:pPr>
            <a:r>
              <a:rPr lang="en-GB" sz="2600" dirty="0" smtClean="0">
                <a:solidFill>
                  <a:schemeClr val="tx1"/>
                </a:solidFill>
                <a:latin typeface="Gill Sans MT" panose="020B0502020104020203" pitchFamily="34" charset="0"/>
                <a:ea typeface="+mj-ea"/>
                <a:cs typeface="+mj-cs"/>
              </a:rPr>
              <a:t>The idea that education should be directed at those who will most benefit from it, and that different levels and types of education may suit different types of pupils</a:t>
            </a:r>
            <a:endParaRPr lang="en-GB" sz="2600" dirty="0">
              <a:solidFill>
                <a:schemeClr val="tx1"/>
              </a:solidFill>
              <a:latin typeface="Gill Sans MT" panose="020B0502020104020203" pitchFamily="34" charset="0"/>
              <a:ea typeface="+mj-ea"/>
              <a:cs typeface="+mj-cs"/>
            </a:endParaRPr>
          </a:p>
          <a:p>
            <a:endParaRPr lang="en-GB" dirty="0"/>
          </a:p>
        </p:txBody>
      </p:sp>
      <p:sp>
        <p:nvSpPr>
          <p:cNvPr id="5" name="Text Placeholder 4"/>
          <p:cNvSpPr>
            <a:spLocks noGrp="1"/>
          </p:cNvSpPr>
          <p:nvPr>
            <p:ph type="body" sz="quarter" idx="3"/>
          </p:nvPr>
        </p:nvSpPr>
        <p:spPr/>
        <p:txBody>
          <a:bodyPr/>
          <a:lstStyle/>
          <a:p>
            <a:pPr algn="ctr"/>
            <a:r>
              <a:rPr lang="en-GB" dirty="0" smtClean="0">
                <a:latin typeface="Gill Sans MT" panose="020B0502020104020203" pitchFamily="34" charset="0"/>
              </a:rPr>
              <a:t>Non-selective Education </a:t>
            </a:r>
            <a:endParaRPr lang="en-GB" dirty="0">
              <a:latin typeface="Gill Sans MT" panose="020B0502020104020203" pitchFamily="34" charset="0"/>
            </a:endParaRPr>
          </a:p>
        </p:txBody>
      </p:sp>
      <p:sp>
        <p:nvSpPr>
          <p:cNvPr id="6" name="Content Placeholder 5"/>
          <p:cNvSpPr>
            <a:spLocks noGrp="1"/>
          </p:cNvSpPr>
          <p:nvPr>
            <p:ph sz="quarter" idx="4"/>
          </p:nvPr>
        </p:nvSpPr>
        <p:spPr>
          <a:xfrm>
            <a:off x="4777741" y="3245834"/>
            <a:ext cx="3636980" cy="2773967"/>
          </a:xfrm>
        </p:spPr>
        <p:txBody>
          <a:bodyPr>
            <a:noAutofit/>
          </a:bodyPr>
          <a:lstStyle/>
          <a:p>
            <a:pPr marL="0" indent="0">
              <a:buNone/>
            </a:pPr>
            <a:r>
              <a:rPr lang="en-GB" sz="2400" dirty="0">
                <a:solidFill>
                  <a:schemeClr val="tx1"/>
                </a:solidFill>
                <a:latin typeface="Gill Sans MT" panose="020B0502020104020203" pitchFamily="34" charset="0"/>
                <a:ea typeface="+mj-ea"/>
                <a:cs typeface="+mj-cs"/>
              </a:rPr>
              <a:t>The idea that all students should have a common experience through the education system and that everyone should have an equal chance of achieving the same outcome.</a:t>
            </a:r>
          </a:p>
        </p:txBody>
      </p:sp>
      <p:cxnSp>
        <p:nvCxnSpPr>
          <p:cNvPr id="8" name="Straight Connector 7"/>
          <p:cNvCxnSpPr>
            <a:stCxn id="4" idx="3"/>
          </p:cNvCxnSpPr>
          <p:nvPr/>
        </p:nvCxnSpPr>
        <p:spPr>
          <a:xfrm>
            <a:off x="4503420" y="2868845"/>
            <a:ext cx="0" cy="35844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1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ill Sans MT" panose="020B0502020104020203" pitchFamily="34" charset="0"/>
              </a:rPr>
              <a:t>History of the British Education system- p.4 Activity</a:t>
            </a:r>
            <a:endParaRPr lang="en-GB"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68580" indent="0">
              <a:spcBef>
                <a:spcPct val="0"/>
              </a:spcBef>
              <a:buNone/>
            </a:pP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smtClean="0">
                <a:solidFill>
                  <a:schemeClr val="tx1"/>
                </a:solidFill>
                <a:latin typeface="Gill Sans MT" panose="020B0502020104020203" pitchFamily="34" charset="0"/>
                <a:ea typeface="+mj-ea"/>
                <a:cs typeface="+mj-cs"/>
              </a:rPr>
              <a:t>Using pages </a:t>
            </a:r>
            <a:r>
              <a:rPr lang="en-GB" sz="2600" dirty="0">
                <a:solidFill>
                  <a:schemeClr val="tx1"/>
                </a:solidFill>
                <a:latin typeface="Gill Sans MT" panose="020B0502020104020203" pitchFamily="34" charset="0"/>
                <a:ea typeface="+mj-ea"/>
                <a:cs typeface="+mj-cs"/>
              </a:rPr>
              <a:t>77-78 </a:t>
            </a:r>
            <a:r>
              <a:rPr lang="en-GB" sz="2600" dirty="0" smtClean="0">
                <a:solidFill>
                  <a:schemeClr val="tx1"/>
                </a:solidFill>
                <a:latin typeface="Gill Sans MT" panose="020B0502020104020203" pitchFamily="34" charset="0"/>
                <a:ea typeface="+mj-ea"/>
                <a:cs typeface="+mj-cs"/>
              </a:rPr>
              <a:t>of Webb outline briefly the main features of: </a:t>
            </a:r>
            <a:endParaRPr lang="en-GB" sz="2600" dirty="0">
              <a:solidFill>
                <a:schemeClr val="tx1"/>
              </a:solidFill>
              <a:latin typeface="Gill Sans MT" panose="020B0502020104020203" pitchFamily="34" charset="0"/>
              <a:ea typeface="+mj-ea"/>
              <a:cs typeface="+mj-cs"/>
            </a:endParaRPr>
          </a:p>
          <a:p>
            <a:pPr marL="68580" indent="0">
              <a:spcBef>
                <a:spcPct val="0"/>
              </a:spcBef>
              <a:buNone/>
            </a:pPr>
            <a:r>
              <a:rPr lang="en-GB" sz="2600" dirty="0">
                <a:solidFill>
                  <a:schemeClr val="tx1"/>
                </a:solidFill>
                <a:latin typeface="Gill Sans MT" panose="020B0502020104020203" pitchFamily="34" charset="0"/>
                <a:ea typeface="+mj-ea"/>
                <a:cs typeface="+mj-cs"/>
              </a:rPr>
              <a:t>￼￼￼</a:t>
            </a:r>
          </a:p>
          <a:p>
            <a:pPr lvl="0" indent="0">
              <a:spcBef>
                <a:spcPct val="0"/>
              </a:spcBef>
              <a:buNone/>
            </a:pPr>
            <a:r>
              <a:rPr lang="en-GB" sz="2600" dirty="0">
                <a:solidFill>
                  <a:schemeClr val="tx1"/>
                </a:solidFill>
                <a:latin typeface="Gill Sans MT" panose="020B0502020104020203" pitchFamily="34" charset="0"/>
                <a:ea typeface="+mj-ea"/>
                <a:cs typeface="+mj-cs"/>
              </a:rPr>
              <a:t>1.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tripartite </a:t>
            </a:r>
            <a:r>
              <a:rPr lang="en-GB" sz="2600" dirty="0" smtClean="0">
                <a:solidFill>
                  <a:schemeClr val="tx1"/>
                </a:solidFill>
                <a:latin typeface="Gill Sans MT" panose="020B0502020104020203" pitchFamily="34" charset="0"/>
                <a:ea typeface="+mj-ea"/>
                <a:cs typeface="+mj-cs"/>
              </a:rPr>
              <a:t>school system</a:t>
            </a:r>
            <a:r>
              <a:rPr lang="en-GB" sz="2600" dirty="0">
                <a:solidFill>
                  <a:schemeClr val="tx1"/>
                </a:solidFill>
                <a:latin typeface="Gill Sans MT" panose="020B0502020104020203" pitchFamily="34" charset="0"/>
                <a:ea typeface="+mj-ea"/>
                <a:cs typeface="+mj-cs"/>
              </a:rPr>
              <a:t>.</a:t>
            </a:r>
          </a:p>
          <a:p>
            <a:pPr marL="68580" indent="0">
              <a:spcBef>
                <a:spcPct val="0"/>
              </a:spcBef>
              <a:buNone/>
            </a:pPr>
            <a:r>
              <a:rPr lang="en-GB" sz="2600" dirty="0">
                <a:solidFill>
                  <a:schemeClr val="tx1"/>
                </a:solidFill>
                <a:latin typeface="Gill Sans MT" panose="020B0502020104020203" pitchFamily="34" charset="0"/>
                <a:ea typeface="+mj-ea"/>
                <a:cs typeface="+mj-cs"/>
              </a:rPr>
              <a:t> </a:t>
            </a:r>
          </a:p>
          <a:p>
            <a:pPr indent="0">
              <a:spcBef>
                <a:spcPct val="0"/>
              </a:spcBef>
              <a:buNone/>
            </a:pPr>
            <a:r>
              <a:rPr lang="en-GB" sz="2600" dirty="0">
                <a:solidFill>
                  <a:schemeClr val="tx1"/>
                </a:solidFill>
                <a:latin typeface="Gill Sans MT" panose="020B0502020104020203" pitchFamily="34" charset="0"/>
                <a:ea typeface="+mj-ea"/>
                <a:cs typeface="+mj-cs"/>
              </a:rPr>
              <a:t>2. </a:t>
            </a:r>
            <a:r>
              <a:rPr lang="en-GB" sz="2600" dirty="0" smtClean="0">
                <a:solidFill>
                  <a:schemeClr val="tx1"/>
                </a:solidFill>
                <a:latin typeface="Gill Sans MT" panose="020B0502020104020203" pitchFamily="34" charset="0"/>
                <a:ea typeface="+mj-ea"/>
                <a:cs typeface="+mj-cs"/>
              </a:rPr>
              <a:t>the </a:t>
            </a:r>
            <a:r>
              <a:rPr lang="en-GB" sz="2600" dirty="0">
                <a:solidFill>
                  <a:schemeClr val="tx1"/>
                </a:solidFill>
                <a:latin typeface="Gill Sans MT" panose="020B0502020104020203" pitchFamily="34" charset="0"/>
                <a:ea typeface="+mj-ea"/>
                <a:cs typeface="+mj-cs"/>
              </a:rPr>
              <a:t>comprehensive school system.</a:t>
            </a:r>
          </a:p>
          <a:p>
            <a:endParaRPr lang="en-GB" dirty="0"/>
          </a:p>
        </p:txBody>
      </p:sp>
    </p:spTree>
    <p:extLst>
      <p:ext uri="{BB962C8B-B14F-4D97-AF65-F5344CB8AC3E}">
        <p14:creationId xmlns:p14="http://schemas.microsoft.com/office/powerpoint/2010/main" val="196080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GB" dirty="0" smtClean="0">
                <a:latin typeface="Gill Sans MT" panose="020B0502020104020203" pitchFamily="34" charset="0"/>
              </a:rPr>
              <a:t>Timeline</a:t>
            </a:r>
            <a:endParaRPr lang="en-GB" dirty="0">
              <a:latin typeface="Gill Sans MT" panose="020B0502020104020203" pitchFamily="34" charset="0"/>
            </a:endParaRPr>
          </a:p>
        </p:txBody>
      </p:sp>
      <p:sp>
        <p:nvSpPr>
          <p:cNvPr id="3" name="Content Placeholder 2"/>
          <p:cNvSpPr>
            <a:spLocks noGrp="1"/>
          </p:cNvSpPr>
          <p:nvPr>
            <p:ph idx="1"/>
          </p:nvPr>
        </p:nvSpPr>
        <p:spPr>
          <a:xfrm>
            <a:off x="1043492" y="2492896"/>
            <a:ext cx="6777317" cy="3744416"/>
          </a:xfrm>
        </p:spPr>
        <p:txBody>
          <a:bodyPr>
            <a:normAutofit/>
          </a:bodyPr>
          <a:lstStyle/>
          <a:p>
            <a:r>
              <a:rPr lang="en-GB" sz="2000" dirty="0" smtClean="0">
                <a:latin typeface="Gill Sans MT" panose="020B0502020104020203" pitchFamily="34" charset="0"/>
              </a:rPr>
              <a:t>Using the key dates and issues provided, as a starting point, create a timeline for changes to the state education system in England and Wales since its foundation. </a:t>
            </a:r>
          </a:p>
          <a:p>
            <a:r>
              <a:rPr lang="en-GB" sz="2000" dirty="0" smtClean="0">
                <a:latin typeface="Gill Sans MT" panose="020B0502020104020203" pitchFamily="34" charset="0"/>
              </a:rPr>
              <a:t>Bear in mind that a lot of changes occur since 1988, and the exam board expect exam answers to focus on changes from this point.</a:t>
            </a:r>
          </a:p>
          <a:p>
            <a:r>
              <a:rPr lang="en-GB" sz="2000" dirty="0" smtClean="0">
                <a:latin typeface="Gill Sans MT" panose="020B0502020104020203" pitchFamily="34" charset="0"/>
              </a:rPr>
              <a:t>You could cut and stick the dates/issues onto a timeline, or write the points on the timeline instead.</a:t>
            </a:r>
          </a:p>
          <a:p>
            <a:r>
              <a:rPr lang="en-GB" sz="2000" dirty="0" smtClean="0">
                <a:latin typeface="Gill Sans MT" panose="020B0502020104020203" pitchFamily="34" charset="0"/>
              </a:rPr>
              <a:t>Aim to include other changes that have occurred. </a:t>
            </a:r>
            <a:endParaRPr lang="en-GB" sz="2000" dirty="0">
              <a:latin typeface="Gill Sans MT" panose="020B0502020104020203" pitchFamily="34" charset="0"/>
            </a:endParaRPr>
          </a:p>
        </p:txBody>
      </p:sp>
    </p:spTree>
    <p:extLst>
      <p:ext uri="{BB962C8B-B14F-4D97-AF65-F5344CB8AC3E}">
        <p14:creationId xmlns:p14="http://schemas.microsoft.com/office/powerpoint/2010/main" val="1738084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1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Ion Boardroom</Template>
  <TotalTime>1193</TotalTime>
  <Words>4044</Words>
  <Application>Microsoft Office PowerPoint</Application>
  <PresentationFormat>On-screen Show (4:3)</PresentationFormat>
  <Paragraphs>307</Paragraphs>
  <Slides>58</Slides>
  <Notes>0</Notes>
  <HiddenSlides>2</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58</vt:i4>
      </vt:variant>
    </vt:vector>
  </HeadingPairs>
  <TitlesOfParts>
    <vt:vector size="81" baseType="lpstr">
      <vt:lpstr>Adobe Caslon Pro</vt:lpstr>
      <vt:lpstr>Arial</vt:lpstr>
      <vt:lpstr>Calibri</vt:lpstr>
      <vt:lpstr>Calibri Light</vt:lpstr>
      <vt:lpstr>Century Gothic</vt:lpstr>
      <vt:lpstr>Comic Sans MS</vt:lpstr>
      <vt:lpstr>Freestyle Script</vt:lpstr>
      <vt:lpstr>Gill Sans MT</vt:lpstr>
      <vt:lpstr>Times New Roman</vt:lpstr>
      <vt:lpstr>Trebuchet MS</vt:lpstr>
      <vt:lpstr>Tw Cen MT</vt:lpstr>
      <vt:lpstr>Tw Cen MT Condensed</vt:lpstr>
      <vt:lpstr>Wingdings 2</vt:lpstr>
      <vt:lpstr>Wingdings 3</vt:lpstr>
      <vt:lpstr>Ion Boardroom</vt:lpstr>
      <vt:lpstr>Office Theme</vt:lpstr>
      <vt:lpstr>Facet</vt:lpstr>
      <vt:lpstr>2_Office Theme</vt:lpstr>
      <vt:lpstr>1_Ion Boardroom</vt:lpstr>
      <vt:lpstr>Retrospect</vt:lpstr>
      <vt:lpstr>3_Office Theme</vt:lpstr>
      <vt:lpstr>1_Office Theme</vt:lpstr>
      <vt:lpstr>Integral</vt:lpstr>
      <vt:lpstr>Topic 1: the structure and organisation of the education system</vt:lpstr>
      <vt:lpstr>Learning objectives of this booklet</vt:lpstr>
      <vt:lpstr>Formal and Informal Education</vt:lpstr>
      <vt:lpstr>Activity page 2</vt:lpstr>
      <vt:lpstr>Meritocracy Page 3</vt:lpstr>
      <vt:lpstr>Meritocracy</vt:lpstr>
      <vt:lpstr>Introducing the British Education system</vt:lpstr>
      <vt:lpstr>History of the British Education system- p.4 Activity</vt:lpstr>
      <vt:lpstr>Timeline</vt:lpstr>
      <vt:lpstr>History of the British Education system- p.4 Activity</vt:lpstr>
      <vt:lpstr>Types of School and Education</vt:lpstr>
      <vt:lpstr>Types of school</vt:lpstr>
      <vt:lpstr>PRESENTATIONS</vt:lpstr>
      <vt:lpstr>Comprehensive schools</vt:lpstr>
      <vt:lpstr>PowerPoint Presentation</vt:lpstr>
      <vt:lpstr>PowerPoint Presentation</vt:lpstr>
      <vt:lpstr>How are comprehensive schools funded, governed and regulated?</vt:lpstr>
      <vt:lpstr>Independent schools</vt:lpstr>
      <vt:lpstr>Independent schools and what they do.</vt:lpstr>
      <vt:lpstr>Independent schools arent meritocratic and support local mobility</vt:lpstr>
      <vt:lpstr>Funded, goverened and regulated.</vt:lpstr>
      <vt:lpstr>GRAMMAR SCHOOLS</vt:lpstr>
      <vt:lpstr>PowerPoint Presentation</vt:lpstr>
      <vt:lpstr>The decline of grammar schools</vt:lpstr>
      <vt:lpstr>Criticisms </vt:lpstr>
      <vt:lpstr>Schooling </vt:lpstr>
      <vt:lpstr>Faith Schools</vt:lpstr>
      <vt:lpstr>History, Purpose &amp; Structure</vt:lpstr>
      <vt:lpstr>Degree of Meritocracy &amp; Social Mobility Support</vt:lpstr>
      <vt:lpstr>Funding, Government &amp; Regulations</vt:lpstr>
      <vt:lpstr>Academies and Free Schools</vt:lpstr>
      <vt:lpstr>What is an Academy School?</vt:lpstr>
      <vt:lpstr>Types of academy</vt:lpstr>
      <vt:lpstr>History, Purpose and structure</vt:lpstr>
      <vt:lpstr>How is academy schools funded?</vt:lpstr>
      <vt:lpstr>How are academy and free schools regulated and governed?</vt:lpstr>
      <vt:lpstr>Is a academy school meritocratic?</vt:lpstr>
      <vt:lpstr>City Technology colleges</vt:lpstr>
      <vt:lpstr>The history of city technology colleges</vt:lpstr>
      <vt:lpstr>The purpose of ctcs</vt:lpstr>
      <vt:lpstr>The Structure of ctcs</vt:lpstr>
      <vt:lpstr>Specialist Schools</vt:lpstr>
      <vt:lpstr>PowerPoint Presentation</vt:lpstr>
      <vt:lpstr>PowerPoint Presentation</vt:lpstr>
      <vt:lpstr>Education otherwise </vt:lpstr>
      <vt:lpstr>The history, purpose, structure of the schools in the UK </vt:lpstr>
      <vt:lpstr>Meritocratic and Social Mobility </vt:lpstr>
      <vt:lpstr>Funding and mini grants </vt:lpstr>
      <vt:lpstr>Ivan Illich</vt:lpstr>
      <vt:lpstr>The Purpose of Education p.7</vt:lpstr>
      <vt:lpstr>Sociological Perspectives p7</vt:lpstr>
      <vt:lpstr>Overview on Sociological Perspectives</vt:lpstr>
      <vt:lpstr>PowerPoint Presentation</vt:lpstr>
      <vt:lpstr>Sociological Perspectives</vt:lpstr>
      <vt:lpstr>PowerPoint Presentation</vt:lpstr>
      <vt:lpstr>Notes</vt:lpstr>
      <vt:lpstr>NB –  Class work follows</vt:lpstr>
      <vt:lpstr>Class work</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the structure and organisation of the education system</dc:title>
  <dc:creator>Hannah Roberts</dc:creator>
  <cp:lastModifiedBy>Dave King</cp:lastModifiedBy>
  <cp:revision>38</cp:revision>
  <dcterms:created xsi:type="dcterms:W3CDTF">2014-06-16T08:41:27Z</dcterms:created>
  <dcterms:modified xsi:type="dcterms:W3CDTF">2017-09-27T09:32:36Z</dcterms:modified>
</cp:coreProperties>
</file>