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4" r:id="rId2"/>
    <p:sldMasterId id="2147483756" r:id="rId3"/>
    <p:sldMasterId id="2147483774" r:id="rId4"/>
    <p:sldMasterId id="2147483791" r:id="rId5"/>
    <p:sldMasterId id="2147483809" r:id="rId6"/>
    <p:sldMasterId id="2147483821" r:id="rId7"/>
    <p:sldMasterId id="2147483839" r:id="rId8"/>
    <p:sldMasterId id="2147483857" r:id="rId9"/>
    <p:sldMasterId id="2147483874" r:id="rId10"/>
  </p:sldMasterIdLst>
  <p:notesMasterIdLst>
    <p:notesMasterId r:id="rId69"/>
  </p:notesMasterIdLst>
  <p:sldIdLst>
    <p:sldId id="256" r:id="rId11"/>
    <p:sldId id="258" r:id="rId12"/>
    <p:sldId id="278" r:id="rId13"/>
    <p:sldId id="279" r:id="rId14"/>
    <p:sldId id="282" r:id="rId15"/>
    <p:sldId id="283" r:id="rId16"/>
    <p:sldId id="292" r:id="rId17"/>
    <p:sldId id="293" r:id="rId18"/>
    <p:sldId id="284" r:id="rId19"/>
    <p:sldId id="259" r:id="rId20"/>
    <p:sldId id="296" r:id="rId21"/>
    <p:sldId id="297" r:id="rId22"/>
    <p:sldId id="298" r:id="rId23"/>
    <p:sldId id="299" r:id="rId24"/>
    <p:sldId id="300" r:id="rId25"/>
    <p:sldId id="301" r:id="rId26"/>
    <p:sldId id="302" r:id="rId27"/>
    <p:sldId id="303" r:id="rId28"/>
    <p:sldId id="304" r:id="rId29"/>
    <p:sldId id="331" r:id="rId30"/>
    <p:sldId id="332" r:id="rId31"/>
    <p:sldId id="333" r:id="rId32"/>
    <p:sldId id="334" r:id="rId33"/>
    <p:sldId id="314" r:id="rId34"/>
    <p:sldId id="315" r:id="rId35"/>
    <p:sldId id="316" r:id="rId36"/>
    <p:sldId id="317" r:id="rId37"/>
    <p:sldId id="318" r:id="rId38"/>
    <p:sldId id="319" r:id="rId39"/>
    <p:sldId id="320" r:id="rId40"/>
    <p:sldId id="321" r:id="rId41"/>
    <p:sldId id="322" r:id="rId42"/>
    <p:sldId id="309" r:id="rId43"/>
    <p:sldId id="310" r:id="rId44"/>
    <p:sldId id="311" r:id="rId45"/>
    <p:sldId id="312" r:id="rId46"/>
    <p:sldId id="313" r:id="rId47"/>
    <p:sldId id="323" r:id="rId48"/>
    <p:sldId id="324" r:id="rId49"/>
    <p:sldId id="325" r:id="rId50"/>
    <p:sldId id="326" r:id="rId51"/>
    <p:sldId id="327" r:id="rId52"/>
    <p:sldId id="328" r:id="rId53"/>
    <p:sldId id="329" r:id="rId54"/>
    <p:sldId id="330" r:id="rId55"/>
    <p:sldId id="305" r:id="rId56"/>
    <p:sldId id="306" r:id="rId57"/>
    <p:sldId id="307" r:id="rId58"/>
    <p:sldId id="308" r:id="rId59"/>
    <p:sldId id="281" r:id="rId60"/>
    <p:sldId id="280" r:id="rId61"/>
    <p:sldId id="286" r:id="rId62"/>
    <p:sldId id="288" r:id="rId63"/>
    <p:sldId id="289" r:id="rId64"/>
    <p:sldId id="290" r:id="rId65"/>
    <p:sldId id="291" r:id="rId66"/>
    <p:sldId id="295" r:id="rId67"/>
    <p:sldId id="29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7CD03-F862-4FB9-96F3-6CF11F13DF42}" type="datetimeFigureOut">
              <a:rPr lang="en-GB" smtClean="0"/>
              <a:t>02/10/2017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C56-6F31-41FE-9F5D-F3651D0327B7}" type="slidenum">
              <a:rPr lang="en-GB" smtClean="0"/>
              <a:t>‹#›</a:t>
            </a:fld>
            <a:endParaRPr lang="en-GB"/>
          </a:p>
        </p:txBody>
      </p:sp>
    </p:spTree>
    <p:extLst>
      <p:ext uri="{BB962C8B-B14F-4D97-AF65-F5344CB8AC3E}">
        <p14:creationId xmlns:p14="http://schemas.microsoft.com/office/powerpoint/2010/main" val="64786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Start</a:t>
            </a:r>
            <a:r>
              <a:rPr lang="en-GB" baseline="0" smtClean="0"/>
              <a:t> </a:t>
            </a:r>
            <a:r>
              <a:rPr lang="en-GB" baseline="0" dirty="0" err="1" smtClean="0"/>
              <a:t>thurs</a:t>
            </a:r>
            <a:r>
              <a:rPr lang="en-GB" baseline="0" dirty="0" smtClean="0"/>
              <a:t> 4 </a:t>
            </a:r>
            <a:r>
              <a:rPr lang="en-GB" baseline="0" dirty="0" err="1" smtClean="0"/>
              <a:t>oct</a:t>
            </a:r>
            <a:endParaRPr lang="en-GB" dirty="0"/>
          </a:p>
        </p:txBody>
      </p:sp>
      <p:sp>
        <p:nvSpPr>
          <p:cNvPr id="4" name="Slide Number Placeholder 3"/>
          <p:cNvSpPr>
            <a:spLocks noGrp="1"/>
          </p:cNvSpPr>
          <p:nvPr>
            <p:ph type="sldNum" sz="quarter" idx="10"/>
          </p:nvPr>
        </p:nvSpPr>
        <p:spPr/>
        <p:txBody>
          <a:bodyPr/>
          <a:lstStyle/>
          <a:p>
            <a:fld id="{82681C56-6F31-41FE-9F5D-F3651D0327B7}" type="slidenum">
              <a:rPr lang="en-GB" smtClean="0"/>
              <a:t>38</a:t>
            </a:fld>
            <a:endParaRPr lang="en-GB"/>
          </a:p>
        </p:txBody>
      </p:sp>
    </p:spTree>
    <p:extLst>
      <p:ext uri="{BB962C8B-B14F-4D97-AF65-F5344CB8AC3E}">
        <p14:creationId xmlns:p14="http://schemas.microsoft.com/office/powerpoint/2010/main" val="2545334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7A4F503-8627-4E16-A483-3CAC327E24EF}" type="datetimeFigureOut">
              <a:rPr lang="en-GB" smtClean="0"/>
              <a:t>02/10/2017</a:t>
            </a:fld>
            <a:endParaRPr lang="en-GB"/>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44262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4F503-8627-4E16-A483-3CAC327E24EF}" type="datetimeFigureOut">
              <a:rPr lang="en-GB" smtClean="0"/>
              <a:t>02/10/2017</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9580136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4414440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defTabSz="342900"/>
            <a:r>
              <a:rPr lang="en-US" sz="6000" dirty="0">
                <a:solidFill>
                  <a:prstClr val="white"/>
                </a:solidFill>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algn="r" defTabSz="342900"/>
            <a:r>
              <a:rPr lang="en-US" sz="6000" dirty="0">
                <a:solidFill>
                  <a:prstClr val="white"/>
                </a:solidFill>
              </a:rPr>
              <a:t>”</a:t>
            </a:r>
          </a:p>
        </p:txBody>
      </p:sp>
    </p:spTree>
    <p:extLst>
      <p:ext uri="{BB962C8B-B14F-4D97-AF65-F5344CB8AC3E}">
        <p14:creationId xmlns:p14="http://schemas.microsoft.com/office/powerpoint/2010/main" val="22056641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19271829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defTabSz="342900"/>
            <a:r>
              <a:rPr lang="en-US" sz="6000" dirty="0">
                <a:solidFill>
                  <a:prstClr val="white"/>
                </a:solidFill>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algn="r" defTabSz="342900"/>
            <a:r>
              <a:rPr lang="en-US" sz="6000" dirty="0">
                <a:solidFill>
                  <a:prstClr val="white"/>
                </a:solidFill>
              </a:rPr>
              <a:t>”</a:t>
            </a:r>
          </a:p>
        </p:txBody>
      </p:sp>
    </p:spTree>
    <p:extLst>
      <p:ext uri="{BB962C8B-B14F-4D97-AF65-F5344CB8AC3E}">
        <p14:creationId xmlns:p14="http://schemas.microsoft.com/office/powerpoint/2010/main" val="16065876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3108380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11207311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11799651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464645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595858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7565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4F503-8627-4E16-A483-3CAC327E24EF}" type="datetimeFigureOut">
              <a:rPr lang="en-GB" smtClean="0"/>
              <a:t>02/10/2017</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23893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896286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8" name="Footer Placeholder 7"/>
          <p:cNvSpPr>
            <a:spLocks noGrp="1"/>
          </p:cNvSpPr>
          <p:nvPr>
            <p:ph type="ftr" sz="quarter" idx="11"/>
          </p:nvPr>
        </p:nvSpPr>
        <p:spPr/>
        <p:txBody>
          <a:bodyPr/>
          <a:lstStyle/>
          <a:p>
            <a:endParaRPr lang="en-GB">
              <a:solidFill>
                <a:prstClr val="black"/>
              </a:solidFill>
            </a:endParaRPr>
          </a:p>
        </p:txBody>
      </p:sp>
      <p:sp>
        <p:nvSpPr>
          <p:cNvPr id="9" name="Slide Number Placeholder 8"/>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502468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193841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3" name="Footer Placeholder 2"/>
          <p:cNvSpPr>
            <a:spLocks noGrp="1"/>
          </p:cNvSpPr>
          <p:nvPr>
            <p:ph type="ftr" sz="quarter" idx="11"/>
          </p:nvPr>
        </p:nvSpPr>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33079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34247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357628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78395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568159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black"/>
                </a:solidFill>
                <a:effectLst/>
              </a:rPr>
              <a:t>”</a:t>
            </a:r>
          </a:p>
        </p:txBody>
      </p:sp>
    </p:spTree>
    <p:extLst>
      <p:ext uri="{BB962C8B-B14F-4D97-AF65-F5344CB8AC3E}">
        <p14:creationId xmlns:p14="http://schemas.microsoft.com/office/powerpoint/2010/main" val="16687817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2030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4F503-8627-4E16-A483-3CAC327E24EF}" type="datetimeFigureOut">
              <a:rPr lang="en-GB" smtClean="0"/>
              <a:t>02/10/2017</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39590638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269588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058335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395415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121DE1-62AE-4840-8C7B-FD7CE86374EA}" type="datetimeFigureOut">
              <a:rPr lang="en-GB" smtClean="0">
                <a:solidFill>
                  <a:prstClr val="black"/>
                </a:solidFill>
              </a:rPr>
              <a:pPr/>
              <a:t>02/10/2017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084734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8327026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849032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8774392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171242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10/2/2017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2186273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10/2/2017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099382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4F503-8627-4E16-A483-3CAC327E24EF}" type="datetimeFigureOut">
              <a:rPr lang="en-GB" smtClean="0"/>
              <a:t>02/10/2017</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14712700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10/2/2017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0369740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710916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srgbClr val="5FCBEF"/>
                </a:solidFill>
              </a:rPr>
              <a:pPr/>
              <a:t>‹#›</a:t>
            </a:fld>
            <a:endParaRPr lang="en-US" dirty="0">
              <a:solidFill>
                <a:srgbClr val="5FCBEF"/>
              </a:solidFill>
            </a:endParaRP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10/2/2017</a:t>
            </a:fld>
            <a:endParaRPr lang="en-US" dirty="0">
              <a:solidFill>
                <a:prstClr val="black">
                  <a:tint val="75000"/>
                </a:prstClr>
              </a:solidFill>
            </a:endParaRPr>
          </a:p>
        </p:txBody>
      </p:sp>
    </p:spTree>
    <p:extLst>
      <p:ext uri="{BB962C8B-B14F-4D97-AF65-F5344CB8AC3E}">
        <p14:creationId xmlns:p14="http://schemas.microsoft.com/office/powerpoint/2010/main" val="3321752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8616513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7690635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5361654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31413572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5350927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0732935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35376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A4F503-8627-4E16-A483-3CAC327E24EF}" type="datetimeFigureOut">
              <a:rPr lang="en-GB" smtClean="0"/>
              <a:t>02/10/2017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7207615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87818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45955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41703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48796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51612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43831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54565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6408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94369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0633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A4F503-8627-4E16-A483-3CAC327E24EF}" type="datetimeFigureOut">
              <a:rPr lang="en-GB" smtClean="0"/>
              <a:t>02/10/2017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7174721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8240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A4F503-8627-4E16-A483-3CAC327E24EF}" type="datetimeFigureOut">
              <a:rPr lang="en-GB" smtClean="0"/>
              <a:t>02/10/2017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3676979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A4F503-8627-4E16-A483-3CAC327E24EF}" type="datetimeFigureOut">
              <a:rPr lang="en-GB" smtClean="0"/>
              <a:t>02/10/2017</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1598326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853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540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A4F503-8627-4E16-A483-3CAC327E24EF}" type="datetimeFigureOut">
              <a:rPr lang="en-GB" smtClean="0"/>
              <a:t>02/10/2017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2875171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6731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663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1402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170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2551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6410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8066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2278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2F0666-81DB-419A-BC79-4161D5284307}" type="datetimeFigureOut">
              <a:rPr lang="en-GB">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6523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105BA615-5552-4C7B-B226-F531EA4DDE55}" type="datetimeFigureOut">
              <a:rPr lang="en-GB" smtClean="0">
                <a:solidFill>
                  <a:prstClr val="white">
                    <a:alpha val="60000"/>
                  </a:prstClr>
                </a:solidFill>
              </a:rPr>
              <a:pPr/>
              <a:t>02/10/2017</a:t>
            </a:fld>
            <a:endParaRPr lang="en-GB">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GB">
              <a:solidFill>
                <a:prstClr val="white">
                  <a:alpha val="60000"/>
                </a:prstClr>
              </a:solidFill>
            </a:endParaRP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17496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4F503-8627-4E16-A483-3CAC327E24EF}" type="datetimeFigureOut">
              <a:rPr lang="en-GB" smtClean="0"/>
              <a:t>02/10/2017</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2820217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62079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26594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7" name="Slide Number Placeholder 6"/>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10498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60796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4" name="Footer Placeholder 3"/>
          <p:cNvSpPr>
            <a:spLocks noGrp="1"/>
          </p:cNvSpPr>
          <p:nvPr>
            <p:ph type="ftr" sz="quarter" idx="11"/>
          </p:nvPr>
        </p:nvSpPr>
        <p:spPr/>
        <p:txBody>
          <a:bodyPr/>
          <a:lstStyle/>
          <a:p>
            <a:endParaRPr lang="en-GB">
              <a:solidFill>
                <a:srgbClr val="B31166"/>
              </a:solidFill>
            </a:endParaRPr>
          </a:p>
        </p:txBody>
      </p:sp>
      <p:sp>
        <p:nvSpPr>
          <p:cNvPr id="5" name="Slide Number Placeholder 4"/>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0268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3" name="Footer Placeholder 2"/>
          <p:cNvSpPr>
            <a:spLocks noGrp="1"/>
          </p:cNvSpPr>
          <p:nvPr>
            <p:ph type="ftr" sz="quarter" idx="11"/>
          </p:nvPr>
        </p:nvSpPr>
        <p:spPr/>
        <p:txBody>
          <a:bodyPr/>
          <a:lstStyle/>
          <a:p>
            <a:endParaRPr lang="en-GB">
              <a:solidFill>
                <a:srgbClr val="B31166"/>
              </a:solidFill>
            </a:endParaRP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455900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946959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48560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99746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8972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A4F503-8627-4E16-A483-3CAC327E24EF}" type="datetimeFigureOut">
              <a:rPr lang="en-GB" smtClean="0"/>
              <a:t>02/10/2017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3950240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dirty="0">
                <a:solidFill>
                  <a:srgbClr val="B31166">
                    <a:lumMod val="60000"/>
                    <a:lumOff val="40000"/>
                  </a:srgb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08470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70395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169121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97714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93825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81096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205987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35400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522551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55039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A4F503-8627-4E16-A483-3CAC327E24EF}" type="datetimeFigureOut">
              <a:rPr lang="en-GB" smtClean="0"/>
              <a:t>02/10/2017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1690646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533552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910415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5403691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092193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Tree>
    <p:extLst>
      <p:ext uri="{BB962C8B-B14F-4D97-AF65-F5344CB8AC3E}">
        <p14:creationId xmlns:p14="http://schemas.microsoft.com/office/powerpoint/2010/main" val="2892729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6473231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204392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618098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774118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0107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A4F503-8627-4E16-A483-3CAC327E24EF}" type="datetimeFigureOut">
              <a:rPr lang="en-GB" smtClean="0"/>
              <a:t>02/10/2017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3746633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5260395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166021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2"/>
            <a:ext cx="9144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43218" y="1830324"/>
            <a:ext cx="990599" cy="2285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10/2/2017</a:t>
            </a:fld>
            <a:endParaRPr lang="en-US" dirty="0">
              <a:solidFill>
                <a:prstClr val="white"/>
              </a:solidFill>
            </a:endParaRPr>
          </a:p>
        </p:txBody>
      </p:sp>
      <p:sp>
        <p:nvSpPr>
          <p:cNvPr id="5" name="Footer Placeholder 4"/>
          <p:cNvSpPr>
            <a:spLocks noGrp="1"/>
          </p:cNvSpPr>
          <p:nvPr>
            <p:ph type="ftr" sz="quarter" idx="11"/>
          </p:nvPr>
        </p:nvSpPr>
        <p:spPr>
          <a:xfrm rot="5400000">
            <a:off x="6237220" y="3264921"/>
            <a:ext cx="3859795" cy="228601"/>
          </a:xfrm>
        </p:spPr>
        <p:txBody>
          <a:bodyPr/>
          <a:lstStyle>
            <a:lvl1pPr>
              <a:defRPr b="0" i="0">
                <a:solidFill>
                  <a:schemeClr val="bg1"/>
                </a:solidFill>
              </a:defRPr>
            </a:lvl1pPr>
          </a:lstStyle>
          <a:p>
            <a:r>
              <a:rPr lang="en-US" dirty="0">
                <a:solidFill>
                  <a:prstClr val="white"/>
                </a:solidFill>
              </a:rPr>
              <a:t>
              </a:t>
            </a:r>
          </a:p>
        </p:txBody>
      </p:sp>
      <p:sp>
        <p:nvSpPr>
          <p:cNvPr id="10" name="Rectangle 9"/>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92609"/>
            <a:ext cx="628649" cy="767687"/>
          </a:xfrm>
        </p:spPr>
        <p:txBody>
          <a:bodyPr/>
          <a:lstStyle>
            <a:lvl1pPr>
              <a:defRPr sz="2100" b="0" i="0">
                <a:latin typeface="+mj-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1796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ACD433"/>
                </a:solidFill>
              </a:rPr>
              <a:pPr/>
              <a:t>10/2/2017</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3265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69" y="2677645"/>
            <a:ext cx="2816534" cy="2283823"/>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ACD433"/>
                </a:solidFill>
              </a:rPr>
              <a:pPr/>
              <a:t>10/2/2017</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8417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ACD433"/>
                </a:solidFill>
              </a:rPr>
              <a:pPr/>
              <a:t>10/2/2017</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9574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3"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ACD433"/>
                </a:solidFill>
              </a:rPr>
              <a:pPr/>
              <a:t>10/2/2017</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65014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ACD433"/>
                </a:solidFill>
              </a:rPr>
              <a:pPr/>
              <a:t>10/2/2017</a:t>
            </a:fld>
            <a:endParaRPr lang="en-US" dirty="0">
              <a:solidFill>
                <a:srgbClr val="ACD433"/>
              </a:solidFill>
            </a:endParaRPr>
          </a:p>
        </p:txBody>
      </p:sp>
      <p:sp>
        <p:nvSpPr>
          <p:cNvPr id="4" name="Footer Placeholder 3"/>
          <p:cNvSpPr>
            <a:spLocks noGrp="1"/>
          </p:cNvSpPr>
          <p:nvPr>
            <p:ph type="ftr" sz="quarter" idx="11"/>
          </p:nvPr>
        </p:nvSpPr>
        <p:spPr/>
        <p:txBody>
          <a:bodyPr/>
          <a:lstStyle/>
          <a:p>
            <a:r>
              <a:rPr lang="en-US" dirty="0">
                <a:solidFill>
                  <a:srgbClr val="ACD433"/>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3249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ACD433"/>
                </a:solidFill>
              </a:rPr>
              <a:pPr/>
              <a:t>10/2/2017</a:t>
            </a:fld>
            <a:endParaRPr lang="en-US" dirty="0">
              <a:solidFill>
                <a:srgbClr val="ACD433"/>
              </a:solidFill>
            </a:endParaRPr>
          </a:p>
        </p:txBody>
      </p:sp>
      <p:sp>
        <p:nvSpPr>
          <p:cNvPr id="3" name="Footer Placeholder 2"/>
          <p:cNvSpPr>
            <a:spLocks noGrp="1"/>
          </p:cNvSpPr>
          <p:nvPr>
            <p:ph type="ftr" sz="quarter" idx="11"/>
          </p:nvPr>
        </p:nvSpPr>
        <p:spPr/>
        <p:txBody>
          <a:bodyPr/>
          <a:lstStyle/>
          <a:p>
            <a:r>
              <a:rPr lang="en-US" dirty="0">
                <a:solidFill>
                  <a:srgbClr val="ACD433"/>
                </a:solidFill>
              </a:rPr>
              <a:t>
              </a:t>
            </a: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0447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6" y="2895601"/>
            <a:ext cx="2094869" cy="312927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ACD433"/>
                </a:solidFill>
              </a:rPr>
              <a:pPr/>
              <a:t>10/2/2017</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430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7A4F503-8627-4E16-A483-3CAC327E24EF}" type="datetimeFigureOut">
              <a:rPr lang="en-GB" smtClean="0"/>
              <a:t>02/10/2017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19581440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0" y="1693332"/>
            <a:ext cx="2895195" cy="173566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ACD433"/>
                </a:solidFill>
              </a:rPr>
              <a:pPr/>
              <a:t>10/2/2017</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95547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6674"/>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7" y="5536665"/>
            <a:ext cx="6619242"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ACD433"/>
                </a:solidFill>
              </a:rPr>
              <a:pPr/>
              <a:t>10/2/2017</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4416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ACD433"/>
                </a:solidFill>
              </a:rPr>
              <a:pPr/>
              <a:t>10/2/2017</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2857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2"/>
            <a:ext cx="9144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2631816"/>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342900"/>
            <a:r>
              <a:rPr lang="en-US" sz="7200" dirty="0">
                <a:solidFill>
                  <a:srgbClr val="ACD433"/>
                </a:solidFill>
              </a:rPr>
              <a:t>”</a:t>
            </a:r>
          </a:p>
        </p:txBody>
      </p:sp>
      <p:sp>
        <p:nvSpPr>
          <p:cNvPr id="9" name="TextBox 8"/>
          <p:cNvSpPr txBox="1"/>
          <p:nvPr/>
        </p:nvSpPr>
        <p:spPr>
          <a:xfrm>
            <a:off x="673721" y="591094"/>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342900"/>
            <a:r>
              <a:rPr lang="en-US" sz="7200" dirty="0">
                <a:solidFill>
                  <a:srgbClr val="ACD433"/>
                </a:solidFill>
              </a:rPr>
              <a:t>“</a:t>
            </a:r>
          </a:p>
        </p:txBody>
      </p:sp>
      <p:sp>
        <p:nvSpPr>
          <p:cNvPr id="2" name="Title 1"/>
          <p:cNvSpPr>
            <a:spLocks noGrp="1"/>
          </p:cNvSpPr>
          <p:nvPr>
            <p:ph type="title"/>
          </p:nvPr>
        </p:nvSpPr>
        <p:spPr>
          <a:xfrm>
            <a:off x="1186408" y="980518"/>
            <a:ext cx="6340430" cy="2698249"/>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4329"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ACD433"/>
                </a:solidFill>
              </a:rPr>
              <a:pPr/>
              <a:t>10/2/2017</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32" name="Rectangle 3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085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33068"/>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ACD433"/>
                </a:solidFill>
              </a:rPr>
              <a:pPr/>
              <a:t>10/2/2017</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56756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6" y="2617299"/>
            <a:ext cx="234687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6" y="3193561"/>
            <a:ext cx="2346876" cy="28334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2"/>
            <a:ext cx="235903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93562"/>
            <a:ext cx="2359035" cy="28334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5025" y="2617300"/>
            <a:ext cx="2370772"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5026" y="3193562"/>
            <a:ext cx="2373539" cy="28334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22" name="Straight Connector 21"/>
          <p:cNvCxnSpPr/>
          <p:nvPr/>
        </p:nvCxnSpPr>
        <p:spPr>
          <a:xfrm>
            <a:off x="3302978"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ACD433"/>
                </a:solidFill>
              </a:rPr>
              <a:pPr/>
              <a:t>10/2/2017</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92836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1000914"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8"/>
            <a:ext cx="2287828"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9403" y="4532846"/>
            <a:ext cx="2285075" cy="65115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3561348" y="2603500"/>
            <a:ext cx="201843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6649" y="5184002"/>
            <a:ext cx="2287829" cy="8430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575" y="4532847"/>
            <a:ext cx="2287829" cy="651154"/>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576" y="5184001"/>
            <a:ext cx="2287828" cy="84305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291115"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ACD433"/>
                </a:solidFill>
              </a:rPr>
              <a:pPr/>
              <a:t>10/2/2017</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72177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619245"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ACD433"/>
                </a:solidFill>
              </a:rPr>
              <a:pPr/>
              <a:t>10/2/2017</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54242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7" y="1278468"/>
            <a:ext cx="1060450"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5" y="1278468"/>
            <a:ext cx="4685660"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ACD433"/>
                </a:solidFill>
              </a:rPr>
              <a:pPr/>
              <a:t>10/2/2017</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10222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02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4F503-8627-4E16-A483-3CAC327E24EF}" type="datetimeFigureOut">
              <a:rPr lang="en-GB" smtClean="0"/>
              <a:t>02/10/2017</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9778239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070916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091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6957362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8771379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0063363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2345373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123565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180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755254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84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4F503-8627-4E16-A483-3CAC327E24EF}" type="datetimeFigureOut">
              <a:rPr lang="en-GB" smtClean="0"/>
              <a:t>02/10/2017</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7709066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4614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2467028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D06F1E">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40421326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06F1E">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28584165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D06F1E">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10226844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D06F1E">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28387080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D06F1E">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22170780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06F1E">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2228060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D06F1E">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5604530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D06F1E">
                    <a:lumMod val="50000"/>
                  </a:srgbClr>
                </a:solidFill>
              </a:rPr>
              <a:pPr/>
              <a:t>10/2/2017</a:t>
            </a:fld>
            <a:endParaRPr lang="en-US" dirty="0">
              <a:solidFill>
                <a:srgbClr val="D06F1E">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D06F1E">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D06F1E">
                    <a:lumMod val="50000"/>
                  </a:srgbClr>
                </a:solidFill>
              </a:rPr>
              <a:pPr/>
              <a:t>‹#›</a:t>
            </a:fld>
            <a:endParaRPr lang="en-US" dirty="0">
              <a:solidFill>
                <a:srgbClr val="D06F1E">
                  <a:lumMod val="50000"/>
                </a:srgbClr>
              </a:solidFill>
            </a:endParaRPr>
          </a:p>
        </p:txBody>
      </p:sp>
    </p:spTree>
    <p:extLst>
      <p:ext uri="{BB962C8B-B14F-4D97-AF65-F5344CB8AC3E}">
        <p14:creationId xmlns:p14="http://schemas.microsoft.com/office/powerpoint/2010/main" val="161147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0.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jpe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8.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theme" Target="../theme/theme9.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7A4F503-8627-4E16-A483-3CAC327E24EF}" type="datetimeFigureOut">
              <a:rPr lang="en-GB" smtClean="0"/>
              <a:t>02/10/2017</a:t>
            </a:fld>
            <a:endParaRPr lang="en-GB"/>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59D47586-8BBE-4CAB-B834-63A078C0790D}" type="slidenum">
              <a:rPr lang="en-GB" smtClean="0"/>
              <a:t>‹#›</a:t>
            </a:fld>
            <a:endParaRPr lang="en-GB"/>
          </a:p>
        </p:txBody>
      </p:sp>
    </p:spTree>
    <p:extLst>
      <p:ext uri="{BB962C8B-B14F-4D97-AF65-F5344CB8AC3E}">
        <p14:creationId xmlns:p14="http://schemas.microsoft.com/office/powerpoint/2010/main" val="22468793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EEF95B-5124-47DB-A456-06815072E8E9}" type="datetimeFigureOut">
              <a:rPr lang="en-GB" smtClean="0">
                <a:solidFill>
                  <a:prstClr val="black">
                    <a:tint val="75000"/>
                  </a:prstClr>
                </a:solidFill>
              </a:rPr>
              <a:pPr/>
              <a:t>02/10/2017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179D72-363F-40A2-B591-B5127DE6688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610117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2F0666-81DB-419A-BC79-4161D5284307}" type="datetimeFigureOut">
              <a:rPr lang="en-GB" smtClean="0">
                <a:solidFill>
                  <a:prstClr val="black">
                    <a:tint val="75000"/>
                  </a:prstClr>
                </a:solidFill>
              </a:rPr>
              <a:pPr/>
              <a:t>02/10/2017</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B89D1A-B0A9-42C9-A19E-ED4915B086FC}"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7340272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105BA615-5552-4C7B-B226-F531EA4DDE55}" type="datetimeFigureOut">
              <a:rPr lang="en-GB" smtClean="0">
                <a:solidFill>
                  <a:srgbClr val="B31166"/>
                </a:solidFill>
              </a:rPr>
              <a:pPr/>
              <a:t>02/10/2017</a:t>
            </a:fld>
            <a:endParaRPr lang="en-GB">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en-GB">
              <a:solidFill>
                <a:srgbClr val="B31166"/>
              </a:solidFill>
            </a:endParaRP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7A865481-6902-4F6F-B2B1-4B9787FB413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7365164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B61BEF0D-F0BB-DE4B-95CE-6DB70DBA9567}" type="datetimeFigureOut">
              <a:rPr lang="en-US" smtClean="0">
                <a:solidFill>
                  <a:prstClr val="black">
                    <a:tint val="75000"/>
                  </a:prstClr>
                </a:solidFill>
              </a:rPr>
              <a:pPr defTabSz="342900"/>
              <a:t>10/2/2017</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pPr defTabSz="342900"/>
            <a:fld id="{D57F1E4F-1CFF-5643-939E-217C01CDF565}" type="slidenum">
              <a:rPr lang="en-US" smtClean="0">
                <a:solidFill>
                  <a:srgbClr val="5FCBEF"/>
                </a:solidFill>
              </a:rPr>
              <a:pPr defTabSz="342900"/>
              <a:t>‹#›</a:t>
            </a:fld>
            <a:endParaRPr lang="en-US" dirty="0">
              <a:solidFill>
                <a:srgbClr val="5FCBEF"/>
              </a:solidFill>
            </a:endParaRPr>
          </a:p>
        </p:txBody>
      </p:sp>
    </p:spTree>
    <p:extLst>
      <p:ext uri="{BB962C8B-B14F-4D97-AF65-F5344CB8AC3E}">
        <p14:creationId xmlns:p14="http://schemas.microsoft.com/office/powerpoint/2010/main" val="265650835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9144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5"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59"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8204" y="6394062"/>
            <a:ext cx="742949" cy="304799"/>
          </a:xfrm>
          <a:prstGeom prst="rect">
            <a:avLst/>
          </a:prstGeom>
        </p:spPr>
        <p:txBody>
          <a:bodyPr vert="horz" lIns="91440" tIns="45720" rIns="91440" bIns="45720" rtlCol="0" anchor="t"/>
          <a:lstStyle>
            <a:lvl1pPr algn="r">
              <a:defRPr sz="750" b="1" i="0">
                <a:solidFill>
                  <a:schemeClr val="accent1"/>
                </a:solidFill>
              </a:defRPr>
            </a:lvl1pPr>
          </a:lstStyle>
          <a:p>
            <a:pPr defTabSz="342900"/>
            <a:fld id="{7E0D914D-B099-4142-A885-11F276715148}" type="datetimeFigureOut">
              <a:rPr lang="en-US" smtClean="0">
                <a:solidFill>
                  <a:srgbClr val="ACD433"/>
                </a:solidFill>
              </a:rPr>
              <a:pPr defTabSz="342900"/>
              <a:t>10/2/2017</a:t>
            </a:fld>
            <a:endParaRPr lang="en-US" dirty="0">
              <a:solidFill>
                <a:srgbClr val="ACD433"/>
              </a:solidFill>
            </a:endParaRPr>
          </a:p>
        </p:txBody>
      </p:sp>
      <p:sp>
        <p:nvSpPr>
          <p:cNvPr id="5" name="Footer Placeholder 4"/>
          <p:cNvSpPr>
            <a:spLocks noGrp="1"/>
          </p:cNvSpPr>
          <p:nvPr>
            <p:ph type="ftr" sz="quarter" idx="3"/>
          </p:nvPr>
        </p:nvSpPr>
        <p:spPr>
          <a:xfrm>
            <a:off x="396269" y="6391839"/>
            <a:ext cx="2894846" cy="304801"/>
          </a:xfrm>
          <a:prstGeom prst="rect">
            <a:avLst/>
          </a:prstGeom>
        </p:spPr>
        <p:txBody>
          <a:bodyPr vert="horz" lIns="91440" tIns="45720" rIns="91440" bIns="45720" rtlCol="0" anchor="b"/>
          <a:lstStyle>
            <a:lvl1pPr algn="l">
              <a:defRPr sz="750" b="1" i="0">
                <a:solidFill>
                  <a:schemeClr val="accent1"/>
                </a:solidFill>
                <a:latin typeface="+mn-lt"/>
              </a:defRPr>
            </a:lvl1pPr>
          </a:lstStyle>
          <a:p>
            <a:pPr defTabSz="342900"/>
            <a:r>
              <a:rPr lang="en-US" smtClean="0">
                <a:solidFill>
                  <a:srgbClr val="ACD433"/>
                </a:solidFill>
              </a:rPr>
              <a:t>
              </a:t>
            </a:r>
            <a:endParaRPr lang="en-US" dirty="0">
              <a:solidFill>
                <a:srgbClr val="ACD433"/>
              </a:solidFill>
            </a:endParaRPr>
          </a:p>
        </p:txBody>
      </p:sp>
      <p:sp>
        <p:nvSpPr>
          <p:cNvPr id="22" name="Rectangle 2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4406" y="295730"/>
            <a:ext cx="628649" cy="767687"/>
          </a:xfrm>
          <a:prstGeom prst="rect">
            <a:avLst/>
          </a:prstGeom>
        </p:spPr>
        <p:txBody>
          <a:bodyPr vert="horz" lIns="91440" tIns="45720" rIns="91440" bIns="45720" rtlCol="0" anchor="b"/>
          <a:lstStyle>
            <a:lvl1pPr algn="ctr">
              <a:defRPr sz="2100" b="0" i="0">
                <a:solidFill>
                  <a:schemeClr val="bg1"/>
                </a:solidFill>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78557691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DEDDC9F-FB91-466E-9A0C-E730C90C257E}" type="datetimeFigureOut">
              <a:rPr lang="en-GB" smtClean="0">
                <a:solidFill>
                  <a:prstClr val="black">
                    <a:lumMod val="95000"/>
                    <a:lumOff val="5000"/>
                  </a:prstClr>
                </a:solidFill>
              </a:rPr>
              <a:pPr/>
              <a:t>02/10/2017</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50682ED6-B3FA-4EF5-8F99-2FD933CDE3AA}"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11831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pPr defTabSz="342900"/>
            <a:fld id="{B61BEF0D-F0BB-DE4B-95CE-6DB70DBA9567}" type="datetimeFigureOut">
              <a:rPr lang="en-US" smtClean="0">
                <a:solidFill>
                  <a:srgbClr val="D06F1E">
                    <a:lumMod val="50000"/>
                  </a:srgbClr>
                </a:solidFill>
              </a:rPr>
              <a:pPr defTabSz="342900"/>
              <a:t>10/2/2017</a:t>
            </a:fld>
            <a:endParaRPr lang="en-US" dirty="0">
              <a:solidFill>
                <a:srgbClr val="D06F1E">
                  <a:lumMod val="50000"/>
                </a:srgbClr>
              </a:solidFill>
            </a:endParaRPr>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pPr defTabSz="342900"/>
            <a:endParaRPr lang="en-US" dirty="0">
              <a:solidFill>
                <a:srgbClr val="D06F1E">
                  <a:lumMod val="50000"/>
                </a:srgbClr>
              </a:solidFill>
            </a:endParaRPr>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defTabSz="342900"/>
            <a:fld id="{D57F1E4F-1CFF-5643-939E-217C01CDF565}" type="slidenum">
              <a:rPr lang="en-US" smtClean="0">
                <a:solidFill>
                  <a:srgbClr val="D06F1E">
                    <a:lumMod val="50000"/>
                  </a:srgbClr>
                </a:solidFill>
              </a:rPr>
              <a:pPr defTabSz="342900"/>
              <a:t>‹#›</a:t>
            </a:fld>
            <a:endParaRPr lang="en-US" dirty="0">
              <a:solidFill>
                <a:srgbClr val="D06F1E">
                  <a:lumMod val="50000"/>
                </a:srgbClr>
              </a:solidFill>
            </a:endParaRPr>
          </a:p>
        </p:txBody>
      </p:sp>
    </p:spTree>
    <p:extLst>
      <p:ext uri="{BB962C8B-B14F-4D97-AF65-F5344CB8AC3E}">
        <p14:creationId xmlns:p14="http://schemas.microsoft.com/office/powerpoint/2010/main" val="1146011884"/>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50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50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50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4pPr>
      <a:lvl5pPr marL="15859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4F121DE1-62AE-4840-8C7B-FD7CE86374EA}" type="datetimeFigureOut">
              <a:rPr lang="en-GB" smtClean="0">
                <a:solidFill>
                  <a:prstClr val="black"/>
                </a:solidFill>
              </a:rPr>
              <a:pPr/>
              <a:t>02/10/2017</a:t>
            </a:fld>
            <a:endParaRPr lang="en-GB">
              <a:solidFill>
                <a:prstClr val="black"/>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GB">
              <a:solidFill>
                <a:prstClr val="black"/>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7B1DAACC-5927-4178-8769-A43D88E3406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537754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10/2/2017</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pPr defTabSz="342900"/>
            <a:fld id="{4FAB73BC-B049-4115-A692-8D63A059BFB8}" type="slidenum">
              <a:rPr lang="en-US" smtClean="0">
                <a:solidFill>
                  <a:srgbClr val="5FCBEF"/>
                </a:solidFill>
              </a:rPr>
              <a:pPr defTabSz="342900"/>
              <a:t>‹#›</a:t>
            </a:fld>
            <a:endParaRPr lang="en-US" dirty="0">
              <a:solidFill>
                <a:srgbClr val="5FCBEF"/>
              </a:solidFill>
            </a:endParaRPr>
          </a:p>
        </p:txBody>
      </p:sp>
    </p:spTree>
    <p:extLst>
      <p:ext uri="{BB962C8B-B14F-4D97-AF65-F5344CB8AC3E}">
        <p14:creationId xmlns:p14="http://schemas.microsoft.com/office/powerpoint/2010/main" val="255306316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25.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125.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Layout" Target="../slideLayouts/slideLayout125.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4149080"/>
            <a:ext cx="3313355" cy="1702160"/>
          </a:xfrm>
        </p:spPr>
        <p:txBody>
          <a:bodyPr>
            <a:noAutofit/>
          </a:bodyPr>
          <a:lstStyle/>
          <a:p>
            <a:r>
              <a:rPr lang="en-GB" sz="3600" dirty="0" smtClean="0">
                <a:latin typeface="Gill Sans MT" panose="020B0502020104020203" pitchFamily="34" charset="0"/>
              </a:rPr>
              <a:t>Topic 1: the structure and organisation of the education system</a:t>
            </a:r>
            <a:endParaRPr lang="en-GB" sz="3600" dirty="0">
              <a:latin typeface="Gill Sans MT" panose="020B0502020104020203" pitchFamily="34" charset="0"/>
            </a:endParaRPr>
          </a:p>
        </p:txBody>
      </p:sp>
      <p:pic>
        <p:nvPicPr>
          <p:cNvPr id="3" name="Picture 2"/>
          <p:cNvPicPr>
            <a:picLocks noChangeAspect="1"/>
          </p:cNvPicPr>
          <p:nvPr/>
        </p:nvPicPr>
        <p:blipFill>
          <a:blip r:embed="rId2"/>
          <a:stretch>
            <a:fillRect/>
          </a:stretch>
        </p:blipFill>
        <p:spPr>
          <a:xfrm>
            <a:off x="611560" y="620688"/>
            <a:ext cx="3989013" cy="2648705"/>
          </a:xfrm>
          <a:prstGeom prst="rect">
            <a:avLst/>
          </a:prstGeom>
        </p:spPr>
      </p:pic>
      <p:sp>
        <p:nvSpPr>
          <p:cNvPr id="4" name="Rectangle 3"/>
          <p:cNvSpPr/>
          <p:nvPr/>
        </p:nvSpPr>
        <p:spPr>
          <a:xfrm>
            <a:off x="1078243" y="4538495"/>
            <a:ext cx="3055645"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 Group</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796919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GB" dirty="0" smtClean="0">
                <a:latin typeface="Gill Sans MT" panose="020B0502020104020203" pitchFamily="34" charset="0"/>
              </a:rPr>
              <a:t>Timeline</a:t>
            </a:r>
            <a:endParaRPr lang="en-GB" dirty="0">
              <a:latin typeface="Gill Sans MT" panose="020B0502020104020203" pitchFamily="34" charset="0"/>
            </a:endParaRPr>
          </a:p>
        </p:txBody>
      </p:sp>
      <p:sp>
        <p:nvSpPr>
          <p:cNvPr id="3" name="Content Placeholder 2"/>
          <p:cNvSpPr>
            <a:spLocks noGrp="1"/>
          </p:cNvSpPr>
          <p:nvPr>
            <p:ph idx="1"/>
          </p:nvPr>
        </p:nvSpPr>
        <p:spPr>
          <a:xfrm>
            <a:off x="1043492" y="2492896"/>
            <a:ext cx="6777317" cy="3744416"/>
          </a:xfrm>
        </p:spPr>
        <p:txBody>
          <a:bodyPr>
            <a:normAutofit/>
          </a:bodyPr>
          <a:lstStyle/>
          <a:p>
            <a:r>
              <a:rPr lang="en-GB" sz="2000" dirty="0" smtClean="0">
                <a:latin typeface="Gill Sans MT" panose="020B0502020104020203" pitchFamily="34" charset="0"/>
              </a:rPr>
              <a:t>Using the key dates and issues provided, as a starting point, create a timeline for changes to the state education system in England and Wales since its foundation. </a:t>
            </a:r>
          </a:p>
          <a:p>
            <a:r>
              <a:rPr lang="en-GB" sz="2000" dirty="0" smtClean="0">
                <a:latin typeface="Gill Sans MT" panose="020B0502020104020203" pitchFamily="34" charset="0"/>
              </a:rPr>
              <a:t>Bear in mind that a lot of changes occur since 1988, and the exam board expect exam answers to focus on changes from this point.</a:t>
            </a:r>
          </a:p>
          <a:p>
            <a:r>
              <a:rPr lang="en-GB" sz="2000" dirty="0" smtClean="0">
                <a:latin typeface="Gill Sans MT" panose="020B0502020104020203" pitchFamily="34" charset="0"/>
              </a:rPr>
              <a:t>You could cut and stick the dates/issues onto a timeline, or write the points on the timeline instead.</a:t>
            </a:r>
          </a:p>
          <a:p>
            <a:r>
              <a:rPr lang="en-GB" sz="2000" dirty="0" smtClean="0">
                <a:latin typeface="Gill Sans MT" panose="020B0502020104020203" pitchFamily="34" charset="0"/>
              </a:rPr>
              <a:t>Aim to include other changes that have occurred. </a:t>
            </a:r>
            <a:endParaRPr lang="en-GB" sz="2000" dirty="0">
              <a:latin typeface="Gill Sans MT" panose="020B0502020104020203" pitchFamily="34" charset="0"/>
            </a:endParaRPr>
          </a:p>
        </p:txBody>
      </p:sp>
    </p:spTree>
    <p:extLst>
      <p:ext uri="{BB962C8B-B14F-4D97-AF65-F5344CB8AC3E}">
        <p14:creationId xmlns:p14="http://schemas.microsoft.com/office/powerpoint/2010/main" val="173808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Gill Sans MT" panose="020B0502020104020203" pitchFamily="34" charset="0"/>
              </a:rPr>
              <a:t>History of the British Education system- p.4 Activity</a:t>
            </a:r>
            <a:endParaRPr lang="en-GB"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68580" indent="0">
              <a:spcBef>
                <a:spcPct val="0"/>
              </a:spcBef>
              <a:buNone/>
            </a:pPr>
            <a:endParaRPr lang="en-GB" sz="2600" dirty="0">
              <a:solidFill>
                <a:schemeClr val="tx1"/>
              </a:solidFill>
              <a:latin typeface="Gill Sans MT" panose="020B0502020104020203" pitchFamily="34" charset="0"/>
              <a:ea typeface="+mj-ea"/>
              <a:cs typeface="+mj-cs"/>
            </a:endParaRPr>
          </a:p>
          <a:p>
            <a:pPr marL="68580" indent="0">
              <a:spcBef>
                <a:spcPct val="0"/>
              </a:spcBef>
              <a:buNone/>
            </a:pPr>
            <a:r>
              <a:rPr lang="en-GB" sz="2600" dirty="0" smtClean="0">
                <a:solidFill>
                  <a:schemeClr val="tx1"/>
                </a:solidFill>
                <a:latin typeface="Gill Sans MT" panose="020B0502020104020203" pitchFamily="34" charset="0"/>
                <a:ea typeface="+mj-ea"/>
                <a:cs typeface="+mj-cs"/>
              </a:rPr>
              <a:t>Using pages </a:t>
            </a:r>
            <a:r>
              <a:rPr lang="en-GB" sz="2600" dirty="0">
                <a:solidFill>
                  <a:schemeClr val="tx1"/>
                </a:solidFill>
                <a:latin typeface="Gill Sans MT" panose="020B0502020104020203" pitchFamily="34" charset="0"/>
                <a:ea typeface="+mj-ea"/>
                <a:cs typeface="+mj-cs"/>
              </a:rPr>
              <a:t>77-78 </a:t>
            </a:r>
            <a:r>
              <a:rPr lang="en-GB" sz="2600" dirty="0" smtClean="0">
                <a:solidFill>
                  <a:schemeClr val="tx1"/>
                </a:solidFill>
                <a:latin typeface="Gill Sans MT" panose="020B0502020104020203" pitchFamily="34" charset="0"/>
                <a:ea typeface="+mj-ea"/>
                <a:cs typeface="+mj-cs"/>
              </a:rPr>
              <a:t>of Webb outline briefly the main features of: </a:t>
            </a:r>
            <a:endParaRPr lang="en-GB" sz="2600" dirty="0">
              <a:solidFill>
                <a:schemeClr val="tx1"/>
              </a:solidFill>
              <a:latin typeface="Gill Sans MT" panose="020B0502020104020203" pitchFamily="34" charset="0"/>
              <a:ea typeface="+mj-ea"/>
              <a:cs typeface="+mj-cs"/>
            </a:endParaRPr>
          </a:p>
          <a:p>
            <a:pPr marL="68580" indent="0">
              <a:spcBef>
                <a:spcPct val="0"/>
              </a:spcBef>
              <a:buNone/>
            </a:pPr>
            <a:r>
              <a:rPr lang="en-GB" sz="2600" dirty="0">
                <a:solidFill>
                  <a:schemeClr val="tx1"/>
                </a:solidFill>
                <a:latin typeface="Gill Sans MT" panose="020B0502020104020203" pitchFamily="34" charset="0"/>
                <a:ea typeface="+mj-ea"/>
                <a:cs typeface="+mj-cs"/>
              </a:rPr>
              <a:t>￼￼￼</a:t>
            </a:r>
          </a:p>
          <a:p>
            <a:pPr lvl="0" indent="0">
              <a:spcBef>
                <a:spcPct val="0"/>
              </a:spcBef>
              <a:buNone/>
            </a:pPr>
            <a:r>
              <a:rPr lang="en-GB" sz="2600" dirty="0">
                <a:solidFill>
                  <a:schemeClr val="tx1"/>
                </a:solidFill>
                <a:latin typeface="Gill Sans MT" panose="020B0502020104020203" pitchFamily="34" charset="0"/>
                <a:ea typeface="+mj-ea"/>
                <a:cs typeface="+mj-cs"/>
              </a:rPr>
              <a:t>1. </a:t>
            </a:r>
            <a:r>
              <a:rPr lang="en-GB" sz="2600" dirty="0" smtClean="0">
                <a:solidFill>
                  <a:schemeClr val="tx1"/>
                </a:solidFill>
                <a:latin typeface="Gill Sans MT" panose="020B0502020104020203" pitchFamily="34" charset="0"/>
                <a:ea typeface="+mj-ea"/>
                <a:cs typeface="+mj-cs"/>
              </a:rPr>
              <a:t>the </a:t>
            </a:r>
            <a:r>
              <a:rPr lang="en-GB" sz="2600" dirty="0">
                <a:solidFill>
                  <a:schemeClr val="tx1"/>
                </a:solidFill>
                <a:latin typeface="Gill Sans MT" panose="020B0502020104020203" pitchFamily="34" charset="0"/>
                <a:ea typeface="+mj-ea"/>
                <a:cs typeface="+mj-cs"/>
              </a:rPr>
              <a:t>tripartite </a:t>
            </a:r>
            <a:r>
              <a:rPr lang="en-GB" sz="2600" dirty="0" smtClean="0">
                <a:solidFill>
                  <a:schemeClr val="tx1"/>
                </a:solidFill>
                <a:latin typeface="Gill Sans MT" panose="020B0502020104020203" pitchFamily="34" charset="0"/>
                <a:ea typeface="+mj-ea"/>
                <a:cs typeface="+mj-cs"/>
              </a:rPr>
              <a:t>school system</a:t>
            </a:r>
            <a:r>
              <a:rPr lang="en-GB" sz="2600" dirty="0">
                <a:solidFill>
                  <a:schemeClr val="tx1"/>
                </a:solidFill>
                <a:latin typeface="Gill Sans MT" panose="020B0502020104020203" pitchFamily="34" charset="0"/>
                <a:ea typeface="+mj-ea"/>
                <a:cs typeface="+mj-cs"/>
              </a:rPr>
              <a:t>.</a:t>
            </a:r>
          </a:p>
          <a:p>
            <a:pPr marL="68580" indent="0">
              <a:spcBef>
                <a:spcPct val="0"/>
              </a:spcBef>
              <a:buNone/>
            </a:pPr>
            <a:r>
              <a:rPr lang="en-GB" sz="2600" dirty="0">
                <a:solidFill>
                  <a:schemeClr val="tx1"/>
                </a:solidFill>
                <a:latin typeface="Gill Sans MT" panose="020B0502020104020203" pitchFamily="34" charset="0"/>
                <a:ea typeface="+mj-ea"/>
                <a:cs typeface="+mj-cs"/>
              </a:rPr>
              <a:t> </a:t>
            </a:r>
          </a:p>
          <a:p>
            <a:pPr indent="0">
              <a:spcBef>
                <a:spcPct val="0"/>
              </a:spcBef>
              <a:buNone/>
            </a:pPr>
            <a:r>
              <a:rPr lang="en-GB" sz="2600" dirty="0">
                <a:solidFill>
                  <a:schemeClr val="tx1"/>
                </a:solidFill>
                <a:latin typeface="Gill Sans MT" panose="020B0502020104020203" pitchFamily="34" charset="0"/>
                <a:ea typeface="+mj-ea"/>
                <a:cs typeface="+mj-cs"/>
              </a:rPr>
              <a:t>2. </a:t>
            </a:r>
            <a:r>
              <a:rPr lang="en-GB" sz="2600" dirty="0" smtClean="0">
                <a:solidFill>
                  <a:schemeClr val="tx1"/>
                </a:solidFill>
                <a:latin typeface="Gill Sans MT" panose="020B0502020104020203" pitchFamily="34" charset="0"/>
                <a:ea typeface="+mj-ea"/>
                <a:cs typeface="+mj-cs"/>
              </a:rPr>
              <a:t>the </a:t>
            </a:r>
            <a:r>
              <a:rPr lang="en-GB" sz="2600" dirty="0">
                <a:solidFill>
                  <a:schemeClr val="tx1"/>
                </a:solidFill>
                <a:latin typeface="Gill Sans MT" panose="020B0502020104020203" pitchFamily="34" charset="0"/>
                <a:ea typeface="+mj-ea"/>
                <a:cs typeface="+mj-cs"/>
              </a:rPr>
              <a:t>comprehensive school system.</a:t>
            </a:r>
          </a:p>
          <a:p>
            <a:endParaRPr lang="en-GB" dirty="0"/>
          </a:p>
        </p:txBody>
      </p:sp>
    </p:spTree>
    <p:extLst>
      <p:ext uri="{BB962C8B-B14F-4D97-AF65-F5344CB8AC3E}">
        <p14:creationId xmlns:p14="http://schemas.microsoft.com/office/powerpoint/2010/main" val="2546987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704974" cy="1143000"/>
          </a:xfrm>
        </p:spPr>
        <p:txBody>
          <a:bodyPr>
            <a:normAutofit/>
          </a:bodyPr>
          <a:lstStyle/>
          <a:p>
            <a:r>
              <a:rPr lang="en-GB" dirty="0" smtClean="0">
                <a:latin typeface="Gill Sans MT" panose="020B0502020104020203" pitchFamily="34" charset="0"/>
              </a:rPr>
              <a:t>Types of School and Education</a:t>
            </a:r>
            <a:endParaRPr lang="en-GB" dirty="0">
              <a:latin typeface="Gill Sans MT" panose="020B0502020104020203" pitchFamily="34" charset="0"/>
            </a:endParaRPr>
          </a:p>
        </p:txBody>
      </p:sp>
      <p:sp>
        <p:nvSpPr>
          <p:cNvPr id="3" name="Content Placeholder 2"/>
          <p:cNvSpPr>
            <a:spLocks noGrp="1"/>
          </p:cNvSpPr>
          <p:nvPr>
            <p:ph idx="1"/>
          </p:nvPr>
        </p:nvSpPr>
        <p:spPr>
          <a:xfrm>
            <a:off x="683568" y="2420888"/>
            <a:ext cx="8064896" cy="3960440"/>
          </a:xfrm>
        </p:spPr>
        <p:txBody>
          <a:bodyPr>
            <a:normAutofit fontScale="92500" lnSpcReduction="20000"/>
          </a:bodyPr>
          <a:lstStyle/>
          <a:p>
            <a:r>
              <a:rPr lang="en-GB" dirty="0" smtClean="0">
                <a:latin typeface="Gill Sans MT" panose="020B0502020104020203" pitchFamily="34" charset="0"/>
              </a:rPr>
              <a:t>It is important that you are aware of the different types of schools and how these link to the theories, differential educational achievement, meritocracy and social mobility. Types of school include:</a:t>
            </a:r>
          </a:p>
          <a:p>
            <a:r>
              <a:rPr lang="en-GB" dirty="0" smtClean="0">
                <a:latin typeface="Gill Sans MT" panose="020B0502020104020203" pitchFamily="34" charset="0"/>
              </a:rPr>
              <a:t>This activity will ask you to research a particular type of school or schooling in small groups</a:t>
            </a:r>
          </a:p>
          <a:p>
            <a:r>
              <a:rPr lang="en-GB" dirty="0" smtClean="0">
                <a:latin typeface="Gill Sans MT" panose="020B0502020104020203" pitchFamily="34" charset="0"/>
              </a:rPr>
              <a:t>You will need to complete and present your findings in a PowerPoint format which should include a minimum of four frames These will include</a:t>
            </a:r>
          </a:p>
          <a:p>
            <a:pPr lvl="1">
              <a:buFont typeface="+mj-lt"/>
              <a:buAutoNum type="arabicPeriod"/>
            </a:pPr>
            <a:r>
              <a:rPr lang="en-GB" b="1" dirty="0" smtClean="0">
                <a:latin typeface="Gill Sans MT" panose="020B0502020104020203" pitchFamily="34" charset="0"/>
              </a:rPr>
              <a:t>A title frame naming all of those involved in the research and presentation</a:t>
            </a:r>
          </a:p>
          <a:p>
            <a:pPr lvl="1">
              <a:buFont typeface="+mj-lt"/>
              <a:buAutoNum type="arabicPeriod"/>
            </a:pPr>
            <a:r>
              <a:rPr lang="en-GB" b="1" dirty="0" smtClean="0">
                <a:latin typeface="Gill Sans MT" panose="020B0502020104020203" pitchFamily="34" charset="0"/>
              </a:rPr>
              <a:t>At least one frame identifying the purpose of the school, numbers of them in the country</a:t>
            </a:r>
          </a:p>
          <a:p>
            <a:pPr lvl="1">
              <a:buFont typeface="+mj-lt"/>
              <a:buAutoNum type="arabicPeriod"/>
            </a:pPr>
            <a:r>
              <a:rPr lang="en-GB" b="1" dirty="0" smtClean="0">
                <a:latin typeface="Gill Sans MT" panose="020B0502020104020203" pitchFamily="34" charset="0"/>
              </a:rPr>
              <a:t>At least one frame identifying the admission policy </a:t>
            </a:r>
            <a:r>
              <a:rPr lang="en-GB" b="1" dirty="0" err="1" smtClean="0">
                <a:latin typeface="Gill Sans MT" panose="020B0502020104020203" pitchFamily="34" charset="0"/>
              </a:rPr>
              <a:t>associsated</a:t>
            </a:r>
            <a:r>
              <a:rPr lang="en-GB" b="1" dirty="0" smtClean="0">
                <a:latin typeface="Gill Sans MT" panose="020B0502020104020203" pitchFamily="34" charset="0"/>
              </a:rPr>
              <a:t> can we regard it as meritocratic and supporting social mobility?</a:t>
            </a:r>
          </a:p>
          <a:p>
            <a:pPr lvl="1">
              <a:buFont typeface="+mj-lt"/>
              <a:buAutoNum type="arabicPeriod"/>
            </a:pPr>
            <a:r>
              <a:rPr lang="en-GB" b="1" dirty="0" smtClean="0">
                <a:latin typeface="Gill Sans MT" panose="020B0502020104020203" pitchFamily="34" charset="0"/>
              </a:rPr>
              <a:t>At least one frame identifying the school’s sources of funding and who it is governed and regulated by. </a:t>
            </a:r>
          </a:p>
          <a:p>
            <a:pPr marL="68580" indent="0">
              <a:buNone/>
            </a:pPr>
            <a:r>
              <a:rPr lang="en-GB" dirty="0" smtClean="0">
                <a:latin typeface="Gill Sans MT" panose="020B0502020104020203" pitchFamily="34" charset="0"/>
              </a:rPr>
              <a:t>Use the sources on Godalming Online to help you</a:t>
            </a:r>
          </a:p>
        </p:txBody>
      </p:sp>
    </p:spTree>
    <p:extLst>
      <p:ext uri="{BB962C8B-B14F-4D97-AF65-F5344CB8AC3E}">
        <p14:creationId xmlns:p14="http://schemas.microsoft.com/office/powerpoint/2010/main" val="2513532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5917679" cy="2550877"/>
          </a:xfrm>
        </p:spPr>
        <p:txBody>
          <a:bodyPr/>
          <a:lstStyle/>
          <a:p>
            <a:r>
              <a:rPr lang="en-GB" dirty="0" smtClean="0">
                <a:latin typeface="Gill Sans MT" panose="020B0502020104020203" pitchFamily="34" charset="0"/>
              </a:rPr>
              <a:t>Types of school</a:t>
            </a:r>
            <a:endParaRPr lang="en-GB" dirty="0">
              <a:latin typeface="Gill Sans MT" panose="020B0502020104020203" pitchFamily="34" charset="0"/>
            </a:endParaRPr>
          </a:p>
        </p:txBody>
      </p:sp>
      <p:sp>
        <p:nvSpPr>
          <p:cNvPr id="3" name="Content Placeholder 2"/>
          <p:cNvSpPr>
            <a:spLocks noGrp="1"/>
          </p:cNvSpPr>
          <p:nvPr>
            <p:ph type="subTitle" idx="1"/>
          </p:nvPr>
        </p:nvSpPr>
        <p:spPr>
          <a:xfrm>
            <a:off x="899592" y="4035661"/>
            <a:ext cx="7416824" cy="1233670"/>
          </a:xfrm>
        </p:spPr>
        <p:txBody>
          <a:bodyPr>
            <a:noAutofit/>
          </a:bodyPr>
          <a:lstStyle/>
          <a:p>
            <a:pPr marL="457200" indent="-457200">
              <a:buFont typeface="+mj-lt"/>
              <a:buAutoNum type="arabicPeriod"/>
            </a:pPr>
            <a:r>
              <a:rPr lang="en-GB" sz="1900" dirty="0" smtClean="0">
                <a:solidFill>
                  <a:schemeClr val="bg1"/>
                </a:solidFill>
                <a:latin typeface="Gill Sans MT" panose="020B0502020104020203" pitchFamily="34" charset="0"/>
              </a:rPr>
              <a:t>TITLE FRAME</a:t>
            </a:r>
          </a:p>
          <a:p>
            <a:pPr marL="457200" indent="-457200">
              <a:spcBef>
                <a:spcPts val="0"/>
              </a:spcBef>
              <a:buFont typeface="+mj-lt"/>
              <a:buAutoNum type="arabicPeriod"/>
            </a:pPr>
            <a:r>
              <a:rPr lang="en-GB" sz="1900" dirty="0" smtClean="0">
                <a:solidFill>
                  <a:schemeClr val="bg1"/>
                </a:solidFill>
                <a:latin typeface="Gill Sans MT" panose="020B0502020104020203" pitchFamily="34" charset="0"/>
              </a:rPr>
              <a:t>A brief outline of the history, PURPOSE, STRUCTURE of these schools </a:t>
            </a:r>
            <a:r>
              <a:rPr lang="en-GB" sz="1900" b="1" u="sng" dirty="0" smtClean="0">
                <a:solidFill>
                  <a:schemeClr val="bg1"/>
                </a:solidFill>
                <a:latin typeface="Gill Sans MT" panose="020B0502020104020203" pitchFamily="34" charset="0"/>
              </a:rPr>
              <a:t>in the UK</a:t>
            </a:r>
          </a:p>
          <a:p>
            <a:pPr marL="457200" indent="-457200">
              <a:spcBef>
                <a:spcPts val="0"/>
              </a:spcBef>
              <a:buFont typeface="+mj-lt"/>
              <a:buAutoNum type="arabicPeriod"/>
            </a:pPr>
            <a:r>
              <a:rPr lang="en-GB" sz="1900" dirty="0" smtClean="0">
                <a:solidFill>
                  <a:schemeClr val="bg1"/>
                </a:solidFill>
                <a:latin typeface="Gill Sans MT" panose="020B0502020104020203" pitchFamily="34" charset="0"/>
              </a:rPr>
              <a:t>The degree to which this type of schooling is meritocratic and supports social mobility</a:t>
            </a:r>
          </a:p>
          <a:p>
            <a:pPr marL="457200" indent="-457200">
              <a:spcBef>
                <a:spcPts val="0"/>
              </a:spcBef>
              <a:buFont typeface="+mj-lt"/>
              <a:buAutoNum type="arabicPeriod"/>
            </a:pPr>
            <a:r>
              <a:rPr lang="en-GB" sz="1900" dirty="0" smtClean="0">
                <a:solidFill>
                  <a:schemeClr val="bg1"/>
                </a:solidFill>
                <a:latin typeface="Gill Sans MT" panose="020B0502020104020203" pitchFamily="34" charset="0"/>
              </a:rPr>
              <a:t>How this type of schooling is funded, governed and regulated.</a:t>
            </a:r>
            <a:endParaRPr lang="en-GB" sz="1900" dirty="0">
              <a:solidFill>
                <a:schemeClr val="bg1"/>
              </a:solidFill>
              <a:latin typeface="Gill Sans MT" panose="020B05020201040202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91224099"/>
              </p:ext>
            </p:extLst>
          </p:nvPr>
        </p:nvGraphicFramePr>
        <p:xfrm>
          <a:off x="251520" y="186694"/>
          <a:ext cx="8712968" cy="3048000"/>
        </p:xfrm>
        <a:graphic>
          <a:graphicData uri="http://schemas.openxmlformats.org/drawingml/2006/table">
            <a:tbl>
              <a:tblPr firstRow="1" bandRow="1">
                <a:tableStyleId>{5C22544A-7EE6-4342-B048-85BDC9FD1C3A}</a:tableStyleId>
              </a:tblPr>
              <a:tblGrid>
                <a:gridCol w="3953784"/>
                <a:gridCol w="4759184"/>
              </a:tblGrid>
              <a:tr h="312035">
                <a:tc>
                  <a:txBody>
                    <a:bodyPr/>
                    <a:lstStyle/>
                    <a:p>
                      <a:r>
                        <a:rPr lang="en-GB" sz="1600" dirty="0" smtClean="0"/>
                        <a:t>Type of Schooling</a:t>
                      </a:r>
                      <a:endParaRPr lang="en-GB" sz="1600" dirty="0"/>
                    </a:p>
                  </a:txBody>
                  <a:tcPr/>
                </a:tc>
                <a:tc>
                  <a:txBody>
                    <a:bodyPr/>
                    <a:lstStyle/>
                    <a:p>
                      <a:r>
                        <a:rPr lang="en-GB" sz="1600" dirty="0" smtClean="0"/>
                        <a:t>Whose research?</a:t>
                      </a:r>
                      <a:endParaRPr lang="en-GB" sz="1600" dirty="0"/>
                    </a:p>
                  </a:txBody>
                  <a:tcPr/>
                </a:tc>
              </a:tr>
              <a:tr h="312035">
                <a:tc>
                  <a:txBody>
                    <a:bodyPr/>
                    <a:lstStyle/>
                    <a:p>
                      <a:r>
                        <a:rPr lang="en-GB" sz="1600" dirty="0" smtClean="0"/>
                        <a:t>Comprehensive Schools</a:t>
                      </a:r>
                      <a:endParaRPr lang="en-GB" sz="1600" dirty="0"/>
                    </a:p>
                  </a:txBody>
                  <a:tcPr/>
                </a:tc>
                <a:tc>
                  <a:txBody>
                    <a:bodyPr/>
                    <a:lstStyle/>
                    <a:p>
                      <a:r>
                        <a:rPr lang="en-GB" sz="1600" dirty="0" smtClean="0"/>
                        <a:t>Reuben Alex</a:t>
                      </a:r>
                      <a:endParaRPr lang="en-GB" sz="1600" dirty="0"/>
                    </a:p>
                  </a:txBody>
                  <a:tcPr/>
                </a:tc>
              </a:tr>
              <a:tr h="312035">
                <a:tc>
                  <a:txBody>
                    <a:bodyPr/>
                    <a:lstStyle/>
                    <a:p>
                      <a:r>
                        <a:rPr lang="en-GB" sz="1600" dirty="0" smtClean="0"/>
                        <a:t>Independent Schools</a:t>
                      </a:r>
                      <a:endParaRPr lang="en-GB" sz="1600" dirty="0"/>
                    </a:p>
                  </a:txBody>
                  <a:tcPr/>
                </a:tc>
                <a:tc>
                  <a:txBody>
                    <a:bodyPr/>
                    <a:lstStyle/>
                    <a:p>
                      <a:r>
                        <a:rPr lang="en-GB" sz="1600" dirty="0" smtClean="0"/>
                        <a:t>Josh Jenny</a:t>
                      </a:r>
                      <a:endParaRPr lang="en-GB" sz="1600" dirty="0"/>
                    </a:p>
                  </a:txBody>
                  <a:tcPr/>
                </a:tc>
              </a:tr>
              <a:tr h="312035">
                <a:tc>
                  <a:txBody>
                    <a:bodyPr/>
                    <a:lstStyle/>
                    <a:p>
                      <a:r>
                        <a:rPr lang="en-GB" sz="1600" dirty="0" smtClean="0"/>
                        <a:t>Grammar Schools</a:t>
                      </a:r>
                      <a:endParaRPr lang="en-GB" sz="1600" dirty="0"/>
                    </a:p>
                  </a:txBody>
                  <a:tcPr/>
                </a:tc>
                <a:tc>
                  <a:txBody>
                    <a:bodyPr/>
                    <a:lstStyle/>
                    <a:p>
                      <a:r>
                        <a:rPr lang="en-GB" sz="1600" dirty="0" smtClean="0"/>
                        <a:t>Harriet</a:t>
                      </a:r>
                      <a:r>
                        <a:rPr lang="en-GB" sz="1600" baseline="0" dirty="0" smtClean="0"/>
                        <a:t> </a:t>
                      </a:r>
                      <a:r>
                        <a:rPr lang="en-GB" sz="1600" baseline="0" dirty="0" err="1" smtClean="0"/>
                        <a:t>Elodie</a:t>
                      </a:r>
                      <a:r>
                        <a:rPr lang="en-GB" sz="1600" baseline="0" dirty="0" smtClean="0"/>
                        <a:t> Jade</a:t>
                      </a:r>
                      <a:endParaRPr lang="en-GB" sz="1600" dirty="0"/>
                    </a:p>
                  </a:txBody>
                  <a:tcPr/>
                </a:tc>
              </a:tr>
              <a:tr h="312035">
                <a:tc>
                  <a:txBody>
                    <a:bodyPr/>
                    <a:lstStyle/>
                    <a:p>
                      <a:r>
                        <a:rPr lang="en-GB" sz="1600" dirty="0" smtClean="0"/>
                        <a:t>Faith Schools</a:t>
                      </a:r>
                      <a:endParaRPr lang="en-GB" sz="1600" dirty="0"/>
                    </a:p>
                  </a:txBody>
                  <a:tcPr/>
                </a:tc>
                <a:tc>
                  <a:txBody>
                    <a:bodyPr/>
                    <a:lstStyle/>
                    <a:p>
                      <a:r>
                        <a:rPr lang="en-GB" dirty="0" smtClean="0"/>
                        <a:t>Alex Jonas</a:t>
                      </a:r>
                      <a:endParaRPr lang="en-GB" dirty="0"/>
                    </a:p>
                  </a:txBody>
                  <a:tcPr/>
                </a:tc>
              </a:tr>
              <a:tr h="312035">
                <a:tc>
                  <a:txBody>
                    <a:bodyPr/>
                    <a:lstStyle/>
                    <a:p>
                      <a:r>
                        <a:rPr lang="en-GB" sz="1600" dirty="0" smtClean="0"/>
                        <a:t>Academies and Free Schools</a:t>
                      </a:r>
                      <a:endParaRPr lang="en-GB" sz="1600" dirty="0"/>
                    </a:p>
                  </a:txBody>
                  <a:tcPr/>
                </a:tc>
                <a:tc>
                  <a:txBody>
                    <a:bodyPr/>
                    <a:lstStyle/>
                    <a:p>
                      <a:r>
                        <a:rPr lang="en-GB" sz="1600" dirty="0" smtClean="0"/>
                        <a:t>Tom Easa Emily</a:t>
                      </a:r>
                      <a:endParaRPr lang="en-GB" sz="1600" dirty="0"/>
                    </a:p>
                  </a:txBody>
                  <a:tcPr/>
                </a:tc>
              </a:tr>
              <a:tr h="312035">
                <a:tc>
                  <a:txBody>
                    <a:bodyPr/>
                    <a:lstStyle/>
                    <a:p>
                      <a:r>
                        <a:rPr lang="en-GB" sz="1600" dirty="0" smtClean="0"/>
                        <a:t>City Technology Colleges</a:t>
                      </a:r>
                      <a:endParaRPr lang="en-GB" sz="1600" dirty="0"/>
                    </a:p>
                  </a:txBody>
                  <a:tcPr/>
                </a:tc>
                <a:tc>
                  <a:txBody>
                    <a:bodyPr/>
                    <a:lstStyle/>
                    <a:p>
                      <a:r>
                        <a:rPr lang="en-GB" sz="1600" dirty="0" smtClean="0"/>
                        <a:t>Alexxe Max</a:t>
                      </a:r>
                      <a:endParaRPr lang="en-GB" sz="1600" dirty="0"/>
                    </a:p>
                  </a:txBody>
                  <a:tcPr/>
                </a:tc>
              </a:tr>
              <a:tr h="312035">
                <a:tc>
                  <a:txBody>
                    <a:bodyPr/>
                    <a:lstStyle/>
                    <a:p>
                      <a:r>
                        <a:rPr lang="en-GB" sz="1600" dirty="0" smtClean="0"/>
                        <a:t>Specialist schools</a:t>
                      </a:r>
                      <a:endParaRPr lang="en-GB" sz="1600" dirty="0"/>
                    </a:p>
                  </a:txBody>
                  <a:tcPr/>
                </a:tc>
                <a:tc>
                  <a:txBody>
                    <a:bodyPr/>
                    <a:lstStyle/>
                    <a:p>
                      <a:r>
                        <a:rPr lang="en-GB" sz="1600" dirty="0" smtClean="0"/>
                        <a:t>Adam Chloe Lydia</a:t>
                      </a:r>
                      <a:endParaRPr lang="en-GB" sz="1600" dirty="0"/>
                    </a:p>
                  </a:txBody>
                  <a:tcPr/>
                </a:tc>
              </a:tr>
              <a:tr h="312035">
                <a:tc>
                  <a:txBody>
                    <a:bodyPr/>
                    <a:lstStyle/>
                    <a:p>
                      <a:r>
                        <a:rPr lang="en-GB" sz="1600" dirty="0" smtClean="0"/>
                        <a:t>Home schooling</a:t>
                      </a:r>
                      <a:endParaRPr lang="en-GB" sz="1600" dirty="0"/>
                    </a:p>
                  </a:txBody>
                  <a:tcPr/>
                </a:tc>
                <a:tc>
                  <a:txBody>
                    <a:bodyPr/>
                    <a:lstStyle/>
                    <a:p>
                      <a:r>
                        <a:rPr lang="en-GB" sz="1600" dirty="0" smtClean="0"/>
                        <a:t>Tansy Harriet Emily</a:t>
                      </a:r>
                      <a:endParaRPr lang="en-GB" sz="1600" dirty="0"/>
                    </a:p>
                  </a:txBody>
                  <a:tcPr/>
                </a:tc>
              </a:tr>
            </a:tbl>
          </a:graphicData>
        </a:graphic>
      </p:graphicFrame>
    </p:spTree>
    <p:extLst>
      <p:ext uri="{BB962C8B-B14F-4D97-AF65-F5344CB8AC3E}">
        <p14:creationId xmlns:p14="http://schemas.microsoft.com/office/powerpoint/2010/main" val="5316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5400" dirty="0" smtClean="0">
                <a:latin typeface="Gill Sans MT" panose="020B0502020104020203" pitchFamily="34" charset="0"/>
              </a:rPr>
              <a:t>PRESENTATIONS</a:t>
            </a:r>
            <a:endParaRPr lang="en-GB" sz="5400" dirty="0">
              <a:latin typeface="Gill Sans MT" panose="020B0502020104020203" pitchFamily="34" charset="0"/>
            </a:endParaRPr>
          </a:p>
        </p:txBody>
      </p:sp>
      <p:sp>
        <p:nvSpPr>
          <p:cNvPr id="5" name="Subtitle 4"/>
          <p:cNvSpPr>
            <a:spLocks noGrp="1"/>
          </p:cNvSpPr>
          <p:nvPr>
            <p:ph type="subTitle" idx="1"/>
          </p:nvPr>
        </p:nvSpPr>
        <p:spPr/>
        <p:txBody>
          <a:bodyPr/>
          <a:lstStyle/>
          <a:p>
            <a:r>
              <a:rPr lang="en-GB" dirty="0" smtClean="0"/>
              <a:t>A Group</a:t>
            </a:r>
            <a:endParaRPr lang="en-GB" dirty="0"/>
          </a:p>
        </p:txBody>
      </p:sp>
    </p:spTree>
    <p:extLst>
      <p:ext uri="{BB962C8B-B14F-4D97-AF65-F5344CB8AC3E}">
        <p14:creationId xmlns:p14="http://schemas.microsoft.com/office/powerpoint/2010/main" val="245705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Comprehensive schools</a:t>
            </a:r>
            <a:endParaRPr lang="en-GB" dirty="0"/>
          </a:p>
        </p:txBody>
      </p:sp>
      <p:sp>
        <p:nvSpPr>
          <p:cNvPr id="3" name="Subtitle 2"/>
          <p:cNvSpPr>
            <a:spLocks noGrp="1"/>
          </p:cNvSpPr>
          <p:nvPr>
            <p:ph type="subTitle" idx="1"/>
          </p:nvPr>
        </p:nvSpPr>
        <p:spPr/>
        <p:txBody>
          <a:bodyPr/>
          <a:lstStyle/>
          <a:p>
            <a:r>
              <a:rPr lang="en-GB" dirty="0" smtClean="0"/>
              <a:t>Reuben and </a:t>
            </a:r>
            <a:r>
              <a:rPr lang="en-GB" dirty="0" err="1" smtClean="0"/>
              <a:t>alex</a:t>
            </a:r>
            <a:endParaRPr lang="en-GB" dirty="0"/>
          </a:p>
        </p:txBody>
      </p:sp>
    </p:spTree>
    <p:extLst>
      <p:ext uri="{BB962C8B-B14F-4D97-AF65-F5344CB8AC3E}">
        <p14:creationId xmlns:p14="http://schemas.microsoft.com/office/powerpoint/2010/main" val="520701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of Comprehensive schools</a:t>
            </a:r>
            <a:endParaRPr lang="en-GB" dirty="0"/>
          </a:p>
        </p:txBody>
      </p:sp>
      <p:sp>
        <p:nvSpPr>
          <p:cNvPr id="3" name="Content Placeholder 2"/>
          <p:cNvSpPr>
            <a:spLocks noGrp="1"/>
          </p:cNvSpPr>
          <p:nvPr>
            <p:ph idx="1"/>
          </p:nvPr>
        </p:nvSpPr>
        <p:spPr/>
        <p:txBody>
          <a:bodyPr/>
          <a:lstStyle/>
          <a:p>
            <a:r>
              <a:rPr lang="en-GB" dirty="0" smtClean="0"/>
              <a:t>The first school (‘Walworth School’) was set up after the Second World War in 1946</a:t>
            </a:r>
          </a:p>
          <a:p>
            <a:r>
              <a:rPr lang="en-GB" dirty="0"/>
              <a:t>Students sat the 11+ examination in their last year of primary education and were sent to one of a secondary modern, secondary technical or grammar </a:t>
            </a:r>
            <a:r>
              <a:rPr lang="en-GB" dirty="0" smtClean="0"/>
              <a:t>school under the labour government</a:t>
            </a:r>
            <a:r>
              <a:rPr lang="en-GB" dirty="0"/>
              <a:t> depending on their perceived </a:t>
            </a:r>
            <a:r>
              <a:rPr lang="en-GB" dirty="0" smtClean="0"/>
              <a:t>ability from 1964-1970</a:t>
            </a:r>
          </a:p>
          <a:p>
            <a:r>
              <a:rPr lang="en-GB" dirty="0" smtClean="0"/>
              <a:t>Children were now sent to a school where academic achievements and qualifications were not needed</a:t>
            </a:r>
            <a:endParaRPr lang="en-GB" dirty="0"/>
          </a:p>
        </p:txBody>
      </p:sp>
    </p:spTree>
    <p:extLst>
      <p:ext uri="{BB962C8B-B14F-4D97-AF65-F5344CB8AC3E}">
        <p14:creationId xmlns:p14="http://schemas.microsoft.com/office/powerpoint/2010/main" val="2339172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a:t>
            </a:r>
            <a:endParaRPr lang="en-GB" dirty="0"/>
          </a:p>
        </p:txBody>
      </p:sp>
      <p:sp>
        <p:nvSpPr>
          <p:cNvPr id="3" name="Content Placeholder 2"/>
          <p:cNvSpPr>
            <a:spLocks noGrp="1"/>
          </p:cNvSpPr>
          <p:nvPr>
            <p:ph idx="1"/>
          </p:nvPr>
        </p:nvSpPr>
        <p:spPr/>
        <p:txBody>
          <a:bodyPr/>
          <a:lstStyle/>
          <a:p>
            <a:r>
              <a:rPr lang="en-GB" dirty="0" smtClean="0"/>
              <a:t>A purpose of a comprehensive school is that everyone should have equal opportunities to succeed in the education system</a:t>
            </a:r>
          </a:p>
          <a:p>
            <a:r>
              <a:rPr lang="en-GB" dirty="0" smtClean="0"/>
              <a:t>The Tripartite system was abolished in 1975 as it was not providing children equal opportunities in the education system </a:t>
            </a:r>
          </a:p>
          <a:p>
            <a:r>
              <a:rPr lang="en-GB" dirty="0" smtClean="0"/>
              <a:t>The Tripartite system was now changed into a state comprehensive system</a:t>
            </a:r>
            <a:endParaRPr lang="en-GB" dirty="0"/>
          </a:p>
        </p:txBody>
      </p:sp>
    </p:spTree>
    <p:extLst>
      <p:ext uri="{BB962C8B-B14F-4D97-AF65-F5344CB8AC3E}">
        <p14:creationId xmlns:p14="http://schemas.microsoft.com/office/powerpoint/2010/main" val="2901184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sp>
        <p:nvSpPr>
          <p:cNvPr id="3" name="Content Placeholder 2"/>
          <p:cNvSpPr>
            <a:spLocks noGrp="1"/>
          </p:cNvSpPr>
          <p:nvPr>
            <p:ph idx="1"/>
          </p:nvPr>
        </p:nvSpPr>
        <p:spPr/>
        <p:txBody>
          <a:bodyPr/>
          <a:lstStyle/>
          <a:p>
            <a:r>
              <a:rPr lang="en-GB" dirty="0" smtClean="0"/>
              <a:t>It’s a state school which doesn’t select its intake of students of achieved status or attitude. </a:t>
            </a:r>
          </a:p>
          <a:p>
            <a:r>
              <a:rPr lang="en-GB" dirty="0" smtClean="0"/>
              <a:t>In contrast with the grammar schools where admission is restricted on academic ability. </a:t>
            </a:r>
          </a:p>
          <a:p>
            <a:r>
              <a:rPr lang="en-GB" dirty="0" smtClean="0"/>
              <a:t>90% of children in society attend state comprehensive schools</a:t>
            </a:r>
            <a:endParaRPr lang="en-GB" dirty="0"/>
          </a:p>
        </p:txBody>
      </p:sp>
    </p:spTree>
    <p:extLst>
      <p:ext uri="{BB962C8B-B14F-4D97-AF65-F5344CB8AC3E}">
        <p14:creationId xmlns:p14="http://schemas.microsoft.com/office/powerpoint/2010/main" val="300093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7273"/>
            <a:ext cx="7886700" cy="994172"/>
          </a:xfrm>
        </p:spPr>
        <p:txBody>
          <a:bodyPr/>
          <a:lstStyle/>
          <a:p>
            <a:r>
              <a:rPr lang="en-GB" dirty="0" smtClean="0"/>
              <a:t>Funding</a:t>
            </a:r>
            <a:endParaRPr lang="en-GB" dirty="0"/>
          </a:p>
        </p:txBody>
      </p:sp>
      <p:sp>
        <p:nvSpPr>
          <p:cNvPr id="3" name="Content Placeholder 2"/>
          <p:cNvSpPr>
            <a:spLocks noGrp="1"/>
          </p:cNvSpPr>
          <p:nvPr>
            <p:ph idx="1"/>
          </p:nvPr>
        </p:nvSpPr>
        <p:spPr/>
        <p:txBody>
          <a:bodyPr>
            <a:normAutofit/>
          </a:bodyPr>
          <a:lstStyle/>
          <a:p>
            <a:r>
              <a:rPr lang="en-GB" dirty="0" smtClean="0"/>
              <a:t>Comprehensive schools are funded by the state as they have to select children of all abilities and have to accept children who are disadvantaged or who are of low self esteem. </a:t>
            </a:r>
          </a:p>
          <a:p>
            <a:r>
              <a:rPr lang="en-GB" dirty="0" smtClean="0"/>
              <a:t>The Comprehensive schools have to follow a curriculum of Art, Citizenship, DT, Geography, History, ICT, Modern Foreign Languages and Music. Also, the core subjects</a:t>
            </a:r>
          </a:p>
          <a:p>
            <a:r>
              <a:rPr lang="en-GB" dirty="0" smtClean="0"/>
              <a:t>The government can take over the governors of the comprehensive schools as well as other comprehensive schools which are owned by companies who want to privatise profits </a:t>
            </a:r>
            <a:r>
              <a:rPr lang="en-GB" smtClean="0"/>
              <a:t>for themselves </a:t>
            </a:r>
            <a:endParaRPr lang="en-GB" dirty="0"/>
          </a:p>
          <a:p>
            <a:endParaRPr lang="en-GB" dirty="0"/>
          </a:p>
        </p:txBody>
      </p:sp>
    </p:spTree>
    <p:extLst>
      <p:ext uri="{BB962C8B-B14F-4D97-AF65-F5344CB8AC3E}">
        <p14:creationId xmlns:p14="http://schemas.microsoft.com/office/powerpoint/2010/main" val="1869251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Gill Sans MT" panose="020B0502020104020203" pitchFamily="34" charset="0"/>
              </a:rPr>
              <a:t>Learning objectives of this booklet</a:t>
            </a:r>
            <a:endParaRPr lang="en-GB" dirty="0">
              <a:latin typeface="Gill Sans MT" panose="020B0502020104020203" pitchFamily="34" charset="0"/>
            </a:endParaRPr>
          </a:p>
        </p:txBody>
      </p:sp>
      <p:sp>
        <p:nvSpPr>
          <p:cNvPr id="3" name="Content Placeholder 2"/>
          <p:cNvSpPr>
            <a:spLocks noGrp="1"/>
          </p:cNvSpPr>
          <p:nvPr>
            <p:ph idx="1"/>
          </p:nvPr>
        </p:nvSpPr>
        <p:spPr>
          <a:xfrm>
            <a:off x="853044" y="2276872"/>
            <a:ext cx="7281257" cy="4320480"/>
          </a:xfrm>
        </p:spPr>
        <p:txBody>
          <a:bodyPr>
            <a:normAutofit fontScale="85000" lnSpcReduction="20000"/>
          </a:bodyPr>
          <a:lstStyle/>
          <a:p>
            <a:pPr marL="68580" indent="0">
              <a:buNone/>
            </a:pPr>
            <a:r>
              <a:rPr lang="en-US" b="1" u="sng" dirty="0">
                <a:latin typeface="Gill Sans MT" panose="020B0502020104020203" pitchFamily="34" charset="0"/>
              </a:rPr>
              <a:t>Learning Objectives</a:t>
            </a:r>
            <a:r>
              <a:rPr lang="en-US" b="1" u="sng" dirty="0" smtClean="0">
                <a:latin typeface="Gill Sans MT" panose="020B0502020104020203" pitchFamily="34" charset="0"/>
              </a:rPr>
              <a:t>:</a:t>
            </a:r>
            <a:r>
              <a:rPr lang="en-US" dirty="0">
                <a:latin typeface="Gill Sans MT" panose="020B0502020104020203" pitchFamily="34" charset="0"/>
              </a:rPr>
              <a:t> </a:t>
            </a:r>
            <a:endParaRPr lang="en-GB" dirty="0">
              <a:latin typeface="Gill Sans MT" panose="020B0502020104020203" pitchFamily="34" charset="0"/>
            </a:endParaRPr>
          </a:p>
          <a:p>
            <a:pPr lvl="0"/>
            <a:r>
              <a:rPr lang="en-GB" dirty="0">
                <a:latin typeface="Gill Sans MT" panose="020B0502020104020203" pitchFamily="34" charset="0"/>
              </a:rPr>
              <a:t>To understand and evaluate key concepts associated with functionalist, New Right and Marxist sociologists’ views of education.</a:t>
            </a:r>
          </a:p>
          <a:p>
            <a:pPr lvl="0"/>
            <a:r>
              <a:rPr lang="en-GB" dirty="0">
                <a:latin typeface="Gill Sans MT" panose="020B0502020104020203" pitchFamily="34" charset="0"/>
              </a:rPr>
              <a:t>To understand how these approaches explain the function of education and examine the link between education and work wider society</a:t>
            </a:r>
            <a:r>
              <a:rPr lang="en-GB" dirty="0" smtClean="0">
                <a:latin typeface="Gill Sans MT" panose="020B0502020104020203" pitchFamily="34" charset="0"/>
              </a:rPr>
              <a:t>.</a:t>
            </a:r>
            <a:endParaRPr lang="en-GB" dirty="0">
              <a:latin typeface="Gill Sans MT" panose="020B0502020104020203" pitchFamily="34" charset="0"/>
            </a:endParaRPr>
          </a:p>
          <a:p>
            <a:pPr marL="68580" indent="0">
              <a:buNone/>
            </a:pPr>
            <a:r>
              <a:rPr lang="en-US" dirty="0">
                <a:latin typeface="Gill Sans MT" panose="020B0502020104020203" pitchFamily="34" charset="0"/>
              </a:rPr>
              <a:t> </a:t>
            </a:r>
            <a:endParaRPr lang="en-GB" dirty="0">
              <a:latin typeface="Gill Sans MT" panose="020B0502020104020203" pitchFamily="34" charset="0"/>
            </a:endParaRPr>
          </a:p>
          <a:p>
            <a:pPr marL="68580" indent="0">
              <a:buNone/>
            </a:pPr>
            <a:r>
              <a:rPr lang="en-GB" b="1" dirty="0">
                <a:latin typeface="Gill Sans MT" panose="020B0502020104020203" pitchFamily="34" charset="0"/>
              </a:rPr>
              <a:t>After studying this Topic, you should: </a:t>
            </a:r>
            <a:endParaRPr lang="en-GB" dirty="0">
              <a:latin typeface="Gill Sans MT" panose="020B0502020104020203" pitchFamily="34" charset="0"/>
            </a:endParaRPr>
          </a:p>
          <a:p>
            <a:pPr lvl="0"/>
            <a:r>
              <a:rPr lang="en-GB" dirty="0" smtClean="0">
                <a:latin typeface="Gill Sans MT" panose="020B0502020104020203" pitchFamily="34" charset="0"/>
              </a:rPr>
              <a:t>Have a good knowledge of the history of the British education system since 1945</a:t>
            </a:r>
          </a:p>
          <a:p>
            <a:pPr lvl="0"/>
            <a:r>
              <a:rPr lang="en-GB" dirty="0" smtClean="0">
                <a:latin typeface="Gill Sans MT" panose="020B0502020104020203" pitchFamily="34" charset="0"/>
              </a:rPr>
              <a:t>Know </a:t>
            </a:r>
            <a:r>
              <a:rPr lang="en-GB" dirty="0">
                <a:latin typeface="Gill Sans MT" panose="020B0502020104020203" pitchFamily="34" charset="0"/>
              </a:rPr>
              <a:t>the functions of education that functionalists identify. </a:t>
            </a:r>
          </a:p>
          <a:p>
            <a:pPr lvl="0"/>
            <a:r>
              <a:rPr lang="en-GB" dirty="0">
                <a:latin typeface="Gill Sans MT" panose="020B0502020104020203" pitchFamily="34" charset="0"/>
              </a:rPr>
              <a:t>Understand the neoliberal and New Right views of the role of the market in education. </a:t>
            </a:r>
            <a:endParaRPr lang="en-GB" dirty="0" smtClean="0">
              <a:latin typeface="Gill Sans MT" panose="020B0502020104020203" pitchFamily="34" charset="0"/>
            </a:endParaRPr>
          </a:p>
          <a:p>
            <a:pPr lvl="0"/>
            <a:r>
              <a:rPr lang="en-GB" dirty="0" smtClean="0">
                <a:latin typeface="Gill Sans MT" panose="020B0502020104020203" pitchFamily="34" charset="0"/>
              </a:rPr>
              <a:t>Understand the social democratic view of the role of the education system and their criticisms of New Right arguments.</a:t>
            </a:r>
            <a:endParaRPr lang="en-GB" dirty="0">
              <a:latin typeface="Gill Sans MT" panose="020B0502020104020203" pitchFamily="34" charset="0"/>
            </a:endParaRPr>
          </a:p>
          <a:p>
            <a:pPr lvl="0"/>
            <a:r>
              <a:rPr lang="en-GB" dirty="0">
                <a:latin typeface="Gill Sans MT" panose="020B0502020104020203" pitchFamily="34" charset="0"/>
              </a:rPr>
              <a:t>Understand different Marxist views of the role of education, particularly the reproduction and legitimation of class inequality. </a:t>
            </a:r>
          </a:p>
          <a:p>
            <a:pPr lvl="0"/>
            <a:r>
              <a:rPr lang="en-GB" dirty="0">
                <a:latin typeface="Gill Sans MT" panose="020B0502020104020203" pitchFamily="34" charset="0"/>
              </a:rPr>
              <a:t>Be able to evaluate the functionalist, neoliberal and New Right, and Marxist views of education. </a:t>
            </a:r>
          </a:p>
          <a:p>
            <a:endParaRPr lang="en-GB" dirty="0">
              <a:latin typeface="Gill Sans MT" panose="020B0502020104020203" pitchFamily="34" charset="0"/>
            </a:endParaRPr>
          </a:p>
          <a:p>
            <a:pPr>
              <a:lnSpc>
                <a:spcPct val="107000"/>
              </a:lnSpc>
              <a:spcAft>
                <a:spcPts val="800"/>
              </a:spcAft>
            </a:pPr>
            <a:endParaRPr lang="en-GB" dirty="0">
              <a:effectLst/>
              <a:latin typeface="Gill Sans MT" panose="020B0502020104020203" pitchFamily="34" charset="0"/>
              <a:ea typeface="Calibri"/>
              <a:cs typeface="Times New Roman"/>
            </a:endParaRPr>
          </a:p>
        </p:txBody>
      </p:sp>
    </p:spTree>
    <p:extLst>
      <p:ext uri="{BB962C8B-B14F-4D97-AF65-F5344CB8AC3E}">
        <p14:creationId xmlns:p14="http://schemas.microsoft.com/office/powerpoint/2010/main" val="1418120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7968" y="1593990"/>
            <a:ext cx="6858000" cy="1790700"/>
          </a:xfrm>
        </p:spPr>
        <p:txBody>
          <a:bodyPr/>
          <a:lstStyle/>
          <a:p>
            <a:r>
              <a:rPr lang="en-GB" b="1" u="sng" dirty="0" smtClean="0">
                <a:solidFill>
                  <a:srgbClr val="FF0066"/>
                </a:solidFill>
              </a:rPr>
              <a:t>Independent schools</a:t>
            </a:r>
            <a:endParaRPr lang="en-GB" b="1" u="sng" dirty="0">
              <a:solidFill>
                <a:srgbClr val="FF0066"/>
              </a:solidFill>
            </a:endParaRPr>
          </a:p>
        </p:txBody>
      </p:sp>
      <p:sp>
        <p:nvSpPr>
          <p:cNvPr id="5" name="5-Point Star 4"/>
          <p:cNvSpPr/>
          <p:nvPr/>
        </p:nvSpPr>
        <p:spPr>
          <a:xfrm>
            <a:off x="432488" y="3958796"/>
            <a:ext cx="2082113" cy="1692876"/>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350" dirty="0">
                <a:solidFill>
                  <a:prstClr val="black"/>
                </a:solidFill>
              </a:rPr>
              <a:t>By Josh and </a:t>
            </a:r>
            <a:r>
              <a:rPr lang="en-GB" sz="1350" dirty="0" err="1">
                <a:solidFill>
                  <a:prstClr val="black"/>
                </a:solidFill>
              </a:rPr>
              <a:t>Genny</a:t>
            </a:r>
            <a:endParaRPr lang="en-GB" sz="1350" dirty="0">
              <a:solidFill>
                <a:prstClr val="black"/>
              </a:solidFill>
            </a:endParaRPr>
          </a:p>
        </p:txBody>
      </p:sp>
      <p:sp>
        <p:nvSpPr>
          <p:cNvPr id="6" name="Smiley Face 5"/>
          <p:cNvSpPr/>
          <p:nvPr/>
        </p:nvSpPr>
        <p:spPr>
          <a:xfrm>
            <a:off x="6969212" y="4310963"/>
            <a:ext cx="1600200" cy="1445741"/>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sz="1350">
              <a:solidFill>
                <a:prstClr val="white"/>
              </a:solidFill>
            </a:endParaRPr>
          </a:p>
        </p:txBody>
      </p:sp>
    </p:spTree>
    <p:extLst>
      <p:ext uri="{BB962C8B-B14F-4D97-AF65-F5344CB8AC3E}">
        <p14:creationId xmlns:p14="http://schemas.microsoft.com/office/powerpoint/2010/main" val="1819178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F0"/>
                </a:solidFill>
              </a:rPr>
              <a:t>History, purpose and structure</a:t>
            </a:r>
            <a:endParaRPr lang="en-GB" b="1" u="sng" dirty="0">
              <a:solidFill>
                <a:srgbClr val="00B0F0"/>
              </a:solidFill>
            </a:endParaRPr>
          </a:p>
        </p:txBody>
      </p:sp>
      <p:sp>
        <p:nvSpPr>
          <p:cNvPr id="3" name="Content Placeholder 2"/>
          <p:cNvSpPr>
            <a:spLocks noGrp="1"/>
          </p:cNvSpPr>
          <p:nvPr>
            <p:ph idx="1"/>
          </p:nvPr>
        </p:nvSpPr>
        <p:spPr/>
        <p:txBody>
          <a:bodyPr>
            <a:normAutofit/>
          </a:bodyPr>
          <a:lstStyle/>
          <a:p>
            <a:r>
              <a:rPr lang="en-GB" dirty="0" smtClean="0"/>
              <a:t>Permanent feature of the British education system.</a:t>
            </a:r>
          </a:p>
          <a:p>
            <a:r>
              <a:rPr lang="en-GB" dirty="0" smtClean="0"/>
              <a:t>A way of passing on privilege. </a:t>
            </a:r>
          </a:p>
          <a:p>
            <a:r>
              <a:rPr lang="en-GB" dirty="0" smtClean="0"/>
              <a:t>These schools are structured independently. This meaning that each school is run in a different way. For example one private school may be extremely strict as they may want the children who attend the school to get as many qualifications as possible however another private school may want the children to be who they want to be. For example attend classes when they feel like it and leave school with as many  qualifications as they want. </a:t>
            </a:r>
          </a:p>
        </p:txBody>
      </p:sp>
    </p:spTree>
    <p:extLst>
      <p:ext uri="{BB962C8B-B14F-4D97-AF65-F5344CB8AC3E}">
        <p14:creationId xmlns:p14="http://schemas.microsoft.com/office/powerpoint/2010/main" val="1525253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Supports meritocratic, supports social mobility?</a:t>
            </a:r>
            <a:endParaRPr lang="en-GB" b="1" u="sng" dirty="0">
              <a:solidFill>
                <a:srgbClr val="FF0000"/>
              </a:solidFill>
            </a:endParaRPr>
          </a:p>
        </p:txBody>
      </p:sp>
      <p:sp>
        <p:nvSpPr>
          <p:cNvPr id="3" name="Content Placeholder 2"/>
          <p:cNvSpPr>
            <a:spLocks noGrp="1"/>
          </p:cNvSpPr>
          <p:nvPr>
            <p:ph idx="1"/>
          </p:nvPr>
        </p:nvSpPr>
        <p:spPr/>
        <p:txBody>
          <a:bodyPr/>
          <a:lstStyle/>
          <a:p>
            <a:r>
              <a:rPr lang="en-GB" dirty="0" smtClean="0"/>
              <a:t>No because it is based on privilege not talent.    </a:t>
            </a:r>
          </a:p>
          <a:p>
            <a:r>
              <a:rPr lang="en-GB" dirty="0" smtClean="0"/>
              <a:t>No because you cannot go to those schools unless you are willing to pay the money which some people might not have.</a:t>
            </a:r>
          </a:p>
          <a:p>
            <a:endParaRPr lang="en-GB" dirty="0"/>
          </a:p>
        </p:txBody>
      </p:sp>
    </p:spTree>
    <p:extLst>
      <p:ext uri="{BB962C8B-B14F-4D97-AF65-F5344CB8AC3E}">
        <p14:creationId xmlns:p14="http://schemas.microsoft.com/office/powerpoint/2010/main" val="1716809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92D050"/>
                </a:solidFill>
              </a:rPr>
              <a:t>Funded, governed and regulated?</a:t>
            </a:r>
            <a:endParaRPr lang="en-GB" b="1" u="sng" dirty="0">
              <a:solidFill>
                <a:srgbClr val="92D050"/>
              </a:solidFill>
            </a:endParaRPr>
          </a:p>
        </p:txBody>
      </p:sp>
      <p:sp>
        <p:nvSpPr>
          <p:cNvPr id="3" name="Content Placeholder 2"/>
          <p:cNvSpPr>
            <a:spLocks noGrp="1"/>
          </p:cNvSpPr>
          <p:nvPr>
            <p:ph idx="1"/>
          </p:nvPr>
        </p:nvSpPr>
        <p:spPr/>
        <p:txBody>
          <a:bodyPr/>
          <a:lstStyle/>
          <a:p>
            <a:r>
              <a:rPr lang="en-GB" dirty="0" smtClean="0"/>
              <a:t>The school is funded by the parents/guardians of the children who attend the school. They will pay a termly fee well in excessive of over £5,000 a term.     </a:t>
            </a:r>
          </a:p>
          <a:p>
            <a:r>
              <a:rPr lang="en-GB" dirty="0"/>
              <a:t> </a:t>
            </a:r>
            <a:r>
              <a:rPr lang="en-GB" dirty="0" smtClean="0"/>
              <a:t>Independent </a:t>
            </a:r>
            <a:r>
              <a:rPr lang="en-GB" dirty="0"/>
              <a:t>schools </a:t>
            </a:r>
            <a:r>
              <a:rPr lang="en-GB" dirty="0" smtClean="0"/>
              <a:t>are governed</a:t>
            </a:r>
            <a:r>
              <a:rPr lang="en-GB" dirty="0"/>
              <a:t> by an elected board of governors </a:t>
            </a:r>
            <a:r>
              <a:rPr lang="en-GB" dirty="0" smtClean="0"/>
              <a:t>and independent</a:t>
            </a:r>
            <a:r>
              <a:rPr lang="en-GB" dirty="0"/>
              <a:t> of many of the regulations and conditions that apply to state-funded schools. For example, pupils do not have to follow the National </a:t>
            </a:r>
            <a:r>
              <a:rPr lang="en-GB" dirty="0" smtClean="0"/>
              <a:t>Curriculum.</a:t>
            </a:r>
          </a:p>
          <a:p>
            <a:r>
              <a:rPr lang="en-GB" dirty="0" smtClean="0"/>
              <a:t> Yes they are regulated by the ISI who make sure that the schools are run up to government standards.</a:t>
            </a:r>
          </a:p>
          <a:p>
            <a:endParaRPr lang="en-GB" dirty="0"/>
          </a:p>
        </p:txBody>
      </p:sp>
    </p:spTree>
    <p:extLst>
      <p:ext uri="{BB962C8B-B14F-4D97-AF65-F5344CB8AC3E}">
        <p14:creationId xmlns:p14="http://schemas.microsoft.com/office/powerpoint/2010/main" val="1453989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552" y="4300120"/>
            <a:ext cx="6858000" cy="1790700"/>
          </a:xfrm>
        </p:spPr>
        <p:txBody>
          <a:bodyPr/>
          <a:lstStyle/>
          <a:p>
            <a:r>
              <a:rPr lang="en-GB" dirty="0" smtClean="0"/>
              <a:t>Grammar Schools in sociology</a:t>
            </a:r>
            <a:endParaRPr lang="en-GB" dirty="0"/>
          </a:p>
        </p:txBody>
      </p:sp>
      <p:sp>
        <p:nvSpPr>
          <p:cNvPr id="3" name="TextBox 2"/>
          <p:cNvSpPr txBox="1"/>
          <p:nvPr/>
        </p:nvSpPr>
        <p:spPr>
          <a:xfrm>
            <a:off x="6804248" y="5445224"/>
            <a:ext cx="1800200" cy="646331"/>
          </a:xfrm>
          <a:prstGeom prst="rect">
            <a:avLst/>
          </a:prstGeom>
          <a:noFill/>
        </p:spPr>
        <p:txBody>
          <a:bodyPr wrap="square" rtlCol="0">
            <a:spAutoFit/>
          </a:bodyPr>
          <a:lstStyle/>
          <a:p>
            <a:r>
              <a:rPr lang="en-GB" dirty="0" err="1" smtClean="0"/>
              <a:t>Elodie</a:t>
            </a:r>
            <a:r>
              <a:rPr lang="en-GB" dirty="0" smtClean="0"/>
              <a:t>, Jade, Harriet</a:t>
            </a:r>
            <a:endParaRPr lang="en-GB" dirty="0"/>
          </a:p>
        </p:txBody>
      </p:sp>
    </p:spTree>
    <p:extLst>
      <p:ext uri="{BB962C8B-B14F-4D97-AF65-F5344CB8AC3E}">
        <p14:creationId xmlns:p14="http://schemas.microsoft.com/office/powerpoint/2010/main" val="3101131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grammar school?</a:t>
            </a:r>
            <a:endParaRPr lang="en-GB" dirty="0"/>
          </a:p>
        </p:txBody>
      </p:sp>
      <p:sp>
        <p:nvSpPr>
          <p:cNvPr id="3" name="Content Placeholder 2"/>
          <p:cNvSpPr>
            <a:spLocks noGrp="1"/>
          </p:cNvSpPr>
          <p:nvPr>
            <p:ph idx="1"/>
          </p:nvPr>
        </p:nvSpPr>
        <p:spPr/>
        <p:txBody>
          <a:bodyPr/>
          <a:lstStyle/>
          <a:p>
            <a:r>
              <a:rPr lang="en-GB" dirty="0" smtClean="0"/>
              <a:t>A </a:t>
            </a:r>
            <a:r>
              <a:rPr lang="en-GB" dirty="0"/>
              <a:t>state secondary school to which pupils are admitted on the basis of </a:t>
            </a:r>
            <a:r>
              <a:rPr lang="en-GB" dirty="0" smtClean="0"/>
              <a:t>ability… </a:t>
            </a:r>
          </a:p>
          <a:p>
            <a:pPr algn="ctr"/>
            <a:r>
              <a:rPr lang="en-GB" dirty="0" smtClean="0"/>
              <a:t>AND</a:t>
            </a:r>
            <a:endParaRPr lang="en-GB" dirty="0"/>
          </a:p>
          <a:p>
            <a:r>
              <a:rPr lang="en-GB" dirty="0" smtClean="0"/>
              <a:t>…A school </a:t>
            </a:r>
            <a:r>
              <a:rPr lang="en-GB" dirty="0"/>
              <a:t>founded in or before the 16th century for teaching Latin, later becoming a secondary school teaching academic subjects. </a:t>
            </a:r>
          </a:p>
        </p:txBody>
      </p:sp>
      <p:sp>
        <p:nvSpPr>
          <p:cNvPr id="4" name="TextBox 3"/>
          <p:cNvSpPr txBox="1"/>
          <p:nvPr/>
        </p:nvSpPr>
        <p:spPr>
          <a:xfrm>
            <a:off x="831850" y="3942011"/>
            <a:ext cx="3155951" cy="738664"/>
          </a:xfrm>
          <a:prstGeom prst="rect">
            <a:avLst/>
          </a:prstGeom>
          <a:noFill/>
        </p:spPr>
        <p:txBody>
          <a:bodyPr wrap="square" rtlCol="0">
            <a:spAutoFit/>
          </a:bodyPr>
          <a:lstStyle/>
          <a:p>
            <a:r>
              <a:rPr lang="en-GB" sz="1500" u="sng" dirty="0">
                <a:solidFill>
                  <a:prstClr val="black"/>
                </a:solidFill>
              </a:rPr>
              <a:t>Example of a Grammar school</a:t>
            </a:r>
          </a:p>
          <a:p>
            <a:r>
              <a:rPr lang="en-GB" sz="1350" dirty="0">
                <a:solidFill>
                  <a:prstClr val="black"/>
                </a:solidFill>
              </a:rPr>
              <a:t>Brighton, Hove and Sussex Grammar School as seen in 1959:</a:t>
            </a:r>
          </a:p>
        </p:txBody>
      </p:sp>
      <p:pic>
        <p:nvPicPr>
          <p:cNvPr id="5" name="Picture 4"/>
          <p:cNvPicPr>
            <a:picLocks noChangeAspect="1"/>
          </p:cNvPicPr>
          <p:nvPr/>
        </p:nvPicPr>
        <p:blipFill>
          <a:blip r:embed="rId2"/>
          <a:stretch>
            <a:fillRect/>
          </a:stretch>
        </p:blipFill>
        <p:spPr>
          <a:xfrm>
            <a:off x="1600200" y="4748550"/>
            <a:ext cx="1337028" cy="752078"/>
          </a:xfrm>
          <a:prstGeom prst="rect">
            <a:avLst/>
          </a:prstGeom>
        </p:spPr>
      </p:pic>
      <p:sp>
        <p:nvSpPr>
          <p:cNvPr id="6" name="TextBox 5"/>
          <p:cNvSpPr txBox="1"/>
          <p:nvPr/>
        </p:nvSpPr>
        <p:spPr>
          <a:xfrm>
            <a:off x="5365750" y="3942010"/>
            <a:ext cx="2082800" cy="300082"/>
          </a:xfrm>
          <a:prstGeom prst="rect">
            <a:avLst/>
          </a:prstGeom>
          <a:noFill/>
        </p:spPr>
        <p:txBody>
          <a:bodyPr wrap="square" rtlCol="0">
            <a:spAutoFit/>
          </a:bodyPr>
          <a:lstStyle/>
          <a:p>
            <a:r>
              <a:rPr lang="en-GB" sz="1350" u="sng" dirty="0">
                <a:solidFill>
                  <a:prstClr val="black"/>
                </a:solidFill>
              </a:rPr>
              <a:t>The first Grammar school</a:t>
            </a:r>
            <a:endParaRPr lang="en-GB" sz="1350" dirty="0">
              <a:solidFill>
                <a:prstClr val="black"/>
              </a:solidFill>
            </a:endParaRPr>
          </a:p>
        </p:txBody>
      </p:sp>
      <p:sp>
        <p:nvSpPr>
          <p:cNvPr id="8" name="TextBox 7"/>
          <p:cNvSpPr txBox="1"/>
          <p:nvPr/>
        </p:nvSpPr>
        <p:spPr>
          <a:xfrm>
            <a:off x="4413123" y="4138716"/>
            <a:ext cx="2578100" cy="1384995"/>
          </a:xfrm>
          <a:prstGeom prst="rect">
            <a:avLst/>
          </a:prstGeom>
          <a:noFill/>
        </p:spPr>
        <p:txBody>
          <a:bodyPr wrap="square" rtlCol="0">
            <a:spAutoFit/>
          </a:bodyPr>
          <a:lstStyle/>
          <a:p>
            <a:r>
              <a:rPr lang="en-GB" sz="1200" dirty="0">
                <a:solidFill>
                  <a:prstClr val="black"/>
                </a:solidFill>
              </a:rPr>
              <a:t>The </a:t>
            </a:r>
            <a:r>
              <a:rPr lang="en-GB" sz="1200" dirty="0" err="1">
                <a:solidFill>
                  <a:prstClr val="black"/>
                </a:solidFill>
              </a:rPr>
              <a:t>Celje</a:t>
            </a:r>
            <a:r>
              <a:rPr lang="en-GB" sz="1200" dirty="0">
                <a:solidFill>
                  <a:prstClr val="black"/>
                </a:solidFill>
              </a:rPr>
              <a:t> First Grammar School, is a coeducational nondenominational state secondary general education school for students aged between 15 and 19 in </a:t>
            </a:r>
            <a:r>
              <a:rPr lang="en-GB" sz="1200" dirty="0" err="1">
                <a:solidFill>
                  <a:prstClr val="black"/>
                </a:solidFill>
              </a:rPr>
              <a:t>Celje</a:t>
            </a:r>
            <a:r>
              <a:rPr lang="en-GB" sz="1200" dirty="0">
                <a:solidFill>
                  <a:prstClr val="black"/>
                </a:solidFill>
              </a:rPr>
              <a:t>, Slovenia. It was the first high school built in the region, established in 1808 by the Austrian Empire.</a:t>
            </a:r>
          </a:p>
        </p:txBody>
      </p:sp>
      <p:pic>
        <p:nvPicPr>
          <p:cNvPr id="9" name="Picture 8"/>
          <p:cNvPicPr>
            <a:picLocks noChangeAspect="1"/>
          </p:cNvPicPr>
          <p:nvPr/>
        </p:nvPicPr>
        <p:blipFill>
          <a:blip r:embed="rId3"/>
          <a:stretch>
            <a:fillRect/>
          </a:stretch>
        </p:blipFill>
        <p:spPr>
          <a:xfrm>
            <a:off x="7104317" y="4286190"/>
            <a:ext cx="1785938" cy="1214438"/>
          </a:xfrm>
          <a:prstGeom prst="rect">
            <a:avLst/>
          </a:prstGeom>
        </p:spPr>
      </p:pic>
    </p:spTree>
    <p:extLst>
      <p:ext uri="{BB962C8B-B14F-4D97-AF65-F5344CB8AC3E}">
        <p14:creationId xmlns:p14="http://schemas.microsoft.com/office/powerpoint/2010/main" val="28399931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and cons</a:t>
            </a:r>
            <a:endParaRPr lang="en-GB" dirty="0"/>
          </a:p>
        </p:txBody>
      </p:sp>
      <p:sp>
        <p:nvSpPr>
          <p:cNvPr id="3" name="Text Placeholder 2"/>
          <p:cNvSpPr>
            <a:spLocks noGrp="1"/>
          </p:cNvSpPr>
          <p:nvPr>
            <p:ph type="body" idx="1"/>
          </p:nvPr>
        </p:nvSpPr>
        <p:spPr/>
        <p:txBody>
          <a:bodyPr/>
          <a:lstStyle/>
          <a:p>
            <a:r>
              <a:rPr lang="en-GB" u="sng" dirty="0" smtClean="0"/>
              <a:t>Pros</a:t>
            </a:r>
            <a:endParaRPr lang="en-GB" u="sng" dirty="0"/>
          </a:p>
        </p:txBody>
      </p:sp>
      <p:sp>
        <p:nvSpPr>
          <p:cNvPr id="4" name="Content Placeholder 3"/>
          <p:cNvSpPr>
            <a:spLocks noGrp="1"/>
          </p:cNvSpPr>
          <p:nvPr>
            <p:ph sz="half" idx="2"/>
          </p:nvPr>
        </p:nvSpPr>
        <p:spPr/>
        <p:txBody>
          <a:bodyPr/>
          <a:lstStyle/>
          <a:p>
            <a:pPr>
              <a:buFont typeface="Wingdings" panose="05000000000000000000" pitchFamily="2" charset="2"/>
              <a:buChar char="Ø"/>
            </a:pPr>
            <a:r>
              <a:rPr lang="en-GB" dirty="0" smtClean="0"/>
              <a:t>They made some pupils more employable, however they did disregard some pupils.</a:t>
            </a:r>
          </a:p>
          <a:p>
            <a:pPr>
              <a:buFont typeface="Wingdings" panose="05000000000000000000" pitchFamily="2" charset="2"/>
              <a:buChar char="Ø"/>
            </a:pPr>
            <a:r>
              <a:rPr lang="en-GB" dirty="0" smtClean="0"/>
              <a:t>It gave all classes the opportunity to apply for a better education if the children could pass the 11+ exams.</a:t>
            </a:r>
          </a:p>
          <a:p>
            <a:pPr>
              <a:buFont typeface="Wingdings" panose="05000000000000000000" pitchFamily="2" charset="2"/>
              <a:buChar char="Ø"/>
            </a:pPr>
            <a:r>
              <a:rPr lang="en-GB" dirty="0" smtClean="0"/>
              <a:t>They were free and provided better than average education.</a:t>
            </a:r>
            <a:endParaRPr lang="en-GB" dirty="0"/>
          </a:p>
        </p:txBody>
      </p:sp>
      <p:sp>
        <p:nvSpPr>
          <p:cNvPr id="5" name="Text Placeholder 4"/>
          <p:cNvSpPr>
            <a:spLocks noGrp="1"/>
          </p:cNvSpPr>
          <p:nvPr>
            <p:ph type="body" sz="quarter" idx="3"/>
          </p:nvPr>
        </p:nvSpPr>
        <p:spPr/>
        <p:txBody>
          <a:bodyPr/>
          <a:lstStyle/>
          <a:p>
            <a:r>
              <a:rPr lang="en-GB" u="sng" dirty="0" smtClean="0"/>
              <a:t>Cons</a:t>
            </a:r>
            <a:endParaRPr lang="en-GB" u="sng" dirty="0"/>
          </a:p>
        </p:txBody>
      </p:sp>
      <p:sp>
        <p:nvSpPr>
          <p:cNvPr id="6" name="Content Placeholder 5"/>
          <p:cNvSpPr>
            <a:spLocks noGrp="1"/>
          </p:cNvSpPr>
          <p:nvPr>
            <p:ph sz="quarter" idx="4"/>
          </p:nvPr>
        </p:nvSpPr>
        <p:spPr/>
        <p:txBody>
          <a:bodyPr/>
          <a:lstStyle/>
          <a:p>
            <a:pPr>
              <a:buFont typeface="Wingdings" panose="05000000000000000000" pitchFamily="2" charset="2"/>
              <a:buChar char="Ø"/>
            </a:pPr>
            <a:r>
              <a:rPr lang="en-GB" dirty="0" smtClean="0"/>
              <a:t>You can’t really predict how smart the pupils are at age 11.</a:t>
            </a:r>
          </a:p>
          <a:p>
            <a:pPr>
              <a:buFont typeface="Wingdings" panose="05000000000000000000" pitchFamily="2" charset="2"/>
              <a:buChar char="Ø"/>
            </a:pPr>
            <a:r>
              <a:rPr lang="en-GB" dirty="0" smtClean="0"/>
              <a:t>Selection at 11 is unfair because it denied many the chance to carry on their education after the age of 15.</a:t>
            </a:r>
          </a:p>
          <a:p>
            <a:pPr>
              <a:buFont typeface="Wingdings" panose="05000000000000000000" pitchFamily="2" charset="2"/>
              <a:buChar char="Ø"/>
            </a:pPr>
            <a:r>
              <a:rPr lang="en-GB" dirty="0" smtClean="0"/>
              <a:t>¾ of the school population failed and went to secondary modern schools instead.</a:t>
            </a:r>
          </a:p>
          <a:p>
            <a:pPr>
              <a:buFont typeface="Wingdings" panose="05000000000000000000" pitchFamily="2" charset="2"/>
              <a:buChar char="Ø"/>
            </a:pPr>
            <a:endParaRPr lang="en-GB" dirty="0" smtClean="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12270776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528" y="908720"/>
            <a:ext cx="9755300" cy="5129400"/>
          </a:xfrm>
          <a:prstGeom prst="rect">
            <a:avLst/>
          </a:prstGeom>
        </p:spPr>
      </p:pic>
      <p:sp>
        <p:nvSpPr>
          <p:cNvPr id="2" name="Title 1"/>
          <p:cNvSpPr>
            <a:spLocks noGrp="1"/>
          </p:cNvSpPr>
          <p:nvPr>
            <p:ph type="title"/>
          </p:nvPr>
        </p:nvSpPr>
        <p:spPr/>
        <p:txBody>
          <a:bodyPr/>
          <a:lstStyle/>
          <a:p>
            <a:r>
              <a:rPr lang="en-GB" dirty="0" smtClean="0">
                <a:solidFill>
                  <a:schemeClr val="bg1"/>
                </a:solidFill>
              </a:rPr>
              <a:t>Theresa May and Grammar schools</a:t>
            </a:r>
            <a:endParaRPr lang="en-GB" dirty="0">
              <a:solidFill>
                <a:schemeClr val="bg1"/>
              </a:solidFill>
            </a:endParaRPr>
          </a:p>
        </p:txBody>
      </p:sp>
      <p:sp>
        <p:nvSpPr>
          <p:cNvPr id="6" name="Content Placeholder 5"/>
          <p:cNvSpPr>
            <a:spLocks noGrp="1"/>
          </p:cNvSpPr>
          <p:nvPr>
            <p:ph idx="1"/>
          </p:nvPr>
        </p:nvSpPr>
        <p:spPr/>
        <p:txBody>
          <a:bodyPr>
            <a:normAutofit fontScale="40000" lnSpcReduction="20000"/>
          </a:bodyPr>
          <a:lstStyle/>
          <a:p>
            <a:r>
              <a:rPr lang="en-GB" sz="6000" dirty="0">
                <a:solidFill>
                  <a:schemeClr val="bg1"/>
                </a:solidFill>
              </a:rPr>
              <a:t>The prime minister will end days of speculation by confirming that her government will reverse the “arbitrary” ban on the creation of new grammar schools that has been in place since </a:t>
            </a:r>
            <a:r>
              <a:rPr lang="en-GB" sz="6000" dirty="0">
                <a:solidFill>
                  <a:schemeClr val="bg1"/>
                </a:solidFill>
              </a:rPr>
              <a:t>1998.The </a:t>
            </a:r>
            <a:r>
              <a:rPr lang="en-GB" sz="6000" dirty="0">
                <a:solidFill>
                  <a:schemeClr val="bg1"/>
                </a:solidFill>
              </a:rPr>
              <a:t>education secretary has revealed that the government is considering lifting its ban on selective grammar schools </a:t>
            </a:r>
          </a:p>
          <a:p>
            <a:pPr marL="0" indent="0">
              <a:buNone/>
            </a:pPr>
            <a:r>
              <a:rPr lang="en-GB" sz="6000" dirty="0">
                <a:solidFill>
                  <a:schemeClr val="bg1"/>
                </a:solidFill>
              </a:rPr>
              <a:t>Speaking </a:t>
            </a:r>
            <a:r>
              <a:rPr lang="en-GB" sz="6000" dirty="0">
                <a:solidFill>
                  <a:schemeClr val="bg1"/>
                </a:solidFill>
              </a:rPr>
              <a:t>in London, May will say: “For too long we have tolerated a system that contains an arbitrary rule preventing selective schools from being established – sacrificing children’s potential because of dogma and ideology. The truth is that we already have selection in our school system – and it’s selection by </a:t>
            </a:r>
            <a:r>
              <a:rPr lang="en-GB" sz="5400" dirty="0">
                <a:solidFill>
                  <a:schemeClr val="bg1"/>
                </a:solidFill>
              </a:rPr>
              <a:t>house price, </a:t>
            </a:r>
            <a:r>
              <a:rPr lang="en-GB" sz="6000" dirty="0">
                <a:solidFill>
                  <a:schemeClr val="bg1"/>
                </a:solidFill>
              </a:rPr>
              <a:t>selection by wealth. That is simply unfair.”</a:t>
            </a:r>
          </a:p>
          <a:p>
            <a:endParaRPr lang="en-GB" dirty="0"/>
          </a:p>
        </p:txBody>
      </p:sp>
    </p:spTree>
    <p:extLst>
      <p:ext uri="{BB962C8B-B14F-4D97-AF65-F5344CB8AC3E}">
        <p14:creationId xmlns:p14="http://schemas.microsoft.com/office/powerpoint/2010/main" val="1050491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 facts</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GB" dirty="0"/>
              <a:t>Grammar schools became the selective tier of the Tripartite System of state-funded secondary education operating in England and Wales from the mid-1940s to the late 1960s and continuing in Northern Ireland</a:t>
            </a:r>
            <a:r>
              <a:rPr lang="en-GB" dirty="0" smtClean="0"/>
              <a:t>.</a:t>
            </a:r>
          </a:p>
          <a:p>
            <a:pPr>
              <a:buFont typeface="Wingdings" panose="05000000000000000000" pitchFamily="2" charset="2"/>
              <a:buChar char="v"/>
            </a:pPr>
            <a:r>
              <a:rPr lang="en-GB" dirty="0"/>
              <a:t>The original purpose of medieval grammar schools was the teaching of Latin</a:t>
            </a:r>
            <a:r>
              <a:rPr lang="en-GB" dirty="0" smtClean="0"/>
              <a:t>.</a:t>
            </a:r>
          </a:p>
          <a:p>
            <a:pPr>
              <a:buFont typeface="Wingdings" panose="05000000000000000000" pitchFamily="2" charset="2"/>
              <a:buChar char="v"/>
            </a:pPr>
            <a:r>
              <a:rPr lang="en-GB" dirty="0"/>
              <a:t>Come the Victorian times the grammar school curriculum had evolved to take in English, European languages, mathematics, history, geography and natural sciences</a:t>
            </a:r>
            <a:r>
              <a:rPr lang="en-GB" dirty="0" smtClean="0"/>
              <a:t>.</a:t>
            </a:r>
          </a:p>
          <a:p>
            <a:pPr>
              <a:buFont typeface="Wingdings" panose="05000000000000000000" pitchFamily="2" charset="2"/>
              <a:buChar char="v"/>
            </a:pPr>
            <a:r>
              <a:rPr lang="en-GB" dirty="0"/>
              <a:t>The term grammar school was coined in medieval times, but modern-day state grammar schools came into being as a result of the 1944 Education Act; this made provision for a tripartite system of education, open to all.</a:t>
            </a:r>
            <a:endParaRPr lang="en-GB" dirty="0" smtClean="0"/>
          </a:p>
          <a:p>
            <a:pPr>
              <a:buFont typeface="Wingdings" panose="05000000000000000000" pitchFamily="2" charset="2"/>
              <a:buChar char="v"/>
            </a:pPr>
            <a:endParaRPr lang="en-GB" dirty="0" smtClean="0"/>
          </a:p>
          <a:p>
            <a:pPr>
              <a:buFont typeface="Wingdings" panose="05000000000000000000" pitchFamily="2" charset="2"/>
              <a:buChar char="v"/>
            </a:pPr>
            <a:endParaRPr lang="en-GB" dirty="0" smtClean="0"/>
          </a:p>
          <a:p>
            <a:pPr>
              <a:buFont typeface="Wingdings" panose="05000000000000000000" pitchFamily="2" charset="2"/>
              <a:buChar char="v"/>
            </a:pPr>
            <a:endParaRPr lang="en-GB" dirty="0"/>
          </a:p>
        </p:txBody>
      </p:sp>
      <p:pic>
        <p:nvPicPr>
          <p:cNvPr id="4" name="Picture 3"/>
          <p:cNvPicPr>
            <a:picLocks noChangeAspect="1"/>
          </p:cNvPicPr>
          <p:nvPr/>
        </p:nvPicPr>
        <p:blipFill>
          <a:blip r:embed="rId2"/>
          <a:stretch>
            <a:fillRect/>
          </a:stretch>
        </p:blipFill>
        <p:spPr>
          <a:xfrm>
            <a:off x="7639951" y="1000770"/>
            <a:ext cx="1170416" cy="1420105"/>
          </a:xfrm>
          <a:prstGeom prst="rect">
            <a:avLst/>
          </a:prstGeom>
        </p:spPr>
      </p:pic>
      <p:sp>
        <p:nvSpPr>
          <p:cNvPr id="5" name="TextBox 4"/>
          <p:cNvSpPr txBox="1"/>
          <p:nvPr/>
        </p:nvSpPr>
        <p:spPr>
          <a:xfrm>
            <a:off x="5412259" y="1029866"/>
            <a:ext cx="2088292" cy="1384995"/>
          </a:xfrm>
          <a:prstGeom prst="rect">
            <a:avLst/>
          </a:prstGeom>
          <a:noFill/>
        </p:spPr>
        <p:txBody>
          <a:bodyPr wrap="square" rtlCol="0">
            <a:spAutoFit/>
          </a:bodyPr>
          <a:lstStyle/>
          <a:p>
            <a:r>
              <a:rPr lang="en-GB" sz="1050" dirty="0">
                <a:solidFill>
                  <a:prstClr val="black"/>
                </a:solidFill>
              </a:rPr>
              <a:t>Grammar school areas and groups as identified by the Education (Grammar School Ballots) Regulations 1998. LEAs considered grammar areas are shown filled, while circles indicate isolated grammar schools or clusters of neighbouring schools</a:t>
            </a:r>
          </a:p>
        </p:txBody>
      </p:sp>
      <p:pic>
        <p:nvPicPr>
          <p:cNvPr id="6" name="Picture 5"/>
          <p:cNvPicPr>
            <a:picLocks noChangeAspect="1"/>
          </p:cNvPicPr>
          <p:nvPr/>
        </p:nvPicPr>
        <p:blipFill>
          <a:blip r:embed="rId3"/>
          <a:stretch>
            <a:fillRect/>
          </a:stretch>
        </p:blipFill>
        <p:spPr>
          <a:xfrm>
            <a:off x="3338664" y="1029865"/>
            <a:ext cx="1935956" cy="1328738"/>
          </a:xfrm>
          <a:prstGeom prst="rect">
            <a:avLst/>
          </a:prstGeom>
        </p:spPr>
      </p:pic>
      <p:cxnSp>
        <p:nvCxnSpPr>
          <p:cNvPr id="8" name="Straight Arrow Connector 7"/>
          <p:cNvCxnSpPr/>
          <p:nvPr/>
        </p:nvCxnSpPr>
        <p:spPr>
          <a:xfrm>
            <a:off x="6981568" y="1468910"/>
            <a:ext cx="5807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7739073" y="3115310"/>
            <a:ext cx="1227128" cy="842236"/>
          </a:xfrm>
          <a:prstGeom prst="rect">
            <a:avLst/>
          </a:prstGeom>
        </p:spPr>
      </p:pic>
      <p:pic>
        <p:nvPicPr>
          <p:cNvPr id="10" name="Picture 9"/>
          <p:cNvPicPr>
            <a:picLocks noChangeAspect="1"/>
          </p:cNvPicPr>
          <p:nvPr/>
        </p:nvPicPr>
        <p:blipFill>
          <a:blip r:embed="rId5"/>
          <a:stretch>
            <a:fillRect/>
          </a:stretch>
        </p:blipFill>
        <p:spPr>
          <a:xfrm>
            <a:off x="7289799" y="4849149"/>
            <a:ext cx="1676401" cy="1044799"/>
          </a:xfrm>
          <a:prstGeom prst="rect">
            <a:avLst/>
          </a:prstGeom>
        </p:spPr>
      </p:pic>
      <p:pic>
        <p:nvPicPr>
          <p:cNvPr id="11" name="Picture 10"/>
          <p:cNvPicPr>
            <a:picLocks noChangeAspect="1"/>
          </p:cNvPicPr>
          <p:nvPr/>
        </p:nvPicPr>
        <p:blipFill rotWithShape="1">
          <a:blip r:embed="rId6"/>
          <a:srcRect l="13134"/>
          <a:stretch/>
        </p:blipFill>
        <p:spPr>
          <a:xfrm>
            <a:off x="5739707" y="4850611"/>
            <a:ext cx="1454188" cy="1043336"/>
          </a:xfrm>
          <a:prstGeom prst="rect">
            <a:avLst/>
          </a:prstGeom>
        </p:spPr>
      </p:pic>
      <p:pic>
        <p:nvPicPr>
          <p:cNvPr id="12" name="Picture 11"/>
          <p:cNvPicPr>
            <a:picLocks noChangeAspect="1"/>
          </p:cNvPicPr>
          <p:nvPr/>
        </p:nvPicPr>
        <p:blipFill>
          <a:blip r:embed="rId7"/>
          <a:stretch>
            <a:fillRect/>
          </a:stretch>
        </p:blipFill>
        <p:spPr>
          <a:xfrm>
            <a:off x="3812298" y="5078810"/>
            <a:ext cx="1831504" cy="870807"/>
          </a:xfrm>
          <a:prstGeom prst="rect">
            <a:avLst/>
          </a:prstGeom>
        </p:spPr>
      </p:pic>
      <p:pic>
        <p:nvPicPr>
          <p:cNvPr id="13" name="Picture 12"/>
          <p:cNvPicPr>
            <a:picLocks noChangeAspect="1"/>
          </p:cNvPicPr>
          <p:nvPr/>
        </p:nvPicPr>
        <p:blipFill>
          <a:blip r:embed="rId8"/>
          <a:stretch>
            <a:fillRect/>
          </a:stretch>
        </p:blipFill>
        <p:spPr>
          <a:xfrm>
            <a:off x="2265049" y="5078810"/>
            <a:ext cx="1451345" cy="870807"/>
          </a:xfrm>
          <a:prstGeom prst="rect">
            <a:avLst/>
          </a:prstGeom>
        </p:spPr>
      </p:pic>
      <p:pic>
        <p:nvPicPr>
          <p:cNvPr id="14" name="Picture 13"/>
          <p:cNvPicPr>
            <a:picLocks noChangeAspect="1"/>
          </p:cNvPicPr>
          <p:nvPr/>
        </p:nvPicPr>
        <p:blipFill>
          <a:blip r:embed="rId9"/>
          <a:stretch>
            <a:fillRect/>
          </a:stretch>
        </p:blipFill>
        <p:spPr>
          <a:xfrm>
            <a:off x="82215" y="5078810"/>
            <a:ext cx="2083931" cy="870807"/>
          </a:xfrm>
          <a:prstGeom prst="rect">
            <a:avLst/>
          </a:prstGeom>
        </p:spPr>
      </p:pic>
    </p:spTree>
    <p:extLst>
      <p:ext uri="{BB962C8B-B14F-4D97-AF65-F5344CB8AC3E}">
        <p14:creationId xmlns:p14="http://schemas.microsoft.com/office/powerpoint/2010/main" val="267166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8067" y="857250"/>
            <a:ext cx="6000750" cy="2228851"/>
          </a:xfrm>
        </p:spPr>
        <p:txBody>
          <a:bodyPr>
            <a:normAutofit/>
          </a:bodyPr>
          <a:lstStyle/>
          <a:p>
            <a:r>
              <a:rPr lang="en-GB" sz="4050" b="1" u="sng" dirty="0">
                <a:solidFill>
                  <a:schemeClr val="bg1"/>
                </a:solidFill>
              </a:rPr>
              <a:t>Faith Schools</a:t>
            </a:r>
            <a:endParaRPr lang="en-GB" sz="4050" b="1" u="sng" dirty="0">
              <a:solidFill>
                <a:schemeClr val="bg1"/>
              </a:solidFill>
            </a:endParaRPr>
          </a:p>
        </p:txBody>
      </p:sp>
      <p:sp>
        <p:nvSpPr>
          <p:cNvPr id="3" name="Subtitle 2"/>
          <p:cNvSpPr>
            <a:spLocks noGrp="1"/>
          </p:cNvSpPr>
          <p:nvPr>
            <p:ph type="subTitle" idx="1"/>
          </p:nvPr>
        </p:nvSpPr>
        <p:spPr>
          <a:xfrm>
            <a:off x="1575487" y="3839004"/>
            <a:ext cx="4993256" cy="1460500"/>
          </a:xfrm>
        </p:spPr>
        <p:txBody>
          <a:bodyPr>
            <a:normAutofit/>
          </a:bodyPr>
          <a:lstStyle/>
          <a:p>
            <a:pPr algn="ctr"/>
            <a:r>
              <a:rPr lang="en-GB" sz="1800" dirty="0">
                <a:solidFill>
                  <a:schemeClr val="bg1"/>
                </a:solidFill>
              </a:rPr>
              <a:t>By Jonas and Alex!</a:t>
            </a:r>
            <a:endParaRPr lang="en-GB" sz="1800" dirty="0">
              <a:solidFill>
                <a:schemeClr val="bg1"/>
              </a:solidFill>
            </a:endParaRPr>
          </a:p>
        </p:txBody>
      </p:sp>
      <p:pic>
        <p:nvPicPr>
          <p:cNvPr id="4" name="Picture 3"/>
          <p:cNvPicPr>
            <a:picLocks noChangeAspect="1"/>
          </p:cNvPicPr>
          <p:nvPr/>
        </p:nvPicPr>
        <p:blipFill>
          <a:blip r:embed="rId2"/>
          <a:stretch>
            <a:fillRect/>
          </a:stretch>
        </p:blipFill>
        <p:spPr>
          <a:xfrm>
            <a:off x="6101149" y="1787001"/>
            <a:ext cx="2633591" cy="3561931"/>
          </a:xfrm>
          <a:prstGeom prst="rect">
            <a:avLst/>
          </a:prstGeom>
        </p:spPr>
      </p:pic>
    </p:spTree>
    <p:extLst>
      <p:ext uri="{BB962C8B-B14F-4D97-AF65-F5344CB8AC3E}">
        <p14:creationId xmlns:p14="http://schemas.microsoft.com/office/powerpoint/2010/main" val="241965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99592" y="809918"/>
            <a:ext cx="7560958" cy="1143000"/>
          </a:xfrm>
        </p:spPr>
        <p:txBody>
          <a:bodyPr>
            <a:normAutofit fontScale="90000"/>
          </a:bodyPr>
          <a:lstStyle/>
          <a:p>
            <a:r>
              <a:rPr lang="en-US" sz="4000" b="1" dirty="0">
                <a:latin typeface="Gill Sans MT" panose="020B0502020104020203" pitchFamily="34" charset="0"/>
              </a:rPr>
              <a:t>Formal and Informal </a:t>
            </a:r>
            <a:r>
              <a:rPr lang="en-US" sz="4000" b="1" dirty="0" smtClean="0">
                <a:latin typeface="Gill Sans MT" panose="020B0502020104020203" pitchFamily="34" charset="0"/>
              </a:rPr>
              <a:t>Education</a:t>
            </a:r>
            <a:endParaRPr lang="en-GB" sz="4000" dirty="0"/>
          </a:p>
        </p:txBody>
      </p:sp>
      <p:sp>
        <p:nvSpPr>
          <p:cNvPr id="17411" name="Rectangle 3"/>
          <p:cNvSpPr>
            <a:spLocks noGrp="1" noChangeArrowheads="1"/>
          </p:cNvSpPr>
          <p:nvPr>
            <p:ph idx="1"/>
          </p:nvPr>
        </p:nvSpPr>
        <p:spPr>
          <a:xfrm>
            <a:off x="523528" y="2204864"/>
            <a:ext cx="7848990" cy="4157929"/>
          </a:xfrm>
        </p:spPr>
        <p:txBody>
          <a:bodyPr>
            <a:noAutofit/>
          </a:bodyPr>
          <a:lstStyle/>
          <a:p>
            <a:pPr>
              <a:lnSpc>
                <a:spcPct val="80000"/>
              </a:lnSpc>
            </a:pPr>
            <a:r>
              <a:rPr lang="en-US" sz="2000" dirty="0">
                <a:latin typeface="Gill Sans MT" panose="020B0502020104020203" pitchFamily="34" charset="0"/>
              </a:rPr>
              <a:t>When we think of education we think of sitting in a school or college and being taught by teachers. However this is not the only way of being educated. Sociologists make distinction between</a:t>
            </a:r>
            <a:r>
              <a:rPr lang="en-US" sz="2000" dirty="0" smtClean="0">
                <a:latin typeface="Gill Sans MT" panose="020B0502020104020203" pitchFamily="34" charset="0"/>
              </a:rPr>
              <a:t>;</a:t>
            </a:r>
            <a:endParaRPr lang="en-US" sz="2000" dirty="0">
              <a:latin typeface="Gill Sans MT" panose="020B0502020104020203" pitchFamily="34" charset="0"/>
            </a:endParaRPr>
          </a:p>
          <a:p>
            <a:pPr marL="68580" indent="0">
              <a:lnSpc>
                <a:spcPct val="80000"/>
              </a:lnSpc>
              <a:buNone/>
            </a:pPr>
            <a:r>
              <a:rPr lang="en-US" sz="2000" b="1" dirty="0">
                <a:solidFill>
                  <a:schemeClr val="accent5"/>
                </a:solidFill>
                <a:latin typeface="Gill Sans MT" panose="020B0502020104020203" pitchFamily="34" charset="0"/>
              </a:rPr>
              <a:t>Formal Education</a:t>
            </a:r>
            <a:r>
              <a:rPr lang="en-US" sz="2000" dirty="0">
                <a:solidFill>
                  <a:schemeClr val="accent5"/>
                </a:solidFill>
                <a:latin typeface="Gill Sans MT" panose="020B0502020104020203" pitchFamily="34" charset="0"/>
              </a:rPr>
              <a:t> </a:t>
            </a:r>
            <a:r>
              <a:rPr lang="en-US" sz="2000" dirty="0">
                <a:latin typeface="Gill Sans MT" panose="020B0502020104020203" pitchFamily="34" charset="0"/>
              </a:rPr>
              <a:t>= Delivered by agencies specifically designed for teaching and learning – for instance, schools, colleges, </a:t>
            </a:r>
            <a:r>
              <a:rPr lang="en-US" sz="2000" dirty="0" smtClean="0">
                <a:latin typeface="Gill Sans MT" panose="020B0502020104020203" pitchFamily="34" charset="0"/>
              </a:rPr>
              <a:t>universities – or through virtual institutions</a:t>
            </a:r>
          </a:p>
          <a:p>
            <a:pPr>
              <a:lnSpc>
                <a:spcPct val="80000"/>
              </a:lnSpc>
            </a:pPr>
            <a:r>
              <a:rPr lang="en-US" sz="2000" dirty="0" smtClean="0">
                <a:latin typeface="Gill Sans MT" panose="020B0502020104020203" pitchFamily="34" charset="0"/>
              </a:rPr>
              <a:t>Relies on formal </a:t>
            </a:r>
            <a:r>
              <a:rPr lang="en-US" sz="2000" dirty="0" err="1" smtClean="0">
                <a:latin typeface="Gill Sans MT" panose="020B0502020104020203" pitchFamily="34" charset="0"/>
              </a:rPr>
              <a:t>programme</a:t>
            </a:r>
            <a:r>
              <a:rPr lang="en-US" sz="2000" dirty="0" smtClean="0">
                <a:latin typeface="Gill Sans MT" panose="020B0502020104020203" pitchFamily="34" charset="0"/>
              </a:rPr>
              <a:t>, syllabus, curriculum etc.</a:t>
            </a:r>
          </a:p>
          <a:p>
            <a:pPr>
              <a:lnSpc>
                <a:spcPct val="80000"/>
              </a:lnSpc>
            </a:pPr>
            <a:endParaRPr lang="en-US" sz="2000" dirty="0">
              <a:latin typeface="Gill Sans MT" panose="020B0502020104020203" pitchFamily="34" charset="0"/>
            </a:endParaRPr>
          </a:p>
          <a:p>
            <a:pPr marL="68580" indent="0">
              <a:lnSpc>
                <a:spcPct val="80000"/>
              </a:lnSpc>
              <a:buNone/>
            </a:pPr>
            <a:r>
              <a:rPr lang="en-US" sz="2000" b="1" dirty="0">
                <a:solidFill>
                  <a:schemeClr val="accent5"/>
                </a:solidFill>
                <a:latin typeface="Gill Sans MT" panose="020B0502020104020203" pitchFamily="34" charset="0"/>
              </a:rPr>
              <a:t>Informal Education</a:t>
            </a:r>
            <a:r>
              <a:rPr lang="en-US" sz="2000" dirty="0">
                <a:solidFill>
                  <a:schemeClr val="accent5"/>
                </a:solidFill>
                <a:latin typeface="Gill Sans MT" panose="020B0502020104020203" pitchFamily="34" charset="0"/>
              </a:rPr>
              <a:t> </a:t>
            </a:r>
            <a:r>
              <a:rPr lang="en-US" sz="2000" dirty="0">
                <a:latin typeface="Gill Sans MT" panose="020B0502020104020203" pitchFamily="34" charset="0"/>
              </a:rPr>
              <a:t>= Used to refer to all of the agencies and institutions, which, although not explicitly existing to encourage learning, nevertheless play an important educational role</a:t>
            </a:r>
            <a:r>
              <a:rPr lang="en-US" sz="2000" dirty="0" smtClean="0">
                <a:latin typeface="Gill Sans MT" panose="020B0502020104020203" pitchFamily="34" charset="0"/>
              </a:rPr>
              <a:t>.</a:t>
            </a:r>
          </a:p>
          <a:p>
            <a:pPr>
              <a:lnSpc>
                <a:spcPct val="80000"/>
              </a:lnSpc>
            </a:pPr>
            <a:r>
              <a:rPr lang="en-US" sz="2000" dirty="0" smtClean="0">
                <a:latin typeface="Gill Sans MT" panose="020B0502020104020203" pitchFamily="34" charset="0"/>
              </a:rPr>
              <a:t>Learning may occur </a:t>
            </a:r>
            <a:r>
              <a:rPr lang="en-US" sz="2000" i="1" dirty="0" smtClean="0">
                <a:latin typeface="Gill Sans MT" panose="020B0502020104020203" pitchFamily="34" charset="0"/>
              </a:rPr>
              <a:t>ad hoc</a:t>
            </a:r>
            <a:r>
              <a:rPr lang="en-US" sz="2000" dirty="0" smtClean="0">
                <a:latin typeface="Gill Sans MT" panose="020B0502020104020203" pitchFamily="34" charset="0"/>
              </a:rPr>
              <a:t>, </a:t>
            </a:r>
            <a:r>
              <a:rPr lang="en-US" sz="2000" dirty="0" err="1" smtClean="0">
                <a:latin typeface="Gill Sans MT" panose="020B0502020104020203" pitchFamily="34" charset="0"/>
              </a:rPr>
              <a:t>i.e</a:t>
            </a:r>
            <a:r>
              <a:rPr lang="en-US" sz="2000" dirty="0" smtClean="0">
                <a:latin typeface="Gill Sans MT" panose="020B0502020104020203" pitchFamily="34" charset="0"/>
              </a:rPr>
              <a:t>, randomly</a:t>
            </a:r>
            <a:endParaRPr lang="en-GB" sz="2000" i="1" dirty="0">
              <a:latin typeface="Gill Sans MT" panose="020B0502020104020203" pitchFamily="34" charset="0"/>
            </a:endParaRPr>
          </a:p>
        </p:txBody>
      </p:sp>
      <p:sp>
        <p:nvSpPr>
          <p:cNvPr id="2" name="TextBox 1"/>
          <p:cNvSpPr txBox="1"/>
          <p:nvPr/>
        </p:nvSpPr>
        <p:spPr>
          <a:xfrm>
            <a:off x="5076056" y="188640"/>
            <a:ext cx="2177199" cy="369332"/>
          </a:xfrm>
          <a:prstGeom prst="rect">
            <a:avLst/>
          </a:prstGeom>
          <a:noFill/>
        </p:spPr>
        <p:txBody>
          <a:bodyPr wrap="none" rtlCol="0">
            <a:spAutoFit/>
          </a:bodyPr>
          <a:lstStyle/>
          <a:p>
            <a:r>
              <a:rPr lang="en-GB" dirty="0" smtClean="0">
                <a:solidFill>
                  <a:schemeClr val="bg1"/>
                </a:solidFill>
              </a:rPr>
              <a:t>Page 2 of booklet</a:t>
            </a:r>
            <a:endParaRPr lang="en-GB" dirty="0">
              <a:solidFill>
                <a:schemeClr val="bg1"/>
              </a:solidFill>
            </a:endParaRPr>
          </a:p>
        </p:txBody>
      </p:sp>
    </p:spTree>
    <p:extLst>
      <p:ext uri="{BB962C8B-B14F-4D97-AF65-F5344CB8AC3E}">
        <p14:creationId xmlns:p14="http://schemas.microsoft.com/office/powerpoint/2010/main" val="39266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27" y="1845791"/>
            <a:ext cx="7648479" cy="4263768"/>
          </a:xfrm>
        </p:spPr>
        <p:txBody>
          <a:bodyPr/>
          <a:lstStyle/>
          <a:p>
            <a:r>
              <a:rPr lang="en-GB" dirty="0" smtClean="0">
                <a:solidFill>
                  <a:schemeClr val="bg1"/>
                </a:solidFill>
              </a:rPr>
              <a:t>Type of school?</a:t>
            </a:r>
          </a:p>
          <a:p>
            <a:r>
              <a:rPr lang="en-GB" dirty="0" smtClean="0">
                <a:solidFill>
                  <a:srgbClr val="C00000"/>
                </a:solidFill>
              </a:rPr>
              <a:t>Faith Schools are religiously driven schools, that run on the base curriculum but have link with religious organisation that they are run by. </a:t>
            </a:r>
            <a:r>
              <a:rPr lang="en-GB" dirty="0">
                <a:solidFill>
                  <a:srgbClr val="C00000"/>
                </a:solidFill>
              </a:rPr>
              <a:t>F</a:t>
            </a:r>
            <a:r>
              <a:rPr lang="en-GB" dirty="0" smtClean="0">
                <a:solidFill>
                  <a:srgbClr val="C00000"/>
                </a:solidFill>
              </a:rPr>
              <a:t>aith schools have to follow the original curriculum but are able to teach whatever they want in religious studies as long as it has a link to their religion, apart from the creation theory </a:t>
            </a:r>
            <a:r>
              <a:rPr lang="en-GB" smtClean="0">
                <a:solidFill>
                  <a:srgbClr val="C00000"/>
                </a:solidFill>
              </a:rPr>
              <a:t>and evolution.</a:t>
            </a:r>
            <a:endParaRPr lang="en-GB" dirty="0" smtClean="0">
              <a:solidFill>
                <a:srgbClr val="C00000"/>
              </a:solidFill>
            </a:endParaRPr>
          </a:p>
          <a:p>
            <a:endParaRPr lang="en-GB" dirty="0">
              <a:solidFill>
                <a:srgbClr val="C00000"/>
              </a:solidFill>
            </a:endParaRPr>
          </a:p>
          <a:p>
            <a:r>
              <a:rPr lang="en-GB" dirty="0" smtClean="0">
                <a:solidFill>
                  <a:schemeClr val="bg1"/>
                </a:solidFill>
              </a:rPr>
              <a:t>Purpose?</a:t>
            </a:r>
          </a:p>
          <a:p>
            <a:r>
              <a:rPr lang="en-GB" dirty="0" smtClean="0">
                <a:solidFill>
                  <a:srgbClr val="C00000"/>
                </a:solidFill>
              </a:rPr>
              <a:t>To teach the children the </a:t>
            </a:r>
            <a:r>
              <a:rPr lang="en-GB" dirty="0">
                <a:solidFill>
                  <a:srgbClr val="C00000"/>
                </a:solidFill>
              </a:rPr>
              <a:t>general </a:t>
            </a:r>
            <a:r>
              <a:rPr lang="en-GB" dirty="0" smtClean="0">
                <a:solidFill>
                  <a:srgbClr val="C00000"/>
                </a:solidFill>
              </a:rPr>
              <a:t>curriculum but whilst embedding the religious values that the school follows.</a:t>
            </a:r>
          </a:p>
          <a:p>
            <a:endParaRPr lang="en-GB" dirty="0">
              <a:solidFill>
                <a:srgbClr val="C00000"/>
              </a:solidFill>
            </a:endParaRPr>
          </a:p>
          <a:p>
            <a:r>
              <a:rPr lang="en-GB" dirty="0" smtClean="0">
                <a:solidFill>
                  <a:schemeClr val="bg1"/>
                </a:solidFill>
              </a:rPr>
              <a:t>When were they introduced?</a:t>
            </a:r>
          </a:p>
          <a:p>
            <a:r>
              <a:rPr lang="en-GB" dirty="0" smtClean="0">
                <a:solidFill>
                  <a:srgbClr val="C00000"/>
                </a:solidFill>
              </a:rPr>
              <a:t>In 1944 the education act made it a requirement for daily prayers in all state-funded schools. </a:t>
            </a:r>
          </a:p>
          <a:p>
            <a:endParaRPr lang="en-GB" dirty="0">
              <a:solidFill>
                <a:srgbClr val="C00000"/>
              </a:solidFill>
            </a:endParaRPr>
          </a:p>
          <a:p>
            <a:endParaRPr lang="en-GB" dirty="0" smtClean="0">
              <a:solidFill>
                <a:srgbClr val="C00000"/>
              </a:solidFill>
            </a:endParaRPr>
          </a:p>
          <a:p>
            <a:endParaRPr lang="en-GB" dirty="0">
              <a:solidFill>
                <a:srgbClr val="C00000"/>
              </a:solidFill>
            </a:endParaRPr>
          </a:p>
          <a:p>
            <a:endParaRPr lang="en-GB" dirty="0" smtClean="0">
              <a:solidFill>
                <a:srgbClr val="C00000"/>
              </a:solidFill>
            </a:endParaRPr>
          </a:p>
        </p:txBody>
      </p:sp>
    </p:spTree>
    <p:extLst>
      <p:ext uri="{BB962C8B-B14F-4D97-AF65-F5344CB8AC3E}">
        <p14:creationId xmlns:p14="http://schemas.microsoft.com/office/powerpoint/2010/main" val="4125571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1077955"/>
            <a:ext cx="6400800" cy="1130300"/>
          </a:xfrm>
        </p:spPr>
        <p:txBody>
          <a:bodyPr>
            <a:normAutofit/>
          </a:bodyPr>
          <a:lstStyle/>
          <a:p>
            <a:r>
              <a:rPr lang="en-GB" sz="3000" b="1" u="sng" dirty="0">
                <a:solidFill>
                  <a:schemeClr val="bg1"/>
                </a:solidFill>
              </a:rPr>
              <a:t>Admission Policy</a:t>
            </a:r>
            <a:endParaRPr lang="en-GB" sz="3000" b="1" u="sng" dirty="0">
              <a:solidFill>
                <a:schemeClr val="bg1"/>
              </a:solidFill>
            </a:endParaRPr>
          </a:p>
        </p:txBody>
      </p:sp>
      <p:sp>
        <p:nvSpPr>
          <p:cNvPr id="3" name="Content Placeholder 2"/>
          <p:cNvSpPr>
            <a:spLocks noGrp="1"/>
          </p:cNvSpPr>
          <p:nvPr>
            <p:ph idx="1"/>
          </p:nvPr>
        </p:nvSpPr>
        <p:spPr>
          <a:xfrm>
            <a:off x="513159" y="2391034"/>
            <a:ext cx="6400800" cy="2711450"/>
          </a:xfrm>
        </p:spPr>
        <p:txBody>
          <a:bodyPr>
            <a:normAutofit lnSpcReduction="10000"/>
          </a:bodyPr>
          <a:lstStyle/>
          <a:p>
            <a:r>
              <a:rPr lang="en-GB" dirty="0" smtClean="0">
                <a:solidFill>
                  <a:schemeClr val="bg1"/>
                </a:solidFill>
              </a:rPr>
              <a:t>Anyone can apply to get into a faith school but they give priority to:</a:t>
            </a:r>
          </a:p>
          <a:p>
            <a:r>
              <a:rPr lang="en-GB" dirty="0" smtClean="0">
                <a:solidFill>
                  <a:srgbClr val="C00000"/>
                </a:solidFill>
              </a:rPr>
              <a:t>Those who have siblings in the school</a:t>
            </a:r>
          </a:p>
          <a:p>
            <a:r>
              <a:rPr lang="en-GB" dirty="0" smtClean="0">
                <a:solidFill>
                  <a:srgbClr val="C00000"/>
                </a:solidFill>
              </a:rPr>
              <a:t>Those who live close to the school</a:t>
            </a:r>
          </a:p>
          <a:p>
            <a:r>
              <a:rPr lang="en-GB" dirty="0" smtClean="0">
                <a:solidFill>
                  <a:srgbClr val="C00000"/>
                </a:solidFill>
              </a:rPr>
              <a:t>Those of particular religion of the faith school</a:t>
            </a:r>
          </a:p>
          <a:p>
            <a:r>
              <a:rPr lang="en-GB" dirty="0" smtClean="0">
                <a:solidFill>
                  <a:srgbClr val="C00000"/>
                </a:solidFill>
              </a:rPr>
              <a:t>Those who do well in the entrance exams</a:t>
            </a:r>
          </a:p>
          <a:p>
            <a:r>
              <a:rPr lang="en-GB" dirty="0" smtClean="0">
                <a:solidFill>
                  <a:srgbClr val="C00000"/>
                </a:solidFill>
              </a:rPr>
              <a:t>Those who went to a particular primary school </a:t>
            </a:r>
          </a:p>
          <a:p>
            <a:r>
              <a:rPr lang="en-GB" dirty="0" smtClean="0">
                <a:solidFill>
                  <a:srgbClr val="C00000"/>
                </a:solidFill>
              </a:rPr>
              <a:t>Those in care (schools top priority)</a:t>
            </a:r>
          </a:p>
          <a:p>
            <a:r>
              <a:rPr lang="en-GB" dirty="0" smtClean="0">
                <a:solidFill>
                  <a:srgbClr val="C00000"/>
                </a:solidFill>
              </a:rPr>
              <a:t>Those who are eligible for pupil premium.</a:t>
            </a:r>
            <a:endParaRPr lang="en-GB" dirty="0">
              <a:solidFill>
                <a:srgbClr val="C00000"/>
              </a:solidFill>
            </a:endParaRPr>
          </a:p>
        </p:txBody>
      </p:sp>
    </p:spTree>
    <p:extLst>
      <p:ext uri="{BB962C8B-B14F-4D97-AF65-F5344CB8AC3E}">
        <p14:creationId xmlns:p14="http://schemas.microsoft.com/office/powerpoint/2010/main" val="2478777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1288020"/>
            <a:ext cx="6400800" cy="1130300"/>
          </a:xfrm>
        </p:spPr>
        <p:txBody>
          <a:bodyPr>
            <a:normAutofit/>
          </a:bodyPr>
          <a:lstStyle/>
          <a:p>
            <a:r>
              <a:rPr lang="en-GB" sz="3000" b="1" u="sng" dirty="0">
                <a:solidFill>
                  <a:schemeClr val="bg1"/>
                </a:solidFill>
              </a:rPr>
              <a:t>Funding</a:t>
            </a:r>
            <a:endParaRPr lang="en-GB" sz="3000" b="1" u="sng" dirty="0">
              <a:solidFill>
                <a:schemeClr val="bg1"/>
              </a:solidFill>
            </a:endParaRPr>
          </a:p>
        </p:txBody>
      </p:sp>
      <p:sp>
        <p:nvSpPr>
          <p:cNvPr id="3" name="Content Placeholder 2"/>
          <p:cNvSpPr>
            <a:spLocks noGrp="1"/>
          </p:cNvSpPr>
          <p:nvPr>
            <p:ph idx="1"/>
          </p:nvPr>
        </p:nvSpPr>
        <p:spPr>
          <a:xfrm>
            <a:off x="513159" y="2475986"/>
            <a:ext cx="6400800" cy="2805671"/>
          </a:xfrm>
        </p:spPr>
        <p:txBody>
          <a:bodyPr/>
          <a:lstStyle/>
          <a:p>
            <a:r>
              <a:rPr lang="en-GB" dirty="0" smtClean="0">
                <a:solidFill>
                  <a:schemeClr val="bg1"/>
                </a:solidFill>
              </a:rPr>
              <a:t>Faith schools are mostly funded by their local council and the state, however they do receive some payments from the church of England.</a:t>
            </a:r>
          </a:p>
          <a:p>
            <a:r>
              <a:rPr lang="en-GB" dirty="0" smtClean="0">
                <a:solidFill>
                  <a:schemeClr val="bg1"/>
                </a:solidFill>
              </a:rPr>
              <a:t>On average £4,306 is spent on every pupil in faith schools yearly.</a:t>
            </a:r>
          </a:p>
          <a:p>
            <a:r>
              <a:rPr lang="en-GB" dirty="0" smtClean="0">
                <a:solidFill>
                  <a:schemeClr val="bg1"/>
                </a:solidFill>
              </a:rPr>
              <a:t>Faith schools are governed by their local authorities in their local council.</a:t>
            </a:r>
          </a:p>
          <a:p>
            <a:r>
              <a:rPr lang="en-GB" dirty="0" smtClean="0">
                <a:solidFill>
                  <a:schemeClr val="bg1"/>
                </a:solidFill>
              </a:rPr>
              <a:t>In 2016 £23.1 million was donated to all faith schools across the country by faith groups who were required to donate this money to the state for the schools.</a:t>
            </a:r>
          </a:p>
        </p:txBody>
      </p:sp>
    </p:spTree>
    <p:extLst>
      <p:ext uri="{BB962C8B-B14F-4D97-AF65-F5344CB8AC3E}">
        <p14:creationId xmlns:p14="http://schemas.microsoft.com/office/powerpoint/2010/main" val="3695445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Academies </a:t>
            </a:r>
            <a:r>
              <a:rPr lang="en-GB" dirty="0"/>
              <a:t>and free schools</a:t>
            </a:r>
          </a:p>
        </p:txBody>
      </p:sp>
      <p:sp>
        <p:nvSpPr>
          <p:cNvPr id="3" name="Subtitle 2"/>
          <p:cNvSpPr>
            <a:spLocks noGrp="1"/>
          </p:cNvSpPr>
          <p:nvPr>
            <p:ph type="subTitle" idx="1"/>
          </p:nvPr>
        </p:nvSpPr>
        <p:spPr/>
        <p:txBody>
          <a:bodyPr/>
          <a:lstStyle/>
          <a:p>
            <a:r>
              <a:rPr lang="en-GB" dirty="0" smtClean="0"/>
              <a:t>Emily, tom, </a:t>
            </a:r>
            <a:r>
              <a:rPr lang="en-GB" dirty="0" err="1" smtClean="0"/>
              <a:t>easa</a:t>
            </a:r>
            <a:endParaRPr lang="en-GB" dirty="0"/>
          </a:p>
        </p:txBody>
      </p:sp>
    </p:spTree>
    <p:extLst>
      <p:ext uri="{BB962C8B-B14F-4D97-AF65-F5344CB8AC3E}">
        <p14:creationId xmlns:p14="http://schemas.microsoft.com/office/powerpoint/2010/main" val="1263464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a:t>
            </a:r>
            <a:r>
              <a:rPr lang="en-GB" dirty="0" smtClean="0"/>
              <a:t>Academies </a:t>
            </a:r>
            <a:r>
              <a:rPr lang="en-GB" dirty="0"/>
              <a:t>and free </a:t>
            </a:r>
            <a:r>
              <a:rPr lang="en-GB" dirty="0" smtClean="0"/>
              <a:t>schools?</a:t>
            </a:r>
            <a:endParaRPr lang="en-GB" dirty="0"/>
          </a:p>
        </p:txBody>
      </p:sp>
      <p:sp>
        <p:nvSpPr>
          <p:cNvPr id="3" name="Content Placeholder 2"/>
          <p:cNvSpPr>
            <a:spLocks noGrp="1"/>
          </p:cNvSpPr>
          <p:nvPr>
            <p:ph idx="1"/>
          </p:nvPr>
        </p:nvSpPr>
        <p:spPr/>
        <p:txBody>
          <a:bodyPr/>
          <a:lstStyle/>
          <a:p>
            <a:r>
              <a:rPr lang="en-GB" dirty="0"/>
              <a:t>Academies are publicly funded schools which operate outside of local authority control. The government describes them as independent state-funded schools. Essentially, academies have more freedom than other state schools over their finances, the curriculum, and teachers' pay and conditions</a:t>
            </a:r>
            <a:r>
              <a:rPr lang="en-GB" dirty="0" smtClean="0"/>
              <a:t>. Secondary schools usually convert into academies. Any school can become an academy. </a:t>
            </a:r>
          </a:p>
          <a:p>
            <a:r>
              <a:rPr lang="en-GB" dirty="0" smtClean="0"/>
              <a:t>Free schools are a non profit making independent state funded school which is free to attend but is not controlled by local authority. </a:t>
            </a:r>
            <a:endParaRPr lang="en-GB" dirty="0"/>
          </a:p>
        </p:txBody>
      </p:sp>
    </p:spTree>
    <p:extLst>
      <p:ext uri="{BB962C8B-B14F-4D97-AF65-F5344CB8AC3E}">
        <p14:creationId xmlns:p14="http://schemas.microsoft.com/office/powerpoint/2010/main" val="980687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Admission Policy</a:t>
            </a:r>
            <a:endParaRPr lang="en-GB" dirty="0"/>
          </a:p>
        </p:txBody>
      </p:sp>
      <p:sp>
        <p:nvSpPr>
          <p:cNvPr id="3" name="Content Placeholder 2"/>
          <p:cNvSpPr>
            <a:spLocks noGrp="1"/>
          </p:cNvSpPr>
          <p:nvPr>
            <p:ph idx="1"/>
          </p:nvPr>
        </p:nvSpPr>
        <p:spPr/>
        <p:txBody>
          <a:bodyPr/>
          <a:lstStyle/>
          <a:p>
            <a:r>
              <a:rPr lang="en-GB" dirty="0" smtClean="0"/>
              <a:t>You just sign up and get in. </a:t>
            </a:r>
            <a:r>
              <a:rPr lang="en-GB" dirty="0" smtClean="0">
                <a:sym typeface="Wingdings" panose="05000000000000000000" pitchFamily="2" charset="2"/>
              </a:rPr>
              <a:t> Its open access FOR NOW, until they fill up and can’t take any more students.   </a:t>
            </a:r>
            <a:endParaRPr lang="en-GB" dirty="0"/>
          </a:p>
        </p:txBody>
      </p:sp>
    </p:spTree>
    <p:extLst>
      <p:ext uri="{BB962C8B-B14F-4D97-AF65-F5344CB8AC3E}">
        <p14:creationId xmlns:p14="http://schemas.microsoft.com/office/powerpoint/2010/main" val="3985211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it funded and who is it governed by? </a:t>
            </a:r>
            <a:endParaRPr lang="en-GB" dirty="0"/>
          </a:p>
        </p:txBody>
      </p:sp>
      <p:sp>
        <p:nvSpPr>
          <p:cNvPr id="3" name="Content Placeholder 2"/>
          <p:cNvSpPr>
            <a:spLocks noGrp="1"/>
          </p:cNvSpPr>
          <p:nvPr>
            <p:ph idx="1"/>
          </p:nvPr>
        </p:nvSpPr>
        <p:spPr/>
        <p:txBody>
          <a:bodyPr/>
          <a:lstStyle/>
          <a:p>
            <a:r>
              <a:rPr lang="en-GB" dirty="0" smtClean="0"/>
              <a:t>Academies: Funding was taken from local authorities and they are in charge of there own curriculum. Some are run by private educational businesses and funded directly from the state. </a:t>
            </a:r>
            <a:endParaRPr lang="en-GB" dirty="0"/>
          </a:p>
          <a:p>
            <a:endParaRPr lang="en-GB" dirty="0" smtClean="0"/>
          </a:p>
          <a:p>
            <a:r>
              <a:rPr lang="en-GB" dirty="0" smtClean="0"/>
              <a:t>Free schools: Free schools are funded by the state but are run by parents faith organisations. </a:t>
            </a:r>
            <a:endParaRPr lang="en-GB" dirty="0"/>
          </a:p>
        </p:txBody>
      </p:sp>
    </p:spTree>
    <p:extLst>
      <p:ext uri="{BB962C8B-B14F-4D97-AF65-F5344CB8AC3E}">
        <p14:creationId xmlns:p14="http://schemas.microsoft.com/office/powerpoint/2010/main" val="967342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a:t>
            </a:r>
            <a:endParaRPr lang="en-GB" dirty="0"/>
          </a:p>
        </p:txBody>
      </p:sp>
      <p:sp>
        <p:nvSpPr>
          <p:cNvPr id="3" name="Content Placeholder 2"/>
          <p:cNvSpPr>
            <a:spLocks noGrp="1"/>
          </p:cNvSpPr>
          <p:nvPr>
            <p:ph idx="1"/>
          </p:nvPr>
        </p:nvSpPr>
        <p:spPr/>
        <p:txBody>
          <a:bodyPr/>
          <a:lstStyle/>
          <a:p>
            <a:r>
              <a:rPr lang="en-GB" dirty="0" smtClean="0"/>
              <a:t>Some people argue that free schools only benefit children from highly educated families.</a:t>
            </a:r>
          </a:p>
          <a:p>
            <a:r>
              <a:rPr lang="en-GB" dirty="0" smtClean="0"/>
              <a:t>Academies and free schools create divisions in poor areas as to many different schools encourage social segregation this is because most free schools are in poor areas which means those who are wealthier are more likely to succeed  and continue to control the education resources whereas those who are poor are going to fail as they do not have great educational resources to do well in the state education system.</a:t>
            </a:r>
            <a:endParaRPr lang="en-GB" dirty="0"/>
          </a:p>
        </p:txBody>
      </p:sp>
    </p:spTree>
    <p:extLst>
      <p:ext uri="{BB962C8B-B14F-4D97-AF65-F5344CB8AC3E}">
        <p14:creationId xmlns:p14="http://schemas.microsoft.com/office/powerpoint/2010/main" val="773787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027" y="1857553"/>
            <a:ext cx="7898703" cy="1881910"/>
          </a:xfrm>
        </p:spPr>
        <p:txBody>
          <a:bodyPr/>
          <a:lstStyle/>
          <a:p>
            <a:r>
              <a:rPr lang="en-GB" dirty="0" smtClean="0"/>
              <a:t>City Technology colleges (CTc)</a:t>
            </a:r>
            <a:endParaRPr lang="en-GB" dirty="0"/>
          </a:p>
        </p:txBody>
      </p:sp>
      <p:sp>
        <p:nvSpPr>
          <p:cNvPr id="3" name="Subtitle 2"/>
          <p:cNvSpPr>
            <a:spLocks noGrp="1"/>
          </p:cNvSpPr>
          <p:nvPr>
            <p:ph type="subTitle" idx="1"/>
          </p:nvPr>
        </p:nvSpPr>
        <p:spPr>
          <a:xfrm>
            <a:off x="7158005" y="4686300"/>
            <a:ext cx="1640006" cy="1028699"/>
          </a:xfrm>
        </p:spPr>
        <p:txBody>
          <a:bodyPr>
            <a:normAutofit/>
          </a:bodyPr>
          <a:lstStyle/>
          <a:p>
            <a:r>
              <a:rPr lang="en-GB" sz="1050" dirty="0"/>
              <a:t>By Alexxe and max </a:t>
            </a:r>
            <a:endParaRPr lang="en-GB" sz="1050" dirty="0"/>
          </a:p>
        </p:txBody>
      </p:sp>
    </p:spTree>
    <p:extLst>
      <p:ext uri="{BB962C8B-B14F-4D97-AF65-F5344CB8AC3E}">
        <p14:creationId xmlns:p14="http://schemas.microsoft.com/office/powerpoint/2010/main" val="2243393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they? Its Purpose? When were they introduced?</a:t>
            </a:r>
            <a:endParaRPr lang="en-GB" dirty="0"/>
          </a:p>
        </p:txBody>
      </p:sp>
      <p:sp>
        <p:nvSpPr>
          <p:cNvPr id="3" name="Content Placeholder 2"/>
          <p:cNvSpPr>
            <a:spLocks noGrp="1"/>
          </p:cNvSpPr>
          <p:nvPr>
            <p:ph sz="quarter" idx="13"/>
          </p:nvPr>
        </p:nvSpPr>
        <p:spPr/>
        <p:txBody>
          <a:bodyPr>
            <a:normAutofit/>
          </a:bodyPr>
          <a:lstStyle/>
          <a:p>
            <a:r>
              <a:rPr lang="en-GB" sz="1050" dirty="0"/>
              <a:t>a </a:t>
            </a:r>
            <a:r>
              <a:rPr lang="en-GB" sz="1050" dirty="0"/>
              <a:t>state-funded all-ability secondary school</a:t>
            </a:r>
            <a:r>
              <a:rPr lang="en-GB" sz="1050" dirty="0"/>
              <a:t> that charges no fees but is independent of </a:t>
            </a:r>
            <a:r>
              <a:rPr lang="en-GB" sz="1050" dirty="0"/>
              <a:t>local authority control, </a:t>
            </a:r>
            <a:r>
              <a:rPr lang="en-GB" sz="1050" dirty="0"/>
              <a:t>being overseen directly by </a:t>
            </a:r>
            <a:r>
              <a:rPr lang="en-GB" sz="1050" dirty="0"/>
              <a:t>the department for education. </a:t>
            </a:r>
          </a:p>
          <a:p>
            <a:endParaRPr lang="en-GB" sz="1050" dirty="0"/>
          </a:p>
          <a:p>
            <a:r>
              <a:rPr lang="en-GB" sz="1050" dirty="0"/>
              <a:t>Their aim was to improve education inside cities</a:t>
            </a:r>
          </a:p>
          <a:p>
            <a:endParaRPr lang="en-GB" sz="1050" dirty="0"/>
          </a:p>
          <a:p>
            <a:endParaRPr lang="en-GB" sz="1050" dirty="0"/>
          </a:p>
          <a:p>
            <a:r>
              <a:rPr lang="en-GB" sz="1050" dirty="0"/>
              <a:t>Established in the late 1980s by the conservative government</a:t>
            </a:r>
          </a:p>
        </p:txBody>
      </p:sp>
    </p:spTree>
    <p:extLst>
      <p:ext uri="{BB962C8B-B14F-4D97-AF65-F5344CB8AC3E}">
        <p14:creationId xmlns:p14="http://schemas.microsoft.com/office/powerpoint/2010/main" val="3516552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GB" sz="4000" b="1" dirty="0">
                <a:latin typeface="Gill Sans MT" panose="020B0502020104020203" pitchFamily="34" charset="0"/>
              </a:rPr>
              <a:t>Activity</a:t>
            </a:r>
            <a:r>
              <a:rPr lang="en-GB" sz="4000" dirty="0">
                <a:latin typeface="Gill Sans MT" panose="020B0502020104020203" pitchFamily="34" charset="0"/>
              </a:rPr>
              <a:t> </a:t>
            </a:r>
            <a:r>
              <a:rPr lang="en-GB" sz="4000" dirty="0" smtClean="0">
                <a:latin typeface="Gill Sans MT" panose="020B0502020104020203" pitchFamily="34" charset="0"/>
              </a:rPr>
              <a:t>page 2</a:t>
            </a:r>
            <a:endParaRPr lang="en-GB" sz="4000" dirty="0">
              <a:latin typeface="Gill Sans MT" panose="020B0502020104020203" pitchFamily="34" charset="0"/>
            </a:endParaRPr>
          </a:p>
        </p:txBody>
      </p:sp>
      <p:sp>
        <p:nvSpPr>
          <p:cNvPr id="18435" name="Rectangle 3"/>
          <p:cNvSpPr>
            <a:spLocks noGrp="1" noChangeArrowheads="1"/>
          </p:cNvSpPr>
          <p:nvPr>
            <p:ph idx="1"/>
          </p:nvPr>
        </p:nvSpPr>
        <p:spPr/>
        <p:txBody>
          <a:bodyPr>
            <a:normAutofit/>
          </a:bodyPr>
          <a:lstStyle/>
          <a:p>
            <a:r>
              <a:rPr lang="en-US" sz="2800" dirty="0">
                <a:latin typeface="Gill Sans MT" panose="020B0502020104020203" pitchFamily="34" charset="0"/>
              </a:rPr>
              <a:t>Outline in the </a:t>
            </a:r>
            <a:r>
              <a:rPr lang="en-US" sz="2800" dirty="0" smtClean="0">
                <a:latin typeface="Gill Sans MT" panose="020B0502020104020203" pitchFamily="34" charset="0"/>
              </a:rPr>
              <a:t>boxes some examples of things that you </a:t>
            </a:r>
            <a:r>
              <a:rPr lang="en-US" sz="2800" dirty="0">
                <a:latin typeface="Gill Sans MT" panose="020B0502020104020203" pitchFamily="34" charset="0"/>
              </a:rPr>
              <a:t>learn directly through the formal curriculum and then </a:t>
            </a:r>
            <a:r>
              <a:rPr lang="en-US" sz="2800" dirty="0" smtClean="0">
                <a:latin typeface="Gill Sans MT" panose="020B0502020104020203" pitchFamily="34" charset="0"/>
              </a:rPr>
              <a:t>things that you </a:t>
            </a:r>
            <a:r>
              <a:rPr lang="en-US" sz="2800" dirty="0">
                <a:latin typeface="Gill Sans MT" panose="020B0502020104020203" pitchFamily="34" charset="0"/>
              </a:rPr>
              <a:t>learn indirectly through the hidden </a:t>
            </a:r>
            <a:r>
              <a:rPr lang="en-US" sz="2800" dirty="0" smtClean="0">
                <a:latin typeface="Gill Sans MT" panose="020B0502020104020203" pitchFamily="34" charset="0"/>
              </a:rPr>
              <a:t>curriculum.</a:t>
            </a:r>
            <a:endParaRPr lang="en-US" sz="2800" b="1" u="sng" dirty="0">
              <a:latin typeface="Gill Sans MT" panose="020B0502020104020203" pitchFamily="34" charset="0"/>
            </a:endParaRPr>
          </a:p>
        </p:txBody>
      </p:sp>
      <p:sp>
        <p:nvSpPr>
          <p:cNvPr id="4" name="TextBox 3"/>
          <p:cNvSpPr txBox="1"/>
          <p:nvPr/>
        </p:nvSpPr>
        <p:spPr>
          <a:xfrm>
            <a:off x="5076056" y="188640"/>
            <a:ext cx="2177199" cy="369332"/>
          </a:xfrm>
          <a:prstGeom prst="rect">
            <a:avLst/>
          </a:prstGeom>
          <a:noFill/>
        </p:spPr>
        <p:txBody>
          <a:bodyPr wrap="none" rtlCol="0">
            <a:spAutoFit/>
          </a:bodyPr>
          <a:lstStyle/>
          <a:p>
            <a:r>
              <a:rPr lang="en-GB" dirty="0" smtClean="0">
                <a:solidFill>
                  <a:schemeClr val="bg1"/>
                </a:solidFill>
              </a:rPr>
              <a:t>Page 2 of booklet</a:t>
            </a:r>
            <a:endParaRPr lang="en-GB" dirty="0">
              <a:solidFill>
                <a:schemeClr val="bg1"/>
              </a:solidFill>
            </a:endParaRPr>
          </a:p>
        </p:txBody>
      </p:sp>
    </p:spTree>
    <p:extLst>
      <p:ext uri="{BB962C8B-B14F-4D97-AF65-F5344CB8AC3E}">
        <p14:creationId xmlns:p14="http://schemas.microsoft.com/office/powerpoint/2010/main" val="4197234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It meritocratic?</a:t>
            </a:r>
            <a:endParaRPr lang="en-GB" dirty="0"/>
          </a:p>
        </p:txBody>
      </p:sp>
      <p:sp>
        <p:nvSpPr>
          <p:cNvPr id="3" name="Content Placeholder 2"/>
          <p:cNvSpPr>
            <a:spLocks noGrp="1"/>
          </p:cNvSpPr>
          <p:nvPr>
            <p:ph sz="quarter" idx="13"/>
          </p:nvPr>
        </p:nvSpPr>
        <p:spPr/>
        <p:txBody>
          <a:bodyPr>
            <a:normAutofit/>
          </a:bodyPr>
          <a:lstStyle/>
          <a:p>
            <a:r>
              <a:rPr lang="en-GB" sz="1050" dirty="0"/>
              <a:t>The intention is for it to be meritocratic, however it is not because not all citizens within the city have an opportunity to attend these colleges. </a:t>
            </a:r>
            <a:endParaRPr lang="en-GB" sz="1050" dirty="0"/>
          </a:p>
        </p:txBody>
      </p:sp>
      <p:pic>
        <p:nvPicPr>
          <p:cNvPr id="1026" name="Picture 2" descr="Image result for meritocr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837" y="3260639"/>
            <a:ext cx="3152518" cy="194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10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it funded and who is it governed by?</a:t>
            </a:r>
            <a:endParaRPr lang="en-GB" dirty="0"/>
          </a:p>
        </p:txBody>
      </p:sp>
      <p:sp>
        <p:nvSpPr>
          <p:cNvPr id="3" name="Content Placeholder 2"/>
          <p:cNvSpPr>
            <a:spLocks noGrp="1"/>
          </p:cNvSpPr>
          <p:nvPr>
            <p:ph sz="quarter" idx="13"/>
          </p:nvPr>
        </p:nvSpPr>
        <p:spPr/>
        <p:txBody>
          <a:bodyPr/>
          <a:lstStyle/>
          <a:p>
            <a:r>
              <a:rPr lang="en-GB" dirty="0" smtClean="0"/>
              <a:t>One in five of the capital costs are funded by private business sponsors, who also own or lease the buildings. The remaining capital costs, and all running costs, are met by Central government. </a:t>
            </a:r>
          </a:p>
          <a:p>
            <a:endParaRPr lang="en-GB" dirty="0"/>
          </a:p>
          <a:p>
            <a:r>
              <a:rPr lang="en-GB" dirty="0" smtClean="0"/>
              <a:t>It is governed by the businesses and industry (mainly through their sponsors), and often the governors are directors, local or national businesses which are currently supporting or have supported the colleges. </a:t>
            </a:r>
          </a:p>
          <a:p>
            <a:endParaRPr lang="en-GB" dirty="0"/>
          </a:p>
        </p:txBody>
      </p:sp>
    </p:spTree>
    <p:extLst>
      <p:ext uri="{BB962C8B-B14F-4D97-AF65-F5344CB8AC3E}">
        <p14:creationId xmlns:p14="http://schemas.microsoft.com/office/powerpoint/2010/main" val="971330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Specialist Schools</a:t>
            </a:r>
            <a:endParaRPr lang="en-GB" dirty="0"/>
          </a:p>
        </p:txBody>
      </p:sp>
      <p:sp>
        <p:nvSpPr>
          <p:cNvPr id="3" name="Subtitle 2"/>
          <p:cNvSpPr>
            <a:spLocks noGrp="1"/>
          </p:cNvSpPr>
          <p:nvPr>
            <p:ph type="subTitle" idx="1"/>
          </p:nvPr>
        </p:nvSpPr>
        <p:spPr/>
        <p:txBody>
          <a:bodyPr/>
          <a:lstStyle/>
          <a:p>
            <a:r>
              <a:rPr lang="en-GB" dirty="0" smtClean="0"/>
              <a:t>Lydia and Adam</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300" y="4992772"/>
            <a:ext cx="497124" cy="568142"/>
          </a:xfrm>
          <a:prstGeom prst="rect">
            <a:avLst/>
          </a:prstGeom>
        </p:spPr>
      </p:pic>
    </p:spTree>
    <p:extLst>
      <p:ext uri="{BB962C8B-B14F-4D97-AF65-F5344CB8AC3E}">
        <p14:creationId xmlns:p14="http://schemas.microsoft.com/office/powerpoint/2010/main" val="3918744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Specialist schools</a:t>
            </a:r>
            <a:endParaRPr lang="en-GB" dirty="0"/>
          </a:p>
        </p:txBody>
      </p:sp>
      <p:sp>
        <p:nvSpPr>
          <p:cNvPr id="3" name="Content Placeholder 2"/>
          <p:cNvSpPr>
            <a:spLocks noGrp="1"/>
          </p:cNvSpPr>
          <p:nvPr>
            <p:ph idx="1"/>
          </p:nvPr>
        </p:nvSpPr>
        <p:spPr/>
        <p:txBody>
          <a:bodyPr/>
          <a:lstStyle/>
          <a:p>
            <a:r>
              <a:rPr lang="en-GB" dirty="0" smtClean="0"/>
              <a:t>A specialist school is a state specialist school that aimed to be local centres of excellence in their chosen specialist subject. </a:t>
            </a:r>
          </a:p>
          <a:p>
            <a:r>
              <a:rPr lang="en-GB" dirty="0" smtClean="0"/>
              <a:t>Subject include: art, business and enterprise, engineering, humanities, languages, mathematics and computing, music, science, and sports and technology.</a:t>
            </a:r>
          </a:p>
          <a:p>
            <a:r>
              <a:rPr lang="en-GB" dirty="0" smtClean="0"/>
              <a:t>A school can specialise in a maximum of two of these subjects. </a:t>
            </a:r>
          </a:p>
          <a:p>
            <a:r>
              <a:rPr lang="en-GB" dirty="0" smtClean="0"/>
              <a:t>The programme stared in 1993 by the Conservative Government.</a:t>
            </a:r>
          </a:p>
          <a:p>
            <a:r>
              <a:rPr lang="en-GB" dirty="0" smtClean="0"/>
              <a:t>In 1994 the first 50 technology colleges were opened.</a:t>
            </a:r>
          </a:p>
          <a:p>
            <a:r>
              <a:rPr lang="en-GB" dirty="0" smtClean="0"/>
              <a:t>Specialist schools performed higher in GCSEs than non specialist schools. </a:t>
            </a:r>
          </a:p>
          <a:p>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381" y="1016761"/>
            <a:ext cx="1334924" cy="12882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300" y="4992772"/>
            <a:ext cx="497124" cy="568142"/>
          </a:xfrm>
          <a:prstGeom prst="rect">
            <a:avLst/>
          </a:prstGeom>
        </p:spPr>
      </p:pic>
    </p:spTree>
    <p:extLst>
      <p:ext uri="{BB962C8B-B14F-4D97-AF65-F5344CB8AC3E}">
        <p14:creationId xmlns:p14="http://schemas.microsoft.com/office/powerpoint/2010/main" val="2846367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a:t>
            </a:r>
            <a:endParaRPr lang="en-GB" dirty="0"/>
          </a:p>
        </p:txBody>
      </p:sp>
      <p:sp>
        <p:nvSpPr>
          <p:cNvPr id="3" name="Content Placeholder 2"/>
          <p:cNvSpPr>
            <a:spLocks noGrp="1"/>
          </p:cNvSpPr>
          <p:nvPr>
            <p:ph idx="1"/>
          </p:nvPr>
        </p:nvSpPr>
        <p:spPr/>
        <p:txBody>
          <a:bodyPr/>
          <a:lstStyle/>
          <a:p>
            <a:r>
              <a:rPr lang="en-GB" dirty="0" smtClean="0"/>
              <a:t>The school receives </a:t>
            </a:r>
            <a:r>
              <a:rPr lang="en-GB" dirty="0"/>
              <a:t>extra funding from the government for specialising in a subject</a:t>
            </a:r>
            <a:r>
              <a:rPr lang="en-GB" dirty="0" smtClean="0"/>
              <a:t>.</a:t>
            </a:r>
          </a:p>
          <a:p>
            <a:r>
              <a:rPr lang="en-GB" dirty="0" smtClean="0"/>
              <a:t>In 2010 during the coalition government Michael Gove stated that all funding was stopped and absorbed into the general school budget. </a:t>
            </a:r>
          </a:p>
          <a:p>
            <a:r>
              <a:rPr lang="en-GB" dirty="0" smtClean="0"/>
              <a:t>It costs about £129 per student over their 4 years in this education system.</a:t>
            </a:r>
          </a:p>
          <a:p>
            <a:r>
              <a:rPr lang="en-GB" dirty="0" smtClean="0"/>
              <a:t>These schools took fewer children from poorer families compared to non specialist schools possibly because it is easier for middle class parents to raise the necessary sponsorship to attend the school.</a:t>
            </a:r>
          </a:p>
          <a:p>
            <a:pPr marL="0" indent="0">
              <a:buNone/>
            </a:pPr>
            <a:endParaRPr lang="en-GB" dirty="0" smtClean="0"/>
          </a:p>
          <a:p>
            <a:endParaRPr lang="en-GB" dirty="0" smtClean="0"/>
          </a:p>
          <a:p>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5631" y="1314450"/>
            <a:ext cx="1857374" cy="990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300" y="4992772"/>
            <a:ext cx="497124" cy="568142"/>
          </a:xfrm>
          <a:prstGeom prst="rect">
            <a:avLst/>
          </a:prstGeom>
        </p:spPr>
      </p:pic>
    </p:spTree>
    <p:extLst>
      <p:ext uri="{BB962C8B-B14F-4D97-AF65-F5344CB8AC3E}">
        <p14:creationId xmlns:p14="http://schemas.microsoft.com/office/powerpoint/2010/main" val="3364056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Administration policy</a:t>
            </a:r>
            <a:endParaRPr lang="en-GB" dirty="0"/>
          </a:p>
        </p:txBody>
      </p:sp>
      <p:sp>
        <p:nvSpPr>
          <p:cNvPr id="3" name="Content Placeholder 2"/>
          <p:cNvSpPr>
            <a:spLocks noGrp="1"/>
          </p:cNvSpPr>
          <p:nvPr>
            <p:ph idx="1"/>
          </p:nvPr>
        </p:nvSpPr>
        <p:spPr/>
        <p:txBody>
          <a:bodyPr/>
          <a:lstStyle/>
          <a:p>
            <a:r>
              <a:rPr lang="en-GB" dirty="0" smtClean="0"/>
              <a:t>Under the school Standards and Framework act of 1998 specialist schools were permitted to select up to 10% of their pupil intake on a basis of their ability for the specialism subject. However, this option is often not taken up. </a:t>
            </a:r>
          </a:p>
          <a:p>
            <a:r>
              <a:rPr lang="en-GB" dirty="0" smtClean="0"/>
              <a:t>Only 7% on 403 schools operating in September 1999 had taken up the option to select 10% of students.</a:t>
            </a:r>
          </a:p>
          <a:p>
            <a:r>
              <a:rPr lang="en-GB" dirty="0" smtClean="0"/>
              <a:t>These schools have reduced the number of students eligible for free school meals. 29% of schools in England attracted more socially privileged people between 1999 and 2000.</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822" y="1314450"/>
            <a:ext cx="1045163" cy="94529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300" y="4992772"/>
            <a:ext cx="497124" cy="568142"/>
          </a:xfrm>
          <a:prstGeom prst="rect">
            <a:avLst/>
          </a:prstGeom>
        </p:spPr>
      </p:pic>
    </p:spTree>
    <p:extLst>
      <p:ext uri="{BB962C8B-B14F-4D97-AF65-F5344CB8AC3E}">
        <p14:creationId xmlns:p14="http://schemas.microsoft.com/office/powerpoint/2010/main" val="2243294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Home schooling</a:t>
            </a:r>
            <a:endParaRPr lang="en-GB" dirty="0"/>
          </a:p>
        </p:txBody>
      </p:sp>
      <p:sp>
        <p:nvSpPr>
          <p:cNvPr id="3" name="Subtitle 2"/>
          <p:cNvSpPr>
            <a:spLocks noGrp="1"/>
          </p:cNvSpPr>
          <p:nvPr>
            <p:ph type="subTitle" idx="1"/>
          </p:nvPr>
        </p:nvSpPr>
        <p:spPr/>
        <p:txBody>
          <a:bodyPr/>
          <a:lstStyle/>
          <a:p>
            <a:r>
              <a:rPr lang="en-GB" dirty="0" smtClean="0"/>
              <a:t>By Tansy, Harriet and Emily</a:t>
            </a:r>
            <a:endParaRPr lang="en-GB" dirty="0"/>
          </a:p>
        </p:txBody>
      </p:sp>
      <p:pic>
        <p:nvPicPr>
          <p:cNvPr id="1026" name="Picture 2" descr="Image result for home school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929" y="1080006"/>
            <a:ext cx="2935595" cy="1949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ome schoo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085" y="4038908"/>
            <a:ext cx="2237280" cy="154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6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home schooling? </a:t>
            </a:r>
            <a:br>
              <a:rPr lang="en-GB" dirty="0" smtClean="0"/>
            </a:br>
            <a:r>
              <a:rPr lang="en-GB" dirty="0"/>
              <a:t/>
            </a:r>
            <a:br>
              <a:rPr lang="en-GB" dirty="0"/>
            </a:br>
            <a:endParaRPr lang="en-GB" dirty="0"/>
          </a:p>
        </p:txBody>
      </p:sp>
      <p:sp>
        <p:nvSpPr>
          <p:cNvPr id="3" name="Content Placeholder 2"/>
          <p:cNvSpPr>
            <a:spLocks noGrp="1"/>
          </p:cNvSpPr>
          <p:nvPr>
            <p:ph idx="1"/>
          </p:nvPr>
        </p:nvSpPr>
        <p:spPr>
          <a:xfrm>
            <a:off x="508001" y="2001956"/>
            <a:ext cx="6447501" cy="3396403"/>
          </a:xfrm>
        </p:spPr>
        <p:txBody>
          <a:bodyPr>
            <a:normAutofit fontScale="85000" lnSpcReduction="20000"/>
          </a:bodyPr>
          <a:lstStyle/>
          <a:p>
            <a:r>
              <a:rPr lang="en-GB" dirty="0" smtClean="0"/>
              <a:t>‘Home </a:t>
            </a:r>
            <a:r>
              <a:rPr lang="en-GB" dirty="0"/>
              <a:t>schooling’ is the term used in North America – in the UK it is called ‘home education’ because in the US, parents recreate school at home. </a:t>
            </a:r>
          </a:p>
          <a:p>
            <a:r>
              <a:rPr lang="en-GB" dirty="0" smtClean="0"/>
              <a:t>A brief history of home schooling: the modern home school movement began in the 1970s when John Holt began arguing that formal schools’ focus on learning creates an oppressive classroom essentially making children compliant employees. John Holt was an educational theorist and supporter of school reform. Holt wanted parents to liberate their children from formal education and follow home schooling. This began in America but slowly started to make it’s way to the UK. </a:t>
            </a:r>
          </a:p>
          <a:p>
            <a:r>
              <a:rPr lang="en-GB" dirty="0" smtClean="0"/>
              <a:t>There was a 65% increase in children recorded as home educated in the UK between 2009 and 2015.</a:t>
            </a:r>
          </a:p>
          <a:p>
            <a:r>
              <a:rPr lang="en-GB" dirty="0" smtClean="0"/>
              <a:t>There are expected standard of home education: </a:t>
            </a:r>
          </a:p>
          <a:p>
            <a:pPr lvl="1"/>
            <a:r>
              <a:rPr lang="en-GB" dirty="0" smtClean="0"/>
              <a:t>There is obligation to follow the national curriculum,</a:t>
            </a:r>
          </a:p>
          <a:p>
            <a:pPr lvl="1"/>
            <a:r>
              <a:rPr lang="en-GB" dirty="0" smtClean="0"/>
              <a:t>There is not a standard of how rooms should be or the equipment used,</a:t>
            </a:r>
          </a:p>
          <a:p>
            <a:pPr lvl="1"/>
            <a:r>
              <a:rPr lang="en-GB" dirty="0" smtClean="0"/>
              <a:t>You do not have to follow the school terms, hours or days and a scheduled time table is not compulsory,</a:t>
            </a:r>
          </a:p>
          <a:p>
            <a:pPr lvl="1"/>
            <a:r>
              <a:rPr lang="en-GB" dirty="0" smtClean="0"/>
              <a:t>There is no need to be inspected by Ofsted and you do not have to be registered to the department of education. </a:t>
            </a:r>
          </a:p>
          <a:p>
            <a:pPr lvl="1"/>
            <a:r>
              <a:rPr lang="en-GB" dirty="0" smtClean="0"/>
              <a:t>There is no legal age in which children who are home educated should start or finish their education. </a:t>
            </a:r>
          </a:p>
          <a:p>
            <a:pPr marL="0" indent="0">
              <a:buNone/>
            </a:pPr>
            <a:endParaRPr lang="en-GB" dirty="0"/>
          </a:p>
        </p:txBody>
      </p:sp>
    </p:spTree>
    <p:extLst>
      <p:ext uri="{BB962C8B-B14F-4D97-AF65-F5344CB8AC3E}">
        <p14:creationId xmlns:p14="http://schemas.microsoft.com/office/powerpoint/2010/main" val="3550118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Admission policy</a:t>
            </a:r>
            <a:endParaRPr lang="en-GB" dirty="0"/>
          </a:p>
        </p:txBody>
      </p:sp>
      <p:sp>
        <p:nvSpPr>
          <p:cNvPr id="3" name="Content Placeholder 2"/>
          <p:cNvSpPr>
            <a:spLocks noGrp="1"/>
          </p:cNvSpPr>
          <p:nvPr>
            <p:ph idx="1"/>
          </p:nvPr>
        </p:nvSpPr>
        <p:spPr>
          <a:xfrm>
            <a:off x="508001" y="2039027"/>
            <a:ext cx="6447501" cy="2910580"/>
          </a:xfrm>
        </p:spPr>
        <p:txBody>
          <a:bodyPr/>
          <a:lstStyle/>
          <a:p>
            <a:r>
              <a:rPr lang="en-GB" dirty="0" smtClean="0"/>
              <a:t>Home education is not meritocratic, and therefore has no admission policy. </a:t>
            </a:r>
          </a:p>
          <a:p>
            <a:r>
              <a:rPr lang="en-GB" dirty="0" smtClean="0"/>
              <a:t>Consequently, in some cases the system does not support social mobility because some students won’t achieve GCSEs or A levels, which are essential for most job opportunities. However, there are a select few that do achieve these and therefore are able to climb the social structure by having a respectable job. </a:t>
            </a:r>
          </a:p>
          <a:p>
            <a:pPr marL="0" indent="0">
              <a:buNone/>
            </a:pPr>
            <a:r>
              <a:rPr lang="en-GB" dirty="0" smtClean="0"/>
              <a:t/>
            </a:r>
            <a:br>
              <a:rPr lang="en-GB" dirty="0" smtClean="0"/>
            </a:br>
            <a:endParaRPr lang="en-GB" dirty="0"/>
          </a:p>
        </p:txBody>
      </p:sp>
      <p:pic>
        <p:nvPicPr>
          <p:cNvPr id="2050" name="Picture 2" descr="Image result for home school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728342" y="3637521"/>
            <a:ext cx="3160344" cy="165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27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it funded?</a:t>
            </a:r>
            <a:br>
              <a:rPr lang="en-GB" dirty="0" smtClean="0"/>
            </a:br>
            <a:r>
              <a:rPr lang="en-GB" dirty="0" smtClean="0"/>
              <a:t>Who is it governed by? </a:t>
            </a:r>
            <a:endParaRPr lang="en-GB" dirty="0"/>
          </a:p>
        </p:txBody>
      </p:sp>
      <p:sp>
        <p:nvSpPr>
          <p:cNvPr id="3" name="Content Placeholder 2"/>
          <p:cNvSpPr>
            <a:spLocks noGrp="1"/>
          </p:cNvSpPr>
          <p:nvPr>
            <p:ph idx="1"/>
          </p:nvPr>
        </p:nvSpPr>
        <p:spPr/>
        <p:txBody>
          <a:bodyPr/>
          <a:lstStyle/>
          <a:p>
            <a:r>
              <a:rPr lang="en-GB" dirty="0" smtClean="0"/>
              <a:t>In theory there is no funding for elective home education. Individual families do not receive any of the money which is paid to schools for registered pupils. Parents have full financial responsibility, including the cost of examinations, when their children are outside the “state school system”. </a:t>
            </a:r>
          </a:p>
          <a:p>
            <a:r>
              <a:rPr lang="en-GB" dirty="0" smtClean="0"/>
              <a:t>Parents who decide to home educate do not need teacher training or any specialised qualifications in order to teach their child. </a:t>
            </a:r>
          </a:p>
          <a:p>
            <a:endParaRPr lang="en-GB" dirty="0" smtClean="0"/>
          </a:p>
          <a:p>
            <a:pPr marL="0" indent="0">
              <a:buNone/>
            </a:pPr>
            <a:endParaRPr lang="en-GB" dirty="0"/>
          </a:p>
        </p:txBody>
      </p:sp>
      <p:pic>
        <p:nvPicPr>
          <p:cNvPr id="3074" name="Picture 2" descr="Image result for home school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735" y="4245348"/>
            <a:ext cx="2360849" cy="157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16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ill Sans MT" panose="020B0502020104020203" pitchFamily="34" charset="0"/>
              </a:rPr>
              <a:t>Meritocracy</a:t>
            </a:r>
            <a:r>
              <a:rPr lang="en-GB" dirty="0" smtClean="0">
                <a:latin typeface="Gill Sans MT" panose="020B0502020104020203" pitchFamily="34" charset="0"/>
              </a:rPr>
              <a:t> Page 3</a:t>
            </a:r>
            <a:endParaRPr lang="en-GB" dirty="0">
              <a:latin typeface="Gill Sans MT" panose="020B0502020104020203" pitchFamily="34" charset="0"/>
            </a:endParaRPr>
          </a:p>
        </p:txBody>
      </p:sp>
      <p:sp>
        <p:nvSpPr>
          <p:cNvPr id="3" name="Content Placeholder 2"/>
          <p:cNvSpPr>
            <a:spLocks noGrp="1"/>
          </p:cNvSpPr>
          <p:nvPr>
            <p:ph idx="1"/>
          </p:nvPr>
        </p:nvSpPr>
        <p:spPr/>
        <p:txBody>
          <a:bodyPr/>
          <a:lstStyle/>
          <a:p>
            <a:r>
              <a:rPr lang="en-GB" sz="2000" dirty="0">
                <a:latin typeface="Gill Sans MT" panose="020B0502020104020203" pitchFamily="34" charset="0"/>
              </a:rPr>
              <a:t>A key argument in the sociology of education is whether the education system in the UK is </a:t>
            </a:r>
            <a:r>
              <a:rPr lang="en-GB" sz="2000" dirty="0" err="1">
                <a:latin typeface="Gill Sans MT" panose="020B0502020104020203" pitchFamily="34" charset="0"/>
              </a:rPr>
              <a:t>meritocractic</a:t>
            </a:r>
            <a:r>
              <a:rPr lang="en-GB" sz="2000" dirty="0">
                <a:latin typeface="Gill Sans MT" panose="020B0502020104020203" pitchFamily="34" charset="0"/>
              </a:rPr>
              <a:t>. Find out what this means and write </a:t>
            </a:r>
            <a:r>
              <a:rPr lang="en-GB" sz="2000" dirty="0" smtClean="0">
                <a:latin typeface="Gill Sans MT" panose="020B0502020104020203" pitchFamily="34" charset="0"/>
              </a:rPr>
              <a:t>in box.</a:t>
            </a:r>
            <a:endParaRPr lang="en-GB" sz="2000" dirty="0">
              <a:latin typeface="Gill Sans MT" panose="020B0502020104020203" pitchFamily="34" charset="0"/>
            </a:endParaRPr>
          </a:p>
          <a:p>
            <a:pPr marL="68580" indent="0">
              <a:buNone/>
            </a:pPr>
            <a:endParaRPr lang="en-GB" sz="2000" dirty="0">
              <a:latin typeface="Gill Sans MT" panose="020B0502020104020203" pitchFamily="34" charset="0"/>
            </a:endParaRPr>
          </a:p>
          <a:p>
            <a:r>
              <a:rPr lang="en-GB" b="1" dirty="0">
                <a:latin typeface="Gill Sans MT" panose="020B0502020104020203" pitchFamily="34" charset="0"/>
              </a:rPr>
              <a:t>Meritocracy:</a:t>
            </a:r>
            <a:endParaRPr lang="en-GB" dirty="0">
              <a:latin typeface="Gill Sans MT" panose="020B0502020104020203" pitchFamily="34" charset="0"/>
            </a:endParaRPr>
          </a:p>
          <a:p>
            <a:endParaRPr lang="en-GB" dirty="0"/>
          </a:p>
        </p:txBody>
      </p:sp>
      <p:sp>
        <p:nvSpPr>
          <p:cNvPr id="4" name="TextBox 3"/>
          <p:cNvSpPr txBox="1"/>
          <p:nvPr/>
        </p:nvSpPr>
        <p:spPr>
          <a:xfrm>
            <a:off x="5076056" y="188640"/>
            <a:ext cx="2177199" cy="369332"/>
          </a:xfrm>
          <a:prstGeom prst="rect">
            <a:avLst/>
          </a:prstGeom>
          <a:noFill/>
        </p:spPr>
        <p:txBody>
          <a:bodyPr wrap="none" rtlCol="0">
            <a:spAutoFit/>
          </a:bodyPr>
          <a:lstStyle/>
          <a:p>
            <a:r>
              <a:rPr lang="en-GB" dirty="0" smtClean="0">
                <a:solidFill>
                  <a:schemeClr val="bg1"/>
                </a:solidFill>
              </a:rPr>
              <a:t>Page 3 of booklet</a:t>
            </a:r>
            <a:endParaRPr lang="en-GB" dirty="0">
              <a:solidFill>
                <a:schemeClr val="bg1"/>
              </a:solidFill>
            </a:endParaRPr>
          </a:p>
        </p:txBody>
      </p:sp>
    </p:spTree>
    <p:extLst>
      <p:ext uri="{BB962C8B-B14F-4D97-AF65-F5344CB8AC3E}">
        <p14:creationId xmlns:p14="http://schemas.microsoft.com/office/powerpoint/2010/main" val="3373284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Gill Sans MT" panose="020B0502020104020203" pitchFamily="34" charset="0"/>
              </a:rPr>
              <a:t>The Purpose of Education p.7</a:t>
            </a:r>
            <a:endParaRPr lang="en-GB" dirty="0">
              <a:latin typeface="Gill Sans MT" panose="020B0502020104020203" pitchFamily="34" charset="0"/>
            </a:endParaRPr>
          </a:p>
        </p:txBody>
      </p:sp>
      <p:sp>
        <p:nvSpPr>
          <p:cNvPr id="4" name="Text Placeholder 3"/>
          <p:cNvSpPr>
            <a:spLocks noGrp="1"/>
          </p:cNvSpPr>
          <p:nvPr>
            <p:ph type="body" sz="half" idx="2"/>
          </p:nvPr>
        </p:nvSpPr>
        <p:spPr/>
        <p:txBody>
          <a:bodyPr/>
          <a:lstStyle/>
          <a:p>
            <a:r>
              <a:rPr lang="en-GB" dirty="0">
                <a:latin typeface="Gill Sans MT" panose="020B0502020104020203" pitchFamily="34" charset="0"/>
              </a:rPr>
              <a:t>Highlight in one colour the purposes that relate to the individual, and then in another colour highlight those relating to society</a:t>
            </a:r>
          </a:p>
        </p:txBody>
      </p:sp>
      <p:sp>
        <p:nvSpPr>
          <p:cNvPr id="40962" name="Cloud"/>
          <p:cNvSpPr>
            <a:spLocks noChangeAspect="1" noEditPoints="1" noChangeArrowheads="1"/>
          </p:cNvSpPr>
          <p:nvPr/>
        </p:nvSpPr>
        <p:spPr bwMode="auto">
          <a:xfrm>
            <a:off x="2915816" y="1484784"/>
            <a:ext cx="2592288" cy="144016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25400">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40963" name="Text Box 3"/>
          <p:cNvSpPr txBox="1">
            <a:spLocks noChangeArrowheads="1"/>
          </p:cNvSpPr>
          <p:nvPr/>
        </p:nvSpPr>
        <p:spPr bwMode="auto">
          <a:xfrm>
            <a:off x="3131840" y="1772816"/>
            <a:ext cx="2104256" cy="8988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THE PURPOSE OF EDUCATION</a:t>
            </a:r>
            <a:endParaRPr kumimoji="0" lang="en-US" sz="2000" b="0" i="0" u="none" strike="noStrike" cap="none" normalizeH="0" baseline="0" dirty="0" smtClean="0">
              <a:ln>
                <a:noFill/>
              </a:ln>
              <a:solidFill>
                <a:schemeClr val="tx1"/>
              </a:solidFill>
              <a:effectLst/>
              <a:latin typeface="Arial" pitchFamily="34" charset="0"/>
            </a:endParaRPr>
          </a:p>
        </p:txBody>
      </p:sp>
      <p:sp>
        <p:nvSpPr>
          <p:cNvPr id="6" name="TextBox 5"/>
          <p:cNvSpPr txBox="1"/>
          <p:nvPr/>
        </p:nvSpPr>
        <p:spPr>
          <a:xfrm>
            <a:off x="395536" y="6021288"/>
            <a:ext cx="8280920" cy="369332"/>
          </a:xfrm>
          <a:prstGeom prst="rect">
            <a:avLst/>
          </a:prstGeom>
          <a:noFill/>
        </p:spPr>
        <p:txBody>
          <a:bodyPr wrap="square" rtlCol="0">
            <a:spAutoFit/>
          </a:bodyPr>
          <a:lstStyle/>
          <a:p>
            <a:r>
              <a:rPr lang="en-GB" dirty="0" smtClean="0">
                <a:latin typeface="Gill Sans MT" panose="020B0502020104020203" pitchFamily="34" charset="0"/>
              </a:rPr>
              <a:t>. </a:t>
            </a:r>
            <a:endParaRPr lang="en-GB" dirty="0">
              <a:latin typeface="Gill Sans MT" panose="020B0502020104020203" pitchFamily="34" charset="0"/>
            </a:endParaRPr>
          </a:p>
        </p:txBody>
      </p:sp>
    </p:spTree>
    <p:extLst>
      <p:ext uri="{BB962C8B-B14F-4D97-AF65-F5344CB8AC3E}">
        <p14:creationId xmlns:p14="http://schemas.microsoft.com/office/powerpoint/2010/main" val="4236304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Sociological Perspectives p7</a:t>
            </a:r>
            <a:endParaRPr lang="en-GB" dirty="0">
              <a:latin typeface="Gill Sans MT" panose="020B0502020104020203" pitchFamily="34" charset="0"/>
            </a:endParaRPr>
          </a:p>
        </p:txBody>
      </p:sp>
      <p:sp>
        <p:nvSpPr>
          <p:cNvPr id="3" name="Content Placeholder 2"/>
          <p:cNvSpPr>
            <a:spLocks noGrp="1"/>
          </p:cNvSpPr>
          <p:nvPr>
            <p:ph idx="1"/>
          </p:nvPr>
        </p:nvSpPr>
        <p:spPr/>
        <p:txBody>
          <a:bodyPr>
            <a:normAutofit fontScale="55000" lnSpcReduction="20000"/>
          </a:bodyPr>
          <a:lstStyle/>
          <a:p>
            <a:r>
              <a:rPr lang="en-GB" sz="4000" dirty="0" smtClean="0">
                <a:latin typeface="Gill Sans MT" panose="020B0502020104020203" pitchFamily="34" charset="0"/>
              </a:rPr>
              <a:t>In the Sociology of the Family you have begun to study how different sociological perspectives viewed the family. </a:t>
            </a:r>
          </a:p>
          <a:p>
            <a:r>
              <a:rPr lang="en-GB" sz="4000" dirty="0" smtClean="0">
                <a:latin typeface="Gill Sans MT" panose="020B0502020104020203" pitchFamily="34" charset="0"/>
              </a:rPr>
              <a:t>We will, in this module. look at how</a:t>
            </a:r>
          </a:p>
          <a:p>
            <a:pPr lvl="1"/>
            <a:r>
              <a:rPr lang="en-GB" sz="3800" dirty="0" smtClean="0">
                <a:solidFill>
                  <a:srgbClr val="FF0000"/>
                </a:solidFill>
                <a:latin typeface="Gill Sans MT" panose="020B0502020104020203" pitchFamily="34" charset="0"/>
              </a:rPr>
              <a:t>Functionalist</a:t>
            </a:r>
          </a:p>
          <a:p>
            <a:pPr lvl="1"/>
            <a:r>
              <a:rPr lang="en-GB" sz="3800" dirty="0" smtClean="0">
                <a:solidFill>
                  <a:srgbClr val="FF0000"/>
                </a:solidFill>
                <a:latin typeface="Gill Sans MT" panose="020B0502020104020203" pitchFamily="34" charset="0"/>
              </a:rPr>
              <a:t>Marxist</a:t>
            </a:r>
          </a:p>
          <a:p>
            <a:pPr lvl="1"/>
            <a:r>
              <a:rPr lang="en-GB" sz="3800" dirty="0" smtClean="0">
                <a:solidFill>
                  <a:srgbClr val="FF0000"/>
                </a:solidFill>
                <a:latin typeface="Gill Sans MT" panose="020B0502020104020203" pitchFamily="34" charset="0"/>
              </a:rPr>
              <a:t>Feminist and </a:t>
            </a:r>
          </a:p>
          <a:p>
            <a:pPr lvl="1"/>
            <a:r>
              <a:rPr lang="en-GB" sz="3800" dirty="0" smtClean="0">
                <a:solidFill>
                  <a:srgbClr val="FF0000"/>
                </a:solidFill>
                <a:latin typeface="Gill Sans MT" panose="020B0502020104020203" pitchFamily="34" charset="0"/>
              </a:rPr>
              <a:t>Interactionist </a:t>
            </a:r>
          </a:p>
          <a:p>
            <a:pPr marL="0" indent="0" algn="r">
              <a:buNone/>
            </a:pPr>
            <a:r>
              <a:rPr lang="en-GB" sz="4000" dirty="0" smtClean="0">
                <a:latin typeface="Gill Sans MT" panose="020B0502020104020203" pitchFamily="34" charset="0"/>
              </a:rPr>
              <a:t>sociologists view education. </a:t>
            </a:r>
          </a:p>
          <a:p>
            <a:pPr>
              <a:buNone/>
            </a:pPr>
            <a:endParaRPr lang="en-GB" dirty="0"/>
          </a:p>
        </p:txBody>
      </p:sp>
    </p:spTree>
    <p:extLst>
      <p:ext uri="{BB962C8B-B14F-4D97-AF65-F5344CB8AC3E}">
        <p14:creationId xmlns:p14="http://schemas.microsoft.com/office/powerpoint/2010/main" val="3403648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946390" cy="709865"/>
          </a:xfrm>
        </p:spPr>
        <p:txBody>
          <a:bodyPr/>
          <a:lstStyle/>
          <a:p>
            <a:r>
              <a:rPr lang="en-GB" dirty="0" smtClean="0">
                <a:latin typeface="Gill Sans MT" panose="020B0502020104020203" pitchFamily="34" charset="0"/>
              </a:rPr>
              <a:t>Overview on Sociological Perspectives</a:t>
            </a:r>
            <a:endParaRPr lang="en-GB" dirty="0">
              <a:latin typeface="Gill Sans MT" panose="020B0502020104020203" pitchFamily="34" charset="0"/>
            </a:endParaRPr>
          </a:p>
        </p:txBody>
      </p:sp>
      <p:sp>
        <p:nvSpPr>
          <p:cNvPr id="3" name="Content Placeholder 2"/>
          <p:cNvSpPr>
            <a:spLocks noGrp="1"/>
          </p:cNvSpPr>
          <p:nvPr>
            <p:ph idx="1"/>
          </p:nvPr>
        </p:nvSpPr>
        <p:spPr>
          <a:xfrm>
            <a:off x="864382" y="2489200"/>
            <a:ext cx="6947978" cy="3530600"/>
          </a:xfrm>
        </p:spPr>
        <p:txBody>
          <a:bodyPr>
            <a:normAutofit lnSpcReduction="10000"/>
          </a:bodyPr>
          <a:lstStyle/>
          <a:p>
            <a:r>
              <a:rPr lang="en-GB" sz="2000" b="1" dirty="0" err="1" smtClean="0">
                <a:latin typeface="Gill Sans MT" panose="020B0502020104020203" pitchFamily="34" charset="0"/>
              </a:rPr>
              <a:t>Structuralists</a:t>
            </a:r>
            <a:r>
              <a:rPr lang="en-GB" sz="2000" dirty="0" smtClean="0">
                <a:latin typeface="Gill Sans MT" panose="020B0502020104020203" pitchFamily="34" charset="0"/>
              </a:rPr>
              <a:t> are</a:t>
            </a:r>
            <a:r>
              <a:rPr lang="en-GB" sz="2000" b="1" dirty="0" smtClean="0">
                <a:latin typeface="Gill Sans MT" panose="020B0502020104020203" pitchFamily="34" charset="0"/>
              </a:rPr>
              <a:t> </a:t>
            </a:r>
            <a:r>
              <a:rPr lang="en-GB" sz="2000" dirty="0" smtClean="0">
                <a:latin typeface="Gill Sans MT" panose="020B0502020104020203" pitchFamily="34" charset="0"/>
              </a:rPr>
              <a:t>sociologists who view aspects of social life such as education, in terms of how they affect whole groups of people and institutions on society. They are more interested in how education affects the economy and stability of the country than in how education affects the individual. (These sociologists are also known as </a:t>
            </a:r>
            <a:r>
              <a:rPr lang="en-GB" sz="2000" b="1" u="sng" dirty="0" smtClean="0">
                <a:latin typeface="Gill Sans MT" panose="020B0502020104020203" pitchFamily="34" charset="0"/>
              </a:rPr>
              <a:t>macro</a:t>
            </a:r>
            <a:r>
              <a:rPr lang="en-GB" sz="2000" b="1" dirty="0" smtClean="0">
                <a:latin typeface="Gill Sans MT" panose="020B0502020104020203" pitchFamily="34" charset="0"/>
              </a:rPr>
              <a:t> sociologists</a:t>
            </a:r>
            <a:r>
              <a:rPr lang="en-GB" sz="2000" dirty="0" smtClean="0">
                <a:latin typeface="Gill Sans MT" panose="020B0502020104020203" pitchFamily="34" charset="0"/>
              </a:rPr>
              <a:t>)</a:t>
            </a:r>
          </a:p>
          <a:p>
            <a:r>
              <a:rPr lang="en-GB" sz="2000" dirty="0" smtClean="0">
                <a:latin typeface="Gill Sans MT" panose="020B0502020104020203" pitchFamily="34" charset="0"/>
              </a:rPr>
              <a:t>Not all sociologists are macro sociologists. Some sociologists are less concerned with studying large social systems. </a:t>
            </a:r>
            <a:r>
              <a:rPr lang="en-GB" sz="2000" b="1" u="sng" dirty="0" smtClean="0">
                <a:latin typeface="Gill Sans MT" panose="020B0502020104020203" pitchFamily="34" charset="0"/>
              </a:rPr>
              <a:t>Micro</a:t>
            </a:r>
            <a:r>
              <a:rPr lang="en-GB" sz="2000" b="1" dirty="0" smtClean="0">
                <a:latin typeface="Gill Sans MT" panose="020B0502020104020203" pitchFamily="34" charset="0"/>
              </a:rPr>
              <a:t> sociologists</a:t>
            </a:r>
            <a:r>
              <a:rPr lang="en-GB" sz="2000" dirty="0" smtClean="0">
                <a:latin typeface="Gill Sans MT" panose="020B0502020104020203" pitchFamily="34" charset="0"/>
              </a:rPr>
              <a:t> are more interested in how people react to, and influence each other in small groups – for example, in classrooms.</a:t>
            </a:r>
          </a:p>
          <a:p>
            <a:pPr lvl="0">
              <a:buNone/>
            </a:pPr>
            <a:endParaRPr lang="en-GB" dirty="0" smtClean="0"/>
          </a:p>
          <a:p>
            <a:endParaRPr lang="en-GB" dirty="0"/>
          </a:p>
        </p:txBody>
      </p:sp>
    </p:spTree>
    <p:extLst>
      <p:ext uri="{BB962C8B-B14F-4D97-AF65-F5344CB8AC3E}">
        <p14:creationId xmlns:p14="http://schemas.microsoft.com/office/powerpoint/2010/main" val="83928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558781" y="403995"/>
            <a:ext cx="3935532" cy="3078584"/>
          </a:xfrm>
          <a:prstGeom prst="rect">
            <a:avLst/>
          </a:prstGeom>
        </p:spPr>
        <p:txBody>
          <a:bodyPr>
            <a:normAutofit fontScale="92500" lnSpcReduction="20000"/>
          </a:bodyPr>
          <a:lstStyle/>
          <a:p>
            <a:pPr marL="0" indent="0">
              <a:buNone/>
            </a:pPr>
            <a:r>
              <a:rPr lang="en-GB" sz="2600" b="1" dirty="0">
                <a:solidFill>
                  <a:srgbClr val="0070C0"/>
                </a:solidFill>
              </a:rPr>
              <a:t>Functionalists</a:t>
            </a:r>
          </a:p>
          <a:p>
            <a:r>
              <a:rPr lang="en-GB" dirty="0" smtClean="0">
                <a:latin typeface="Gill Sans MT" panose="020B0502020104020203" pitchFamily="34" charset="0"/>
              </a:rPr>
              <a:t>Emphasise </a:t>
            </a:r>
            <a:r>
              <a:rPr lang="en-GB" b="1" dirty="0" smtClean="0">
                <a:latin typeface="Gill Sans MT" panose="020B0502020104020203" pitchFamily="34" charset="0"/>
              </a:rPr>
              <a:t>value consensus </a:t>
            </a:r>
            <a:r>
              <a:rPr lang="en-GB" dirty="0" smtClean="0">
                <a:latin typeface="Gill Sans MT" panose="020B0502020104020203" pitchFamily="34" charset="0"/>
              </a:rPr>
              <a:t>holding society together</a:t>
            </a:r>
          </a:p>
          <a:p>
            <a:r>
              <a:rPr lang="en-GB" dirty="0" smtClean="0">
                <a:latin typeface="Gill Sans MT" panose="020B0502020104020203" pitchFamily="34" charset="0"/>
              </a:rPr>
              <a:t>Believe in the </a:t>
            </a:r>
            <a:r>
              <a:rPr lang="en-GB" b="1" dirty="0" smtClean="0">
                <a:latin typeface="Gill Sans MT" panose="020B0502020104020203" pitchFamily="34" charset="0"/>
              </a:rPr>
              <a:t>Organic Analogy </a:t>
            </a:r>
            <a:r>
              <a:rPr lang="en-GB" dirty="0" smtClean="0">
                <a:latin typeface="Gill Sans MT" panose="020B0502020104020203" pitchFamily="34" charset="0"/>
              </a:rPr>
              <a:t>– society is like an organism in some ways – its parts are interdependent</a:t>
            </a:r>
          </a:p>
          <a:p>
            <a:r>
              <a:rPr lang="en-GB" dirty="0" smtClean="0">
                <a:latin typeface="Gill Sans MT" panose="020B0502020104020203" pitchFamily="34" charset="0"/>
              </a:rPr>
              <a:t>Consider that modern society needs to establish a set of common bonds to hold it together</a:t>
            </a:r>
          </a:p>
          <a:p>
            <a:r>
              <a:rPr lang="en-GB" dirty="0" smtClean="0">
                <a:latin typeface="Gill Sans MT" panose="020B0502020104020203" pitchFamily="34" charset="0"/>
              </a:rPr>
              <a:t>The modern economy has an increasingly complex </a:t>
            </a:r>
            <a:r>
              <a:rPr lang="en-GB" b="1" dirty="0" smtClean="0">
                <a:latin typeface="Gill Sans MT" panose="020B0502020104020203" pitchFamily="34" charset="0"/>
              </a:rPr>
              <a:t>Division of Labour</a:t>
            </a:r>
            <a:endParaRPr lang="en-GB" dirty="0" smtClean="0">
              <a:latin typeface="Gill Sans MT" panose="020B0502020104020203" pitchFamily="34" charset="0"/>
            </a:endParaRPr>
          </a:p>
          <a:p>
            <a:pPr marL="0" indent="0">
              <a:buNone/>
            </a:pPr>
            <a:endParaRPr lang="en-GB" dirty="0"/>
          </a:p>
        </p:txBody>
      </p:sp>
      <p:sp>
        <p:nvSpPr>
          <p:cNvPr id="6" name="Content Placeholder 5"/>
          <p:cNvSpPr>
            <a:spLocks noGrp="1"/>
          </p:cNvSpPr>
          <p:nvPr>
            <p:ph sz="quarter" idx="4294967295"/>
          </p:nvPr>
        </p:nvSpPr>
        <p:spPr>
          <a:xfrm>
            <a:off x="4866202" y="403995"/>
            <a:ext cx="3885381" cy="3078584"/>
          </a:xfrm>
          <a:prstGeom prst="rect">
            <a:avLst/>
          </a:prstGeom>
        </p:spPr>
        <p:txBody>
          <a:bodyPr>
            <a:normAutofit fontScale="92500" lnSpcReduction="10000"/>
          </a:bodyPr>
          <a:lstStyle/>
          <a:p>
            <a:pPr marL="0" indent="0" algn="r">
              <a:buNone/>
            </a:pPr>
            <a:r>
              <a:rPr lang="en-GB" sz="2200" b="1" dirty="0" smtClean="0">
                <a:solidFill>
                  <a:srgbClr val="FF0000"/>
                </a:solidFill>
                <a:latin typeface="Gill Sans MT" panose="020B0502020104020203" pitchFamily="34" charset="0"/>
              </a:rPr>
              <a:t>Marxism</a:t>
            </a:r>
          </a:p>
          <a:p>
            <a:pPr algn="r"/>
            <a:r>
              <a:rPr lang="en-GB" dirty="0" smtClean="0">
                <a:latin typeface="Gill Sans MT" panose="020B0502020104020203" pitchFamily="34" charset="0"/>
              </a:rPr>
              <a:t>Emphasise </a:t>
            </a:r>
            <a:r>
              <a:rPr lang="en-GB" b="1" dirty="0" smtClean="0">
                <a:latin typeface="Gill Sans MT" panose="020B0502020104020203" pitchFamily="34" charset="0"/>
              </a:rPr>
              <a:t>class division </a:t>
            </a:r>
            <a:r>
              <a:rPr lang="en-GB" dirty="0" smtClean="0">
                <a:latin typeface="Gill Sans MT" panose="020B0502020104020203" pitchFamily="34" charset="0"/>
              </a:rPr>
              <a:t>in society</a:t>
            </a:r>
          </a:p>
          <a:p>
            <a:pPr algn="r"/>
            <a:r>
              <a:rPr lang="en-GB" u="sng" dirty="0" smtClean="0">
                <a:latin typeface="Gill Sans MT" panose="020B0502020104020203" pitchFamily="34" charset="0"/>
              </a:rPr>
              <a:t>Believe that everything</a:t>
            </a:r>
            <a:r>
              <a:rPr lang="en-GB" dirty="0" smtClean="0">
                <a:latin typeface="Gill Sans MT" panose="020B0502020104020203" pitchFamily="34" charset="0"/>
              </a:rPr>
              <a:t> in </a:t>
            </a:r>
            <a:r>
              <a:rPr lang="en-GB" b="1" dirty="0" smtClean="0">
                <a:latin typeface="Gill Sans MT" panose="020B0502020104020203" pitchFamily="34" charset="0"/>
              </a:rPr>
              <a:t>capitalist</a:t>
            </a:r>
            <a:r>
              <a:rPr lang="en-GB" dirty="0" smtClean="0">
                <a:latin typeface="Gill Sans MT" panose="020B0502020104020203" pitchFamily="34" charset="0"/>
              </a:rPr>
              <a:t> society serves the needs of the economy and its ruling class</a:t>
            </a:r>
          </a:p>
          <a:p>
            <a:pPr algn="r"/>
            <a:r>
              <a:rPr lang="en-GB" dirty="0" smtClean="0">
                <a:latin typeface="Gill Sans MT" panose="020B0502020104020203" pitchFamily="34" charset="0"/>
              </a:rPr>
              <a:t>Observe that wealth and privilege are often </a:t>
            </a:r>
            <a:r>
              <a:rPr lang="en-GB" b="1" dirty="0" smtClean="0">
                <a:latin typeface="Gill Sans MT" panose="020B0502020104020203" pitchFamily="34" charset="0"/>
              </a:rPr>
              <a:t>inherited</a:t>
            </a:r>
          </a:p>
          <a:p>
            <a:pPr algn="r"/>
            <a:r>
              <a:rPr lang="en-GB" dirty="0" smtClean="0">
                <a:latin typeface="Gill Sans MT" panose="020B0502020104020203" pitchFamily="34" charset="0"/>
              </a:rPr>
              <a:t>Believe that class is a cultural phenomenon as well as an economic status (</a:t>
            </a:r>
            <a:r>
              <a:rPr lang="en-GB" b="1" dirty="0" smtClean="0">
                <a:latin typeface="Gill Sans MT" panose="020B0502020104020203" pitchFamily="34" charset="0"/>
              </a:rPr>
              <a:t>Neo </a:t>
            </a:r>
            <a:r>
              <a:rPr lang="en-GB" dirty="0" smtClean="0">
                <a:latin typeface="Gill Sans MT" panose="020B0502020104020203" pitchFamily="34" charset="0"/>
              </a:rPr>
              <a:t>Marxists)</a:t>
            </a:r>
            <a:endParaRPr lang="en-GB" dirty="0">
              <a:latin typeface="Gill Sans MT" panose="020B0502020104020203" pitchFamily="34" charset="0"/>
            </a:endParaRPr>
          </a:p>
        </p:txBody>
      </p:sp>
      <p:sp>
        <p:nvSpPr>
          <p:cNvPr id="7" name="Content Placeholder 5"/>
          <p:cNvSpPr txBox="1">
            <a:spLocks/>
          </p:cNvSpPr>
          <p:nvPr/>
        </p:nvSpPr>
        <p:spPr>
          <a:xfrm>
            <a:off x="558781" y="3573016"/>
            <a:ext cx="3857932" cy="3060340"/>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5B9BD5"/>
              </a:buClr>
              <a:buNone/>
            </a:pPr>
            <a:r>
              <a:rPr lang="en-GB" sz="2200" b="1" dirty="0">
                <a:solidFill>
                  <a:srgbClr val="FF0000"/>
                </a:solidFill>
                <a:latin typeface="Gill Sans MT" panose="020B0502020104020203" pitchFamily="34" charset="0"/>
              </a:rPr>
              <a:t>Feminism </a:t>
            </a:r>
          </a:p>
          <a:p>
            <a:pPr>
              <a:buClr>
                <a:srgbClr val="5B9BD5"/>
              </a:buClr>
            </a:pPr>
            <a:r>
              <a:rPr lang="en-GB" sz="1950" dirty="0" smtClean="0">
                <a:solidFill>
                  <a:prstClr val="black"/>
                </a:solidFill>
                <a:latin typeface="Gill Sans MT" panose="020B0502020104020203" pitchFamily="34" charset="0"/>
              </a:rPr>
              <a:t>Emphasise the </a:t>
            </a:r>
            <a:r>
              <a:rPr lang="en-GB" sz="1950" dirty="0" err="1" smtClean="0">
                <a:solidFill>
                  <a:prstClr val="black"/>
                </a:solidFill>
                <a:latin typeface="Gill Sans MT" panose="020B0502020104020203" pitchFamily="34" charset="0"/>
              </a:rPr>
              <a:t>impotance</a:t>
            </a:r>
            <a:r>
              <a:rPr lang="en-GB" sz="1950" dirty="0" smtClean="0">
                <a:solidFill>
                  <a:prstClr val="black"/>
                </a:solidFill>
                <a:latin typeface="Gill Sans MT" panose="020B0502020104020203" pitchFamily="34" charset="0"/>
              </a:rPr>
              <a:t> of </a:t>
            </a:r>
            <a:r>
              <a:rPr lang="en-GB" sz="1950" b="1" dirty="0">
                <a:solidFill>
                  <a:prstClr val="black"/>
                </a:solidFill>
                <a:latin typeface="Gill Sans MT" panose="020B0502020104020203" pitchFamily="34" charset="0"/>
              </a:rPr>
              <a:t>gender division </a:t>
            </a:r>
            <a:r>
              <a:rPr lang="en-GB" sz="1950" dirty="0">
                <a:solidFill>
                  <a:prstClr val="black"/>
                </a:solidFill>
                <a:latin typeface="Gill Sans MT" panose="020B0502020104020203" pitchFamily="34" charset="0"/>
              </a:rPr>
              <a:t>in society</a:t>
            </a:r>
          </a:p>
          <a:p>
            <a:pPr>
              <a:buClr>
                <a:srgbClr val="5B9BD5"/>
              </a:buClr>
            </a:pPr>
            <a:r>
              <a:rPr lang="en-GB" sz="1950" dirty="0" smtClean="0">
                <a:solidFill>
                  <a:prstClr val="black"/>
                </a:solidFill>
                <a:latin typeface="Gill Sans MT" panose="020B0502020104020203" pitchFamily="34" charset="0"/>
              </a:rPr>
              <a:t>Believe that everything </a:t>
            </a:r>
            <a:r>
              <a:rPr lang="en-GB" sz="1950" dirty="0">
                <a:solidFill>
                  <a:prstClr val="black"/>
                </a:solidFill>
                <a:latin typeface="Gill Sans MT" panose="020B0502020104020203" pitchFamily="34" charset="0"/>
              </a:rPr>
              <a:t>in </a:t>
            </a:r>
            <a:r>
              <a:rPr lang="en-GB" sz="1950" b="1" dirty="0">
                <a:solidFill>
                  <a:prstClr val="black"/>
                </a:solidFill>
                <a:latin typeface="Gill Sans MT" panose="020B0502020104020203" pitchFamily="34" charset="0"/>
              </a:rPr>
              <a:t>patriarchal </a:t>
            </a:r>
            <a:r>
              <a:rPr lang="en-GB" sz="1950" dirty="0">
                <a:solidFill>
                  <a:prstClr val="black"/>
                </a:solidFill>
                <a:latin typeface="Gill Sans MT" panose="020B0502020104020203" pitchFamily="34" charset="0"/>
              </a:rPr>
              <a:t>society serves the needs of men rather than women</a:t>
            </a:r>
          </a:p>
          <a:p>
            <a:pPr>
              <a:buClr>
                <a:srgbClr val="5B9BD5"/>
              </a:buClr>
            </a:pPr>
            <a:r>
              <a:rPr lang="en-GB" sz="1950" dirty="0" smtClean="0">
                <a:solidFill>
                  <a:prstClr val="black"/>
                </a:solidFill>
                <a:latin typeface="Gill Sans MT" panose="020B0502020104020203" pitchFamily="34" charset="0"/>
              </a:rPr>
              <a:t>Believe the </a:t>
            </a:r>
            <a:r>
              <a:rPr lang="en-GB" sz="1950" dirty="0">
                <a:solidFill>
                  <a:prstClr val="black"/>
                </a:solidFill>
                <a:latin typeface="Gill Sans MT" panose="020B0502020104020203" pitchFamily="34" charset="0"/>
              </a:rPr>
              <a:t>family </a:t>
            </a:r>
            <a:r>
              <a:rPr lang="en-GB" sz="1950" dirty="0" smtClean="0">
                <a:solidFill>
                  <a:prstClr val="black"/>
                </a:solidFill>
                <a:latin typeface="Gill Sans MT" panose="020B0502020104020203" pitchFamily="34" charset="0"/>
              </a:rPr>
              <a:t>to be the </a:t>
            </a:r>
            <a:r>
              <a:rPr lang="en-GB" sz="1950" dirty="0">
                <a:solidFill>
                  <a:prstClr val="black"/>
                </a:solidFill>
                <a:latin typeface="Gill Sans MT" panose="020B0502020104020203" pitchFamily="34" charset="0"/>
              </a:rPr>
              <a:t>basis of women’s oppression</a:t>
            </a:r>
            <a:endParaRPr lang="en-GB" sz="1950" b="1" dirty="0">
              <a:solidFill>
                <a:prstClr val="black"/>
              </a:solidFill>
              <a:latin typeface="Gill Sans MT" panose="020B0502020104020203" pitchFamily="34" charset="0"/>
            </a:endParaRPr>
          </a:p>
          <a:p>
            <a:pPr>
              <a:buClr>
                <a:srgbClr val="5B9BD5"/>
              </a:buClr>
            </a:pPr>
            <a:r>
              <a:rPr lang="en-GB" sz="1950" dirty="0" smtClean="0">
                <a:solidFill>
                  <a:prstClr val="black"/>
                </a:solidFill>
                <a:latin typeface="Gill Sans MT" panose="020B0502020104020203" pitchFamily="34" charset="0"/>
              </a:rPr>
              <a:t>Think that both women </a:t>
            </a:r>
            <a:r>
              <a:rPr lang="en-GB" sz="1950" dirty="0">
                <a:solidFill>
                  <a:prstClr val="black"/>
                </a:solidFill>
                <a:latin typeface="Gill Sans MT" panose="020B0502020104020203" pitchFamily="34" charset="0"/>
              </a:rPr>
              <a:t>and men suffer from </a:t>
            </a:r>
            <a:r>
              <a:rPr lang="en-GB" sz="1950" b="1" dirty="0">
                <a:solidFill>
                  <a:prstClr val="black"/>
                </a:solidFill>
                <a:latin typeface="Gill Sans MT" panose="020B0502020104020203" pitchFamily="34" charset="0"/>
              </a:rPr>
              <a:t>sex-role stereotyping</a:t>
            </a:r>
            <a:endParaRPr lang="en-GB" sz="1950" dirty="0">
              <a:solidFill>
                <a:prstClr val="black"/>
              </a:solidFill>
              <a:latin typeface="Gill Sans MT" panose="020B0502020104020203" pitchFamily="34" charset="0"/>
            </a:endParaRPr>
          </a:p>
        </p:txBody>
      </p:sp>
      <p:sp>
        <p:nvSpPr>
          <p:cNvPr id="8" name="Content Placeholder 5"/>
          <p:cNvSpPr txBox="1">
            <a:spLocks/>
          </p:cNvSpPr>
          <p:nvPr/>
        </p:nvSpPr>
        <p:spPr>
          <a:xfrm>
            <a:off x="4494313" y="3482579"/>
            <a:ext cx="4259594" cy="3150777"/>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r">
              <a:buClr>
                <a:srgbClr val="5B9BD5"/>
              </a:buClr>
              <a:buNone/>
            </a:pPr>
            <a:r>
              <a:rPr lang="en-GB" b="1" dirty="0">
                <a:solidFill>
                  <a:srgbClr val="FFC000"/>
                </a:solidFill>
              </a:rPr>
              <a:t>Interactionism</a:t>
            </a:r>
          </a:p>
          <a:p>
            <a:pPr algn="r">
              <a:buClr>
                <a:srgbClr val="5B9BD5"/>
              </a:buClr>
            </a:pPr>
            <a:r>
              <a:rPr lang="en-GB" sz="1950" dirty="0">
                <a:solidFill>
                  <a:prstClr val="black"/>
                </a:solidFill>
                <a:latin typeface="Gill Sans MT" panose="020B0502020104020203" pitchFamily="34" charset="0"/>
              </a:rPr>
              <a:t>Focus on </a:t>
            </a:r>
            <a:r>
              <a:rPr lang="en-GB" sz="1950" b="1" dirty="0">
                <a:solidFill>
                  <a:prstClr val="black"/>
                </a:solidFill>
                <a:latin typeface="Gill Sans MT" panose="020B0502020104020203" pitchFamily="34" charset="0"/>
              </a:rPr>
              <a:t>micro sociology </a:t>
            </a:r>
            <a:r>
              <a:rPr lang="en-GB" sz="1950" dirty="0">
                <a:solidFill>
                  <a:prstClr val="black"/>
                </a:solidFill>
                <a:latin typeface="Gill Sans MT" panose="020B0502020104020203" pitchFamily="34" charset="0"/>
              </a:rPr>
              <a:t>– not the whole social </a:t>
            </a:r>
            <a:r>
              <a:rPr lang="en-GB" sz="1950" dirty="0" smtClean="0">
                <a:solidFill>
                  <a:prstClr val="black"/>
                </a:solidFill>
                <a:latin typeface="Gill Sans MT" panose="020B0502020104020203" pitchFamily="34" charset="0"/>
              </a:rPr>
              <a:t>structure</a:t>
            </a:r>
          </a:p>
          <a:p>
            <a:pPr algn="r">
              <a:buClr>
                <a:srgbClr val="5B9BD5"/>
              </a:buClr>
            </a:pPr>
            <a:r>
              <a:rPr lang="en-GB" sz="1950" dirty="0" smtClean="0">
                <a:solidFill>
                  <a:prstClr val="black"/>
                </a:solidFill>
                <a:latin typeface="Gill Sans MT" panose="020B0502020104020203" pitchFamily="34" charset="0"/>
              </a:rPr>
              <a:t>Observe that generalisations about society may distort research</a:t>
            </a:r>
            <a:endParaRPr lang="en-GB" sz="1950" dirty="0">
              <a:solidFill>
                <a:prstClr val="black"/>
              </a:solidFill>
              <a:latin typeface="Gill Sans MT" panose="020B0502020104020203" pitchFamily="34" charset="0"/>
            </a:endParaRPr>
          </a:p>
          <a:p>
            <a:pPr algn="r">
              <a:buClr>
                <a:srgbClr val="5B9BD5"/>
              </a:buClr>
            </a:pPr>
            <a:r>
              <a:rPr lang="en-GB" sz="1950" dirty="0">
                <a:solidFill>
                  <a:prstClr val="black"/>
                </a:solidFill>
                <a:latin typeface="Gill Sans MT" panose="020B0502020104020203" pitchFamily="34" charset="0"/>
              </a:rPr>
              <a:t>Outline on how some people/groups may be positively or negatively </a:t>
            </a:r>
            <a:r>
              <a:rPr lang="en-GB" sz="1950" b="1" dirty="0">
                <a:solidFill>
                  <a:prstClr val="black"/>
                </a:solidFill>
                <a:latin typeface="Gill Sans MT" panose="020B0502020104020203" pitchFamily="34" charset="0"/>
              </a:rPr>
              <a:t>labelled</a:t>
            </a:r>
            <a:r>
              <a:rPr lang="en-GB" sz="1950" dirty="0">
                <a:solidFill>
                  <a:prstClr val="black"/>
                </a:solidFill>
                <a:latin typeface="Gill Sans MT" panose="020B0502020104020203" pitchFamily="34" charset="0"/>
              </a:rPr>
              <a:t> through social processes</a:t>
            </a:r>
          </a:p>
          <a:p>
            <a:pPr algn="r">
              <a:buClr>
                <a:srgbClr val="5B9BD5"/>
              </a:buClr>
            </a:pPr>
            <a:r>
              <a:rPr lang="en-GB" sz="1950" dirty="0" smtClean="0">
                <a:solidFill>
                  <a:prstClr val="black"/>
                </a:solidFill>
                <a:latin typeface="Gill Sans MT" panose="020B0502020104020203" pitchFamily="34" charset="0"/>
              </a:rPr>
              <a:t>Believe the </a:t>
            </a:r>
            <a:r>
              <a:rPr lang="en-GB" sz="1950" dirty="0">
                <a:solidFill>
                  <a:prstClr val="black"/>
                </a:solidFill>
                <a:latin typeface="Gill Sans MT" panose="020B0502020104020203" pitchFamily="34" charset="0"/>
              </a:rPr>
              <a:t>self </a:t>
            </a:r>
            <a:r>
              <a:rPr lang="en-GB" sz="1950" dirty="0" smtClean="0">
                <a:solidFill>
                  <a:prstClr val="black"/>
                </a:solidFill>
                <a:latin typeface="Gill Sans MT" panose="020B0502020104020203" pitchFamily="34" charset="0"/>
              </a:rPr>
              <a:t>to be a social construction </a:t>
            </a:r>
            <a:r>
              <a:rPr lang="en-GB" sz="1950" dirty="0">
                <a:solidFill>
                  <a:prstClr val="black"/>
                </a:solidFill>
                <a:latin typeface="Gill Sans MT" panose="020B0502020104020203" pitchFamily="34" charset="0"/>
              </a:rPr>
              <a:t>– the </a:t>
            </a:r>
            <a:r>
              <a:rPr lang="en-GB" sz="1950" b="1" dirty="0">
                <a:solidFill>
                  <a:prstClr val="black"/>
                </a:solidFill>
                <a:latin typeface="Gill Sans MT" panose="020B0502020104020203" pitchFamily="34" charset="0"/>
              </a:rPr>
              <a:t>looking-glass </a:t>
            </a:r>
            <a:r>
              <a:rPr lang="en-GB" sz="1950" b="1" dirty="0" smtClean="0">
                <a:solidFill>
                  <a:prstClr val="black"/>
                </a:solidFill>
                <a:latin typeface="Gill Sans MT" panose="020B0502020104020203" pitchFamily="34" charset="0"/>
              </a:rPr>
              <a:t>self</a:t>
            </a:r>
            <a:endParaRPr lang="en-GB" sz="1950" b="1" dirty="0">
              <a:solidFill>
                <a:prstClr val="black"/>
              </a:solidFill>
              <a:latin typeface="Gill Sans MT" panose="020B0502020104020203" pitchFamily="34" charset="0"/>
            </a:endParaRPr>
          </a:p>
        </p:txBody>
      </p:sp>
      <p:cxnSp>
        <p:nvCxnSpPr>
          <p:cNvPr id="10" name="Straight Connector 9"/>
          <p:cNvCxnSpPr/>
          <p:nvPr/>
        </p:nvCxnSpPr>
        <p:spPr>
          <a:xfrm>
            <a:off x="4541500" y="998730"/>
            <a:ext cx="0" cy="48605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351679" y="3401997"/>
            <a:ext cx="6473906" cy="270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781598">
            <a:off x="2352999" y="355882"/>
            <a:ext cx="2263238" cy="338554"/>
          </a:xfrm>
          <a:prstGeom prst="rect">
            <a:avLst/>
          </a:prstGeom>
          <a:noFill/>
        </p:spPr>
        <p:txBody>
          <a:bodyPr wrap="square" rtlCol="0">
            <a:spAutoFit/>
          </a:bodyPr>
          <a:lstStyle/>
          <a:p>
            <a:r>
              <a:rPr lang="en-GB" sz="1600" b="1" dirty="0" smtClean="0">
                <a:solidFill>
                  <a:srgbClr val="0070C0"/>
                </a:solidFill>
              </a:rPr>
              <a:t>Consensus </a:t>
            </a:r>
            <a:r>
              <a:rPr lang="en-GB" sz="1600" b="1" dirty="0" err="1" smtClean="0">
                <a:solidFill>
                  <a:srgbClr val="0070C0"/>
                </a:solidFill>
              </a:rPr>
              <a:t>structuralist</a:t>
            </a:r>
            <a:endParaRPr lang="en-GB" sz="1600" b="1" dirty="0">
              <a:solidFill>
                <a:srgbClr val="0070C0"/>
              </a:solidFill>
            </a:endParaRPr>
          </a:p>
        </p:txBody>
      </p:sp>
      <p:sp>
        <p:nvSpPr>
          <p:cNvPr id="9" name="TextBox 8"/>
          <p:cNvSpPr txBox="1"/>
          <p:nvPr/>
        </p:nvSpPr>
        <p:spPr>
          <a:xfrm rot="21146412">
            <a:off x="5076181" y="252571"/>
            <a:ext cx="2263238" cy="338554"/>
          </a:xfrm>
          <a:prstGeom prst="rect">
            <a:avLst/>
          </a:prstGeom>
          <a:noFill/>
        </p:spPr>
        <p:txBody>
          <a:bodyPr wrap="square" rtlCol="0">
            <a:spAutoFit/>
          </a:bodyPr>
          <a:lstStyle/>
          <a:p>
            <a:r>
              <a:rPr lang="en-GB" sz="1600" b="1" dirty="0" smtClean="0">
                <a:solidFill>
                  <a:srgbClr val="C00000"/>
                </a:solidFill>
              </a:rPr>
              <a:t>Conflict </a:t>
            </a:r>
            <a:r>
              <a:rPr lang="en-GB" sz="1600" b="1" dirty="0" err="1" smtClean="0">
                <a:solidFill>
                  <a:srgbClr val="C00000"/>
                </a:solidFill>
              </a:rPr>
              <a:t>structuralist</a:t>
            </a:r>
            <a:endParaRPr lang="en-GB" sz="1600" b="1" dirty="0">
              <a:solidFill>
                <a:srgbClr val="C00000"/>
              </a:solidFill>
            </a:endParaRPr>
          </a:p>
        </p:txBody>
      </p:sp>
      <p:sp>
        <p:nvSpPr>
          <p:cNvPr id="12" name="TextBox 11"/>
          <p:cNvSpPr txBox="1"/>
          <p:nvPr/>
        </p:nvSpPr>
        <p:spPr>
          <a:xfrm rot="534531">
            <a:off x="250746" y="6346242"/>
            <a:ext cx="2263238" cy="338554"/>
          </a:xfrm>
          <a:prstGeom prst="rect">
            <a:avLst/>
          </a:prstGeom>
          <a:noFill/>
        </p:spPr>
        <p:txBody>
          <a:bodyPr wrap="square" rtlCol="0">
            <a:spAutoFit/>
          </a:bodyPr>
          <a:lstStyle/>
          <a:p>
            <a:r>
              <a:rPr lang="en-GB" sz="1600" b="1" dirty="0" smtClean="0">
                <a:solidFill>
                  <a:srgbClr val="C00000"/>
                </a:solidFill>
              </a:rPr>
              <a:t>Conflict </a:t>
            </a:r>
            <a:r>
              <a:rPr lang="en-GB" sz="1600" b="1" dirty="0" err="1" smtClean="0">
                <a:solidFill>
                  <a:srgbClr val="C00000"/>
                </a:solidFill>
              </a:rPr>
              <a:t>structuralist</a:t>
            </a:r>
            <a:endParaRPr lang="en-GB" sz="1600" b="1" dirty="0">
              <a:solidFill>
                <a:srgbClr val="C00000"/>
              </a:solidFill>
            </a:endParaRPr>
          </a:p>
        </p:txBody>
      </p:sp>
      <p:sp>
        <p:nvSpPr>
          <p:cNvPr id="13" name="TextBox 12"/>
          <p:cNvSpPr txBox="1"/>
          <p:nvPr/>
        </p:nvSpPr>
        <p:spPr>
          <a:xfrm>
            <a:off x="5397018" y="6346242"/>
            <a:ext cx="3335409" cy="338554"/>
          </a:xfrm>
          <a:prstGeom prst="rect">
            <a:avLst/>
          </a:prstGeom>
          <a:noFill/>
        </p:spPr>
        <p:txBody>
          <a:bodyPr wrap="square" rtlCol="0">
            <a:spAutoFit/>
          </a:bodyPr>
          <a:lstStyle/>
          <a:p>
            <a:r>
              <a:rPr lang="en-GB" sz="1600" b="1" dirty="0" smtClean="0">
                <a:solidFill>
                  <a:srgbClr val="FFC000"/>
                </a:solidFill>
              </a:rPr>
              <a:t>Non-</a:t>
            </a:r>
            <a:r>
              <a:rPr lang="en-GB" sz="1600" b="1" dirty="0" err="1" smtClean="0">
                <a:solidFill>
                  <a:srgbClr val="FFC000"/>
                </a:solidFill>
              </a:rPr>
              <a:t>structuralist</a:t>
            </a:r>
            <a:r>
              <a:rPr lang="en-GB" sz="1600" b="1" dirty="0" smtClean="0">
                <a:solidFill>
                  <a:srgbClr val="FFC000"/>
                </a:solidFill>
              </a:rPr>
              <a:t> – Action Theory</a:t>
            </a:r>
            <a:endParaRPr lang="en-GB" sz="1600" b="1" dirty="0">
              <a:solidFill>
                <a:srgbClr val="FFC000"/>
              </a:solidFill>
            </a:endParaRPr>
          </a:p>
        </p:txBody>
      </p:sp>
    </p:spTree>
    <p:extLst>
      <p:ext uri="{BB962C8B-B14F-4D97-AF65-F5344CB8AC3E}">
        <p14:creationId xmlns:p14="http://schemas.microsoft.com/office/powerpoint/2010/main" val="359169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 calcmode="lin" valueType="num">
                                      <p:cBhvr additive="base">
                                        <p:cTn id="6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 calcmode="lin" valueType="num">
                                      <p:cBhvr additive="base">
                                        <p:cTn id="7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1" end="1"/>
                                            </p:txEl>
                                          </p:spTgt>
                                        </p:tgtEl>
                                        <p:attrNameLst>
                                          <p:attrName>style.visibility</p:attrName>
                                        </p:attrNameLst>
                                      </p:cBhvr>
                                      <p:to>
                                        <p:strVal val="visible"/>
                                      </p:to>
                                    </p:set>
                                    <p:anim calcmode="lin" valueType="num">
                                      <p:cBhvr additive="base">
                                        <p:cTn id="7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xEl>
                                              <p:pRg st="2" end="2"/>
                                            </p:txEl>
                                          </p:spTgt>
                                        </p:tgtEl>
                                        <p:attrNameLst>
                                          <p:attrName>style.visibility</p:attrName>
                                        </p:attrNameLst>
                                      </p:cBhvr>
                                      <p:to>
                                        <p:strVal val="visible"/>
                                      </p:to>
                                    </p:set>
                                    <p:anim calcmode="lin" valueType="num">
                                      <p:cBhvr additive="base">
                                        <p:cTn id="8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xEl>
                                              <p:pRg st="3" end="3"/>
                                            </p:txEl>
                                          </p:spTgt>
                                        </p:tgtEl>
                                        <p:attrNameLst>
                                          <p:attrName>style.visibility</p:attrName>
                                        </p:attrNameLst>
                                      </p:cBhvr>
                                      <p:to>
                                        <p:strVal val="visible"/>
                                      </p:to>
                                    </p:set>
                                    <p:anim calcmode="lin" valueType="num">
                                      <p:cBhvr additive="base">
                                        <p:cTn id="9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xEl>
                                              <p:pRg st="4" end="4"/>
                                            </p:txEl>
                                          </p:spTgt>
                                        </p:tgtEl>
                                        <p:attrNameLst>
                                          <p:attrName>style.visibility</p:attrName>
                                        </p:attrNameLst>
                                      </p:cBhvr>
                                      <p:to>
                                        <p:strVal val="visible"/>
                                      </p:to>
                                    </p:set>
                                    <p:anim calcmode="lin" valueType="num">
                                      <p:cBhvr additive="base">
                                        <p:cTn id="9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2"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0-#ppt_w/2"/>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8">
                                            <p:txEl>
                                              <p:pRg st="0" end="0"/>
                                            </p:txEl>
                                          </p:spTgt>
                                        </p:tgtEl>
                                        <p:attrNameLst>
                                          <p:attrName>style.visibility</p:attrName>
                                        </p:attrNameLst>
                                      </p:cBhvr>
                                      <p:to>
                                        <p:strVal val="visible"/>
                                      </p:to>
                                    </p:set>
                                    <p:anim calcmode="lin" valueType="num">
                                      <p:cBhvr additive="base">
                                        <p:cTn id="10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8">
                                            <p:txEl>
                                              <p:pRg st="1" end="1"/>
                                            </p:txEl>
                                          </p:spTgt>
                                        </p:tgtEl>
                                        <p:attrNameLst>
                                          <p:attrName>style.visibility</p:attrName>
                                        </p:attrNameLst>
                                      </p:cBhvr>
                                      <p:to>
                                        <p:strVal val="visible"/>
                                      </p:to>
                                    </p:set>
                                    <p:anim calcmode="lin" valueType="num">
                                      <p:cBhvr additive="base">
                                        <p:cTn id="1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8">
                                            <p:txEl>
                                              <p:pRg st="2" end="2"/>
                                            </p:txEl>
                                          </p:spTgt>
                                        </p:tgtEl>
                                        <p:attrNameLst>
                                          <p:attrName>style.visibility</p:attrName>
                                        </p:attrNameLst>
                                      </p:cBhvr>
                                      <p:to>
                                        <p:strVal val="visible"/>
                                      </p:to>
                                    </p:set>
                                    <p:anim calcmode="lin" valueType="num">
                                      <p:cBhvr additive="base">
                                        <p:cTn id="1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8">
                                            <p:txEl>
                                              <p:pRg st="3" end="3"/>
                                            </p:txEl>
                                          </p:spTgt>
                                        </p:tgtEl>
                                        <p:attrNameLst>
                                          <p:attrName>style.visibility</p:attrName>
                                        </p:attrNameLst>
                                      </p:cBhvr>
                                      <p:to>
                                        <p:strVal val="visible"/>
                                      </p:to>
                                    </p:set>
                                    <p:anim calcmode="lin" valueType="num">
                                      <p:cBhvr additive="base">
                                        <p:cTn id="12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8">
                                            <p:txEl>
                                              <p:pRg st="4" end="4"/>
                                            </p:txEl>
                                          </p:spTgt>
                                        </p:tgtEl>
                                        <p:attrNameLst>
                                          <p:attrName>style.visibility</p:attrName>
                                        </p:attrNameLst>
                                      </p:cBhvr>
                                      <p:to>
                                        <p:strVal val="visible"/>
                                      </p:to>
                                    </p:set>
                                    <p:anim calcmode="lin" valueType="num">
                                      <p:cBhvr additive="base">
                                        <p:cTn id="13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anim calcmode="lin" valueType="num">
                                      <p:cBhvr additive="base">
                                        <p:cTn id="139" dur="500" fill="hold"/>
                                        <p:tgtEl>
                                          <p:spTgt spid="13"/>
                                        </p:tgtEl>
                                        <p:attrNameLst>
                                          <p:attrName>ppt_x</p:attrName>
                                        </p:attrNameLst>
                                      </p:cBhvr>
                                      <p:tavLst>
                                        <p:tav tm="0">
                                          <p:val>
                                            <p:strVal val="1+#ppt_w/2"/>
                                          </p:val>
                                        </p:tav>
                                        <p:tav tm="100000">
                                          <p:val>
                                            <p:strVal val="#ppt_x"/>
                                          </p:val>
                                        </p:tav>
                                      </p:tavLst>
                                    </p:anim>
                                    <p:anim calcmode="lin" valueType="num">
                                      <p:cBhvr additive="base">
                                        <p:cTn id="1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P spid="8" grpId="0"/>
      <p:bldP spid="2" grpId="0"/>
      <p:bldP spid="9"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Sociological Perspectives</a:t>
            </a:r>
            <a:endParaRPr lang="en-GB"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GB" sz="2000" dirty="0" smtClean="0">
                <a:latin typeface="Gill Sans MT" panose="020B0502020104020203" pitchFamily="34" charset="0"/>
              </a:rPr>
              <a:t>Using the this material and your work on sociological perspectives in the other side of the course, see if you can figure out what each of these perspectives might say about the education system</a:t>
            </a:r>
          </a:p>
        </p:txBody>
      </p:sp>
    </p:spTree>
    <p:extLst>
      <p:ext uri="{BB962C8B-B14F-4D97-AF65-F5344CB8AC3E}">
        <p14:creationId xmlns:p14="http://schemas.microsoft.com/office/powerpoint/2010/main" val="787008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558781" y="403995"/>
            <a:ext cx="3935532" cy="3078584"/>
          </a:xfrm>
          <a:prstGeom prst="rect">
            <a:avLst/>
          </a:prstGeom>
        </p:spPr>
        <p:txBody>
          <a:bodyPr>
            <a:normAutofit/>
          </a:bodyPr>
          <a:lstStyle/>
          <a:p>
            <a:pPr marL="0" indent="0">
              <a:buNone/>
            </a:pPr>
            <a:r>
              <a:rPr lang="en-GB" sz="2600" b="1" dirty="0">
                <a:solidFill>
                  <a:srgbClr val="0070C0"/>
                </a:solidFill>
              </a:rPr>
              <a:t>Functionalists</a:t>
            </a:r>
          </a:p>
          <a:p>
            <a:pPr marL="0" indent="0">
              <a:buNone/>
            </a:pPr>
            <a:endParaRPr lang="en-GB" dirty="0"/>
          </a:p>
        </p:txBody>
      </p:sp>
      <p:sp>
        <p:nvSpPr>
          <p:cNvPr id="6" name="Content Placeholder 5"/>
          <p:cNvSpPr>
            <a:spLocks noGrp="1"/>
          </p:cNvSpPr>
          <p:nvPr>
            <p:ph sz="quarter" idx="4294967295"/>
          </p:nvPr>
        </p:nvSpPr>
        <p:spPr>
          <a:xfrm>
            <a:off x="4866202" y="403995"/>
            <a:ext cx="3885381" cy="3078584"/>
          </a:xfrm>
          <a:prstGeom prst="rect">
            <a:avLst/>
          </a:prstGeom>
        </p:spPr>
        <p:txBody>
          <a:bodyPr>
            <a:normAutofit/>
          </a:bodyPr>
          <a:lstStyle/>
          <a:p>
            <a:pPr marL="0" indent="0" algn="r">
              <a:buNone/>
            </a:pPr>
            <a:r>
              <a:rPr lang="en-GB" sz="2200" b="1" dirty="0" smtClean="0">
                <a:solidFill>
                  <a:srgbClr val="FF0000"/>
                </a:solidFill>
                <a:latin typeface="Gill Sans MT" panose="020B0502020104020203" pitchFamily="34" charset="0"/>
              </a:rPr>
              <a:t>Marxism</a:t>
            </a:r>
          </a:p>
        </p:txBody>
      </p:sp>
      <p:sp>
        <p:nvSpPr>
          <p:cNvPr id="7" name="Content Placeholder 5"/>
          <p:cNvSpPr txBox="1">
            <a:spLocks/>
          </p:cNvSpPr>
          <p:nvPr/>
        </p:nvSpPr>
        <p:spPr>
          <a:xfrm>
            <a:off x="558781" y="3573016"/>
            <a:ext cx="3857932" cy="306034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5B9BD5"/>
              </a:buClr>
              <a:buNone/>
            </a:pPr>
            <a:r>
              <a:rPr lang="en-GB" sz="2200" b="1" dirty="0">
                <a:solidFill>
                  <a:srgbClr val="FF0000"/>
                </a:solidFill>
                <a:latin typeface="Gill Sans MT" panose="020B0502020104020203" pitchFamily="34" charset="0"/>
              </a:rPr>
              <a:t>Feminism </a:t>
            </a:r>
          </a:p>
        </p:txBody>
      </p:sp>
      <p:sp>
        <p:nvSpPr>
          <p:cNvPr id="8" name="Content Placeholder 5"/>
          <p:cNvSpPr txBox="1">
            <a:spLocks/>
          </p:cNvSpPr>
          <p:nvPr/>
        </p:nvSpPr>
        <p:spPr>
          <a:xfrm>
            <a:off x="4494313" y="3482579"/>
            <a:ext cx="4259594" cy="315077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r">
              <a:buClr>
                <a:srgbClr val="5B9BD5"/>
              </a:buClr>
              <a:buNone/>
            </a:pPr>
            <a:r>
              <a:rPr lang="en-GB" b="1" dirty="0" smtClean="0">
                <a:solidFill>
                  <a:srgbClr val="FFC000"/>
                </a:solidFill>
              </a:rPr>
              <a:t>Interactionism</a:t>
            </a:r>
            <a:endParaRPr lang="en-GB" b="1" dirty="0">
              <a:solidFill>
                <a:srgbClr val="FFC000"/>
              </a:solidFill>
            </a:endParaRPr>
          </a:p>
        </p:txBody>
      </p:sp>
      <p:cxnSp>
        <p:nvCxnSpPr>
          <p:cNvPr id="10" name="Straight Connector 9"/>
          <p:cNvCxnSpPr/>
          <p:nvPr/>
        </p:nvCxnSpPr>
        <p:spPr>
          <a:xfrm>
            <a:off x="4541500" y="998730"/>
            <a:ext cx="0" cy="48605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351679" y="3401997"/>
            <a:ext cx="6473906" cy="270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781598">
            <a:off x="2352999" y="355882"/>
            <a:ext cx="2263238" cy="338554"/>
          </a:xfrm>
          <a:prstGeom prst="rect">
            <a:avLst/>
          </a:prstGeom>
          <a:noFill/>
        </p:spPr>
        <p:txBody>
          <a:bodyPr wrap="square" rtlCol="0">
            <a:spAutoFit/>
          </a:bodyPr>
          <a:lstStyle/>
          <a:p>
            <a:r>
              <a:rPr lang="en-GB" sz="1600" b="1" dirty="0" smtClean="0">
                <a:solidFill>
                  <a:srgbClr val="0070C0"/>
                </a:solidFill>
              </a:rPr>
              <a:t>Consensus </a:t>
            </a:r>
            <a:r>
              <a:rPr lang="en-GB" sz="1600" b="1" dirty="0" err="1" smtClean="0">
                <a:solidFill>
                  <a:srgbClr val="0070C0"/>
                </a:solidFill>
              </a:rPr>
              <a:t>structuralist</a:t>
            </a:r>
            <a:endParaRPr lang="en-GB" sz="1600" b="1" dirty="0">
              <a:solidFill>
                <a:srgbClr val="0070C0"/>
              </a:solidFill>
            </a:endParaRPr>
          </a:p>
        </p:txBody>
      </p:sp>
      <p:sp>
        <p:nvSpPr>
          <p:cNvPr id="9" name="TextBox 8"/>
          <p:cNvSpPr txBox="1"/>
          <p:nvPr/>
        </p:nvSpPr>
        <p:spPr>
          <a:xfrm rot="21146412">
            <a:off x="5076181" y="252571"/>
            <a:ext cx="2263238" cy="338554"/>
          </a:xfrm>
          <a:prstGeom prst="rect">
            <a:avLst/>
          </a:prstGeom>
          <a:noFill/>
        </p:spPr>
        <p:txBody>
          <a:bodyPr wrap="square" rtlCol="0">
            <a:spAutoFit/>
          </a:bodyPr>
          <a:lstStyle/>
          <a:p>
            <a:r>
              <a:rPr lang="en-GB" sz="1600" b="1" dirty="0" smtClean="0">
                <a:solidFill>
                  <a:srgbClr val="C00000"/>
                </a:solidFill>
              </a:rPr>
              <a:t>Conflict </a:t>
            </a:r>
            <a:r>
              <a:rPr lang="en-GB" sz="1600" b="1" dirty="0" err="1" smtClean="0">
                <a:solidFill>
                  <a:srgbClr val="C00000"/>
                </a:solidFill>
              </a:rPr>
              <a:t>structuralist</a:t>
            </a:r>
            <a:endParaRPr lang="en-GB" sz="1600" b="1" dirty="0">
              <a:solidFill>
                <a:srgbClr val="C00000"/>
              </a:solidFill>
            </a:endParaRPr>
          </a:p>
        </p:txBody>
      </p:sp>
      <p:sp>
        <p:nvSpPr>
          <p:cNvPr id="12" name="TextBox 11"/>
          <p:cNvSpPr txBox="1"/>
          <p:nvPr/>
        </p:nvSpPr>
        <p:spPr>
          <a:xfrm rot="534531">
            <a:off x="250746" y="6346242"/>
            <a:ext cx="2263238" cy="338554"/>
          </a:xfrm>
          <a:prstGeom prst="rect">
            <a:avLst/>
          </a:prstGeom>
          <a:noFill/>
        </p:spPr>
        <p:txBody>
          <a:bodyPr wrap="square" rtlCol="0">
            <a:spAutoFit/>
          </a:bodyPr>
          <a:lstStyle/>
          <a:p>
            <a:r>
              <a:rPr lang="en-GB" sz="1600" b="1" dirty="0" smtClean="0">
                <a:solidFill>
                  <a:srgbClr val="C00000"/>
                </a:solidFill>
              </a:rPr>
              <a:t>Conflict </a:t>
            </a:r>
            <a:r>
              <a:rPr lang="en-GB" sz="1600" b="1" dirty="0" err="1" smtClean="0">
                <a:solidFill>
                  <a:srgbClr val="C00000"/>
                </a:solidFill>
              </a:rPr>
              <a:t>structuralist</a:t>
            </a:r>
            <a:endParaRPr lang="en-GB" sz="1600" b="1" dirty="0">
              <a:solidFill>
                <a:srgbClr val="C00000"/>
              </a:solidFill>
            </a:endParaRPr>
          </a:p>
        </p:txBody>
      </p:sp>
      <p:sp>
        <p:nvSpPr>
          <p:cNvPr id="13" name="TextBox 12"/>
          <p:cNvSpPr txBox="1"/>
          <p:nvPr/>
        </p:nvSpPr>
        <p:spPr>
          <a:xfrm>
            <a:off x="5397018" y="6346242"/>
            <a:ext cx="3335409" cy="338554"/>
          </a:xfrm>
          <a:prstGeom prst="rect">
            <a:avLst/>
          </a:prstGeom>
          <a:noFill/>
        </p:spPr>
        <p:txBody>
          <a:bodyPr wrap="square" rtlCol="0">
            <a:spAutoFit/>
          </a:bodyPr>
          <a:lstStyle/>
          <a:p>
            <a:r>
              <a:rPr lang="en-GB" sz="1600" b="1" dirty="0" smtClean="0">
                <a:solidFill>
                  <a:srgbClr val="FFC000"/>
                </a:solidFill>
              </a:rPr>
              <a:t>Non-</a:t>
            </a:r>
            <a:r>
              <a:rPr lang="en-GB" sz="1600" b="1" dirty="0" err="1" smtClean="0">
                <a:solidFill>
                  <a:srgbClr val="FFC000"/>
                </a:solidFill>
              </a:rPr>
              <a:t>structuralist</a:t>
            </a:r>
            <a:r>
              <a:rPr lang="en-GB" sz="1600" b="1" dirty="0" smtClean="0">
                <a:solidFill>
                  <a:srgbClr val="FFC000"/>
                </a:solidFill>
              </a:rPr>
              <a:t> – Action Theory</a:t>
            </a:r>
            <a:endParaRPr lang="en-GB" sz="1600" b="1" dirty="0">
              <a:solidFill>
                <a:srgbClr val="FFC000"/>
              </a:solidFill>
            </a:endParaRPr>
          </a:p>
        </p:txBody>
      </p:sp>
      <p:sp>
        <p:nvSpPr>
          <p:cNvPr id="3" name="Oval Callout 2"/>
          <p:cNvSpPr/>
          <p:nvPr/>
        </p:nvSpPr>
        <p:spPr>
          <a:xfrm>
            <a:off x="3347864" y="2780928"/>
            <a:ext cx="2376264" cy="12241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What do you think these perspectives believe is the point or purpose of schools?</a:t>
            </a:r>
            <a:endParaRPr lang="en-GB" sz="1400" dirty="0"/>
          </a:p>
        </p:txBody>
      </p:sp>
    </p:spTree>
    <p:extLst>
      <p:ext uri="{BB962C8B-B14F-4D97-AF65-F5344CB8AC3E}">
        <p14:creationId xmlns:p14="http://schemas.microsoft.com/office/powerpoint/2010/main" val="324835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Notes</a:t>
            </a:r>
            <a:endParaRPr lang="en-GB" dirty="0">
              <a:latin typeface="Gill Sans MT" panose="020B0502020104020203" pitchFamily="34" charset="0"/>
            </a:endParaRPr>
          </a:p>
        </p:txBody>
      </p:sp>
      <p:sp>
        <p:nvSpPr>
          <p:cNvPr id="3" name="Content Placeholder 2"/>
          <p:cNvSpPr>
            <a:spLocks noGrp="1"/>
          </p:cNvSpPr>
          <p:nvPr>
            <p:ph idx="1"/>
          </p:nvPr>
        </p:nvSpPr>
        <p:spPr>
          <a:xfrm>
            <a:off x="864382" y="2489200"/>
            <a:ext cx="6345260" cy="579760"/>
          </a:xfrm>
        </p:spPr>
        <p:txBody>
          <a:bodyPr/>
          <a:lstStyle/>
          <a:p>
            <a:r>
              <a:rPr lang="en-GB" dirty="0" smtClean="0">
                <a:latin typeface="Gill Sans MT" panose="020B0502020104020203" pitchFamily="34" charset="0"/>
              </a:rPr>
              <a:t>Use pages 27-29 of Browne ready for the next lesson on </a:t>
            </a:r>
          </a:p>
          <a:p>
            <a:endParaRPr lang="en-GB" dirty="0">
              <a:latin typeface="Gill Sans MT" panose="020B0502020104020203" pitchFamily="34" charset="0"/>
            </a:endParaRPr>
          </a:p>
          <a:p>
            <a:pPr marL="0" indent="0">
              <a:buNone/>
            </a:pPr>
            <a:endParaRPr lang="en-GB" dirty="0">
              <a:latin typeface="Gill Sans MT" panose="020B0502020104020203" pitchFamily="34" charset="0"/>
            </a:endParaRPr>
          </a:p>
        </p:txBody>
      </p:sp>
      <p:sp>
        <p:nvSpPr>
          <p:cNvPr id="4" name="Rectangle 3"/>
          <p:cNvSpPr/>
          <p:nvPr/>
        </p:nvSpPr>
        <p:spPr>
          <a:xfrm>
            <a:off x="1043608" y="3053302"/>
            <a:ext cx="7359707" cy="3416320"/>
          </a:xfrm>
          <a:prstGeom prst="rect">
            <a:avLst/>
          </a:prstGeom>
          <a:noFill/>
        </p:spPr>
        <p:txBody>
          <a:bodyPr wrap="none" lIns="91440" tIns="45720" rIns="91440" bIns="45720">
            <a:spAutoFit/>
          </a:bodyPr>
          <a:lstStyle/>
          <a:p>
            <a:pPr algn="ctr"/>
            <a:r>
              <a:rPr lang="en-GB" sz="7200" dirty="0" smtClean="0">
                <a:solidFill>
                  <a:schemeClr val="accent5"/>
                </a:solidFill>
                <a:latin typeface="Gill Sans MT" panose="020B0502020104020203" pitchFamily="34" charset="0"/>
              </a:rPr>
              <a:t>FUNCTIONALISM</a:t>
            </a:r>
          </a:p>
          <a:p>
            <a:pPr algn="ctr"/>
            <a:r>
              <a:rPr lang="en-GB" sz="7200" b="0" cap="none" spc="0" dirty="0" smtClean="0">
                <a:ln w="0"/>
                <a:solidFill>
                  <a:schemeClr val="accent5"/>
                </a:solidFill>
                <a:effectLst>
                  <a:outerShdw blurRad="38100" dist="19050" dir="2700000" algn="tl" rotWithShape="0">
                    <a:schemeClr val="dk1">
                      <a:alpha val="40000"/>
                    </a:schemeClr>
                  </a:outerShdw>
                </a:effectLst>
                <a:latin typeface="Gill Sans MT" panose="020B0502020104020203" pitchFamily="34" charset="0"/>
              </a:rPr>
              <a:t>&amp;</a:t>
            </a:r>
            <a:br>
              <a:rPr lang="en-GB" sz="7200" b="0" cap="none" spc="0" dirty="0" smtClean="0">
                <a:ln w="0"/>
                <a:solidFill>
                  <a:schemeClr val="accent5"/>
                </a:solidFill>
                <a:effectLst>
                  <a:outerShdw blurRad="38100" dist="19050" dir="2700000" algn="tl" rotWithShape="0">
                    <a:schemeClr val="dk1">
                      <a:alpha val="40000"/>
                    </a:schemeClr>
                  </a:outerShdw>
                </a:effectLst>
                <a:latin typeface="Gill Sans MT" panose="020B0502020104020203" pitchFamily="34" charset="0"/>
              </a:rPr>
            </a:br>
            <a:r>
              <a:rPr lang="en-GB" sz="7200" b="0" cap="none" spc="0" dirty="0" smtClean="0">
                <a:ln w="0"/>
                <a:solidFill>
                  <a:schemeClr val="accent5"/>
                </a:solidFill>
                <a:effectLst>
                  <a:outerShdw blurRad="38100" dist="19050" dir="2700000" algn="tl" rotWithShape="0">
                    <a:schemeClr val="dk1">
                      <a:alpha val="40000"/>
                    </a:schemeClr>
                  </a:outerShdw>
                </a:effectLst>
                <a:latin typeface="Gill Sans MT" panose="020B0502020104020203" pitchFamily="34" charset="0"/>
              </a:rPr>
              <a:t>EDUCATION</a:t>
            </a:r>
            <a:endParaRPr lang="en-US" sz="72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2999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 presetClass="emph" presetSubtype="2" fill="hold" grpId="1" nodeType="afterEffect">
                                  <p:stCondLst>
                                    <p:cond delay="0"/>
                                  </p:stCondLst>
                                  <p:childTnLst>
                                    <p:animClr clrSpc="rgb" dir="cw">
                                      <p:cBhvr override="childStyle">
                                        <p:cTn id="13"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NB – Following to be done after perspectives </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5173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ill Sans MT" panose="020B0502020104020203" pitchFamily="34" charset="0"/>
              </a:rPr>
              <a:t>Class work</a:t>
            </a:r>
            <a:endParaRPr lang="en-GB" b="1" dirty="0">
              <a:latin typeface="Gill Sans MT" panose="020B0502020104020203"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Gill Sans MT" panose="020B0502020104020203" pitchFamily="34" charset="0"/>
              </a:rPr>
              <a:t>Complete notes on pages 30-32 of you booklet using the Webb textbook on recent trends in Educational Policy </a:t>
            </a:r>
          </a:p>
          <a:p>
            <a:endParaRPr lang="en-GB" dirty="0">
              <a:latin typeface="Gill Sans MT" panose="020B0502020104020203" pitchFamily="34" charset="0"/>
            </a:endParaRPr>
          </a:p>
          <a:p>
            <a:endParaRPr lang="en-GB" dirty="0" smtClean="0">
              <a:latin typeface="Gill Sans MT" panose="020B0502020104020203" pitchFamily="34" charset="0"/>
            </a:endParaRPr>
          </a:p>
          <a:p>
            <a:pPr marL="0" indent="0">
              <a:buNone/>
            </a:pPr>
            <a:endParaRPr lang="en-GB" dirty="0" smtClean="0">
              <a:latin typeface="Gill Sans MT" panose="020B0502020104020203" pitchFamily="34" charset="0"/>
            </a:endParaRPr>
          </a:p>
          <a:p>
            <a:r>
              <a:rPr lang="en-GB" dirty="0" smtClean="0">
                <a:latin typeface="Gill Sans MT" panose="020B0502020104020203" pitchFamily="34" charset="0"/>
              </a:rPr>
              <a:t>If work is not completed in this session you will need to use library copies of the textbook to complete this work to a satisfactory level</a:t>
            </a:r>
          </a:p>
          <a:p>
            <a:r>
              <a:rPr lang="en-GB" dirty="0" smtClean="0">
                <a:latin typeface="Gill Sans MT" panose="020B0502020104020203" pitchFamily="34" charset="0"/>
              </a:rPr>
              <a:t>Homework:</a:t>
            </a:r>
            <a:br>
              <a:rPr lang="en-GB" dirty="0" smtClean="0">
                <a:latin typeface="Gill Sans MT" panose="020B0502020104020203" pitchFamily="34" charset="0"/>
              </a:rPr>
            </a:br>
            <a:r>
              <a:rPr lang="en-GB" dirty="0" smtClean="0">
                <a:latin typeface="Gill Sans MT" panose="020B0502020104020203" pitchFamily="34" charset="0"/>
              </a:rPr>
              <a:t>Complete the glossary on pages 33-34 and ensure that you have a satisfactory definition to cover any gaps </a:t>
            </a:r>
            <a:endParaRPr lang="en-GB" dirty="0">
              <a:latin typeface="Gill Sans MT" panose="020B0502020104020203" pitchFamily="34" charset="0"/>
            </a:endParaRPr>
          </a:p>
        </p:txBody>
      </p:sp>
    </p:spTree>
    <p:extLst>
      <p:ext uri="{BB962C8B-B14F-4D97-AF65-F5344CB8AC3E}">
        <p14:creationId xmlns:p14="http://schemas.microsoft.com/office/powerpoint/2010/main" val="100708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Meritocracy</a:t>
            </a:r>
            <a:endParaRPr lang="en-GB" dirty="0">
              <a:latin typeface="Gill Sans MT" panose="020B0502020104020203" pitchFamily="34" charset="0"/>
            </a:endParaRPr>
          </a:p>
        </p:txBody>
      </p:sp>
      <p:sp>
        <p:nvSpPr>
          <p:cNvPr id="3" name="Content Placeholder 2"/>
          <p:cNvSpPr>
            <a:spLocks noGrp="1"/>
          </p:cNvSpPr>
          <p:nvPr>
            <p:ph idx="1"/>
          </p:nvPr>
        </p:nvSpPr>
        <p:spPr>
          <a:xfrm>
            <a:off x="865970" y="2323652"/>
            <a:ext cx="7738478" cy="3913660"/>
          </a:xfrm>
        </p:spPr>
        <p:txBody>
          <a:bodyPr>
            <a:noAutofit/>
          </a:bodyPr>
          <a:lstStyle/>
          <a:p>
            <a:pPr marL="0" indent="0">
              <a:spcBef>
                <a:spcPct val="0"/>
              </a:spcBef>
              <a:buNone/>
            </a:pPr>
            <a:r>
              <a:rPr lang="en-GB" sz="2400" dirty="0">
                <a:solidFill>
                  <a:schemeClr val="tx1"/>
                </a:solidFill>
                <a:latin typeface="Gill Sans MT" panose="020B0502020104020203" pitchFamily="34" charset="0"/>
                <a:ea typeface="+mj-ea"/>
                <a:cs typeface="+mj-cs"/>
              </a:rPr>
              <a:t>Meritocracy is the idea of a society governed by people selected according to merit (e.g. ability and skill</a:t>
            </a:r>
            <a:r>
              <a:rPr lang="en-GB" sz="2400" dirty="0" smtClean="0">
                <a:solidFill>
                  <a:schemeClr val="tx1"/>
                </a:solidFill>
                <a:latin typeface="Gill Sans MT" panose="020B0502020104020203" pitchFamily="34" charset="0"/>
                <a:ea typeface="+mj-ea"/>
                <a:cs typeface="+mj-cs"/>
              </a:rPr>
              <a:t>).</a:t>
            </a:r>
            <a:endParaRPr lang="en-GB" sz="2400" dirty="0">
              <a:solidFill>
                <a:schemeClr val="tx1"/>
              </a:solidFill>
              <a:latin typeface="Gill Sans MT" panose="020B0502020104020203" pitchFamily="34" charset="0"/>
              <a:ea typeface="+mj-ea"/>
              <a:cs typeface="+mj-cs"/>
            </a:endParaRPr>
          </a:p>
          <a:p>
            <a:pPr marL="0" indent="0">
              <a:spcBef>
                <a:spcPct val="0"/>
              </a:spcBef>
              <a:buNone/>
            </a:pPr>
            <a:endParaRPr lang="en-GB" sz="2400" dirty="0">
              <a:solidFill>
                <a:schemeClr val="tx1"/>
              </a:solidFill>
              <a:latin typeface="Gill Sans MT" panose="020B0502020104020203" pitchFamily="34" charset="0"/>
              <a:ea typeface="+mj-ea"/>
              <a:cs typeface="+mj-cs"/>
            </a:endParaRPr>
          </a:p>
          <a:p>
            <a:pPr marL="0" indent="0">
              <a:spcBef>
                <a:spcPct val="0"/>
              </a:spcBef>
              <a:buNone/>
            </a:pPr>
            <a:r>
              <a:rPr lang="en-GB" sz="2400" dirty="0" smtClean="0">
                <a:solidFill>
                  <a:schemeClr val="tx1"/>
                </a:solidFill>
                <a:latin typeface="Gill Sans MT" panose="020B0502020104020203" pitchFamily="34" charset="0"/>
                <a:ea typeface="+mj-ea"/>
                <a:cs typeface="+mj-cs"/>
              </a:rPr>
              <a:t>Do you believe this statement</a:t>
            </a:r>
            <a:r>
              <a:rPr lang="en-GB" sz="2400" dirty="0">
                <a:solidFill>
                  <a:schemeClr val="tx1"/>
                </a:solidFill>
                <a:latin typeface="Gill Sans MT" panose="020B0502020104020203" pitchFamily="34" charset="0"/>
                <a:ea typeface="+mj-ea"/>
                <a:cs typeface="+mj-cs"/>
              </a:rPr>
              <a:t>?</a:t>
            </a:r>
          </a:p>
          <a:p>
            <a:pPr marL="0" indent="0">
              <a:spcBef>
                <a:spcPct val="0"/>
              </a:spcBef>
              <a:buNone/>
            </a:pPr>
            <a:r>
              <a:rPr lang="en-GB" sz="2400" dirty="0">
                <a:solidFill>
                  <a:schemeClr val="tx1"/>
                </a:solidFill>
                <a:latin typeface="Gill Sans MT" panose="020B0502020104020203" pitchFamily="34" charset="0"/>
                <a:ea typeface="+mj-ea"/>
                <a:cs typeface="+mj-cs"/>
              </a:rPr>
              <a:t>"</a:t>
            </a:r>
            <a:r>
              <a:rPr lang="en-GB" sz="2400" b="1" dirty="0">
                <a:solidFill>
                  <a:schemeClr val="tx1"/>
                </a:solidFill>
                <a:latin typeface="Gill Sans MT" panose="020B0502020104020203" pitchFamily="34" charset="0"/>
                <a:ea typeface="+mj-ea"/>
                <a:cs typeface="+mj-cs"/>
              </a:rPr>
              <a:t>Britain is a meritocracy, and everyone with skill and imagination may aspire to reach the highest level</a:t>
            </a:r>
            <a:r>
              <a:rPr lang="en-GB" sz="2400" dirty="0">
                <a:solidFill>
                  <a:schemeClr val="tx1"/>
                </a:solidFill>
                <a:latin typeface="Gill Sans MT" panose="020B0502020104020203" pitchFamily="34" charset="0"/>
                <a:ea typeface="+mj-ea"/>
                <a:cs typeface="+mj-cs"/>
              </a:rPr>
              <a:t>“</a:t>
            </a:r>
          </a:p>
          <a:p>
            <a:pPr marL="0" indent="0">
              <a:spcBef>
                <a:spcPct val="0"/>
              </a:spcBef>
              <a:buNone/>
            </a:pPr>
            <a:r>
              <a:rPr lang="en-GB" sz="2400" dirty="0" smtClean="0">
                <a:solidFill>
                  <a:schemeClr val="tx1"/>
                </a:solidFill>
                <a:latin typeface="Gill Sans MT" panose="020B0502020104020203" pitchFamily="34" charset="0"/>
                <a:ea typeface="+mj-ea"/>
                <a:cs typeface="+mj-cs"/>
              </a:rPr>
              <a:t>In what ways is our society meritocratic/un-meritocratic?</a:t>
            </a:r>
          </a:p>
          <a:p>
            <a:pPr marL="0" indent="0">
              <a:spcBef>
                <a:spcPct val="0"/>
              </a:spcBef>
              <a:buNone/>
            </a:pPr>
            <a:endParaRPr lang="en-GB" sz="2400" dirty="0">
              <a:solidFill>
                <a:schemeClr val="tx1"/>
              </a:solidFill>
              <a:latin typeface="Gill Sans MT" panose="020B0502020104020203" pitchFamily="34" charset="0"/>
              <a:ea typeface="+mj-ea"/>
              <a:cs typeface="+mj-cs"/>
            </a:endParaRPr>
          </a:p>
          <a:p>
            <a:pPr marL="0" indent="0">
              <a:spcBef>
                <a:spcPct val="0"/>
              </a:spcBef>
              <a:buNone/>
            </a:pPr>
            <a:r>
              <a:rPr lang="en-GB" sz="2400" dirty="0">
                <a:solidFill>
                  <a:schemeClr val="tx1"/>
                </a:solidFill>
                <a:latin typeface="Gill Sans MT" panose="020B0502020104020203" pitchFamily="34" charset="0"/>
                <a:ea typeface="+mj-ea"/>
                <a:cs typeface="+mj-cs"/>
              </a:rPr>
              <a:t>On p.3 provide some examples of how our education system is meritocratic and how it is not.</a:t>
            </a:r>
          </a:p>
        </p:txBody>
      </p:sp>
      <p:sp>
        <p:nvSpPr>
          <p:cNvPr id="4" name="TextBox 3"/>
          <p:cNvSpPr txBox="1"/>
          <p:nvPr/>
        </p:nvSpPr>
        <p:spPr>
          <a:xfrm>
            <a:off x="5076056" y="188640"/>
            <a:ext cx="2177199" cy="369332"/>
          </a:xfrm>
          <a:prstGeom prst="rect">
            <a:avLst/>
          </a:prstGeom>
          <a:noFill/>
        </p:spPr>
        <p:txBody>
          <a:bodyPr wrap="none" rtlCol="0">
            <a:spAutoFit/>
          </a:bodyPr>
          <a:lstStyle/>
          <a:p>
            <a:r>
              <a:rPr lang="en-GB" dirty="0" smtClean="0">
                <a:solidFill>
                  <a:schemeClr val="bg1"/>
                </a:solidFill>
              </a:rPr>
              <a:t>Page 3 of booklet</a:t>
            </a:r>
            <a:endParaRPr lang="en-GB" dirty="0">
              <a:solidFill>
                <a:schemeClr val="bg1"/>
              </a:solidFill>
            </a:endParaRPr>
          </a:p>
        </p:txBody>
      </p:sp>
    </p:spTree>
    <p:extLst>
      <p:ext uri="{BB962C8B-B14F-4D97-AF65-F5344CB8AC3E}">
        <p14:creationId xmlns:p14="http://schemas.microsoft.com/office/powerpoint/2010/main" val="57234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Gill Sans MT" panose="020B0502020104020203" pitchFamily="34" charset="0"/>
              </a:rPr>
              <a:t>Introducing the British Education system</a:t>
            </a:r>
            <a:endParaRPr lang="en-GB" dirty="0">
              <a:latin typeface="Gill Sans MT" panose="020B0502020104020203" pitchFamily="34" charset="0"/>
            </a:endParaRPr>
          </a:p>
        </p:txBody>
      </p:sp>
      <p:sp>
        <p:nvSpPr>
          <p:cNvPr id="4" name="Text Placeholder 3"/>
          <p:cNvSpPr>
            <a:spLocks noGrp="1"/>
          </p:cNvSpPr>
          <p:nvPr>
            <p:ph type="body" idx="1"/>
          </p:nvPr>
        </p:nvSpPr>
        <p:spPr/>
        <p:txBody>
          <a:bodyPr/>
          <a:lstStyle/>
          <a:p>
            <a:pPr algn="ctr"/>
            <a:r>
              <a:rPr lang="en-GB" dirty="0" smtClean="0">
                <a:latin typeface="Gill Sans MT" panose="020B0502020104020203" pitchFamily="34" charset="0"/>
              </a:rPr>
              <a:t>Selective Education</a:t>
            </a:r>
            <a:endParaRPr lang="en-GB" dirty="0">
              <a:latin typeface="Gill Sans MT" panose="020B0502020104020203" pitchFamily="34" charset="0"/>
            </a:endParaRPr>
          </a:p>
        </p:txBody>
      </p:sp>
      <p:sp>
        <p:nvSpPr>
          <p:cNvPr id="3" name="Content Placeholder 2"/>
          <p:cNvSpPr>
            <a:spLocks noGrp="1"/>
          </p:cNvSpPr>
          <p:nvPr>
            <p:ph sz="half" idx="2"/>
          </p:nvPr>
        </p:nvSpPr>
        <p:spPr/>
        <p:txBody>
          <a:bodyPr>
            <a:normAutofit fontScale="92500"/>
          </a:bodyPr>
          <a:lstStyle/>
          <a:p>
            <a:pPr indent="0">
              <a:spcBef>
                <a:spcPct val="0"/>
              </a:spcBef>
              <a:buNone/>
            </a:pPr>
            <a:r>
              <a:rPr lang="en-GB" sz="2600" dirty="0" smtClean="0">
                <a:solidFill>
                  <a:schemeClr val="tx1"/>
                </a:solidFill>
                <a:latin typeface="Gill Sans MT" panose="020B0502020104020203" pitchFamily="34" charset="0"/>
                <a:ea typeface="+mj-ea"/>
                <a:cs typeface="+mj-cs"/>
              </a:rPr>
              <a:t>The idea that education should be directed at those who will most benefit from it, and that different levels and types of education may suit different types of pupils</a:t>
            </a:r>
            <a:endParaRPr lang="en-GB" sz="2600" dirty="0">
              <a:solidFill>
                <a:schemeClr val="tx1"/>
              </a:solidFill>
              <a:latin typeface="Gill Sans MT" panose="020B0502020104020203" pitchFamily="34" charset="0"/>
              <a:ea typeface="+mj-ea"/>
              <a:cs typeface="+mj-cs"/>
            </a:endParaRPr>
          </a:p>
          <a:p>
            <a:endParaRPr lang="en-GB" dirty="0"/>
          </a:p>
        </p:txBody>
      </p:sp>
      <p:sp>
        <p:nvSpPr>
          <p:cNvPr id="5" name="Text Placeholder 4"/>
          <p:cNvSpPr>
            <a:spLocks noGrp="1"/>
          </p:cNvSpPr>
          <p:nvPr>
            <p:ph type="body" sz="quarter" idx="3"/>
          </p:nvPr>
        </p:nvSpPr>
        <p:spPr/>
        <p:txBody>
          <a:bodyPr/>
          <a:lstStyle/>
          <a:p>
            <a:pPr algn="ctr"/>
            <a:r>
              <a:rPr lang="en-GB" dirty="0" smtClean="0">
                <a:latin typeface="Gill Sans MT" panose="020B0502020104020203" pitchFamily="34" charset="0"/>
              </a:rPr>
              <a:t>Non-selective Education </a:t>
            </a:r>
            <a:endParaRPr lang="en-GB" dirty="0">
              <a:latin typeface="Gill Sans MT" panose="020B0502020104020203" pitchFamily="34" charset="0"/>
            </a:endParaRPr>
          </a:p>
        </p:txBody>
      </p:sp>
      <p:sp>
        <p:nvSpPr>
          <p:cNvPr id="6" name="Content Placeholder 5"/>
          <p:cNvSpPr>
            <a:spLocks noGrp="1"/>
          </p:cNvSpPr>
          <p:nvPr>
            <p:ph sz="quarter" idx="4"/>
          </p:nvPr>
        </p:nvSpPr>
        <p:spPr>
          <a:xfrm>
            <a:off x="4777741" y="3245834"/>
            <a:ext cx="3636980" cy="2773967"/>
          </a:xfrm>
        </p:spPr>
        <p:txBody>
          <a:bodyPr>
            <a:noAutofit/>
          </a:bodyPr>
          <a:lstStyle/>
          <a:p>
            <a:pPr marL="0" indent="0">
              <a:buNone/>
            </a:pPr>
            <a:r>
              <a:rPr lang="en-GB" sz="2400" dirty="0">
                <a:solidFill>
                  <a:schemeClr val="tx1"/>
                </a:solidFill>
                <a:latin typeface="Gill Sans MT" panose="020B0502020104020203" pitchFamily="34" charset="0"/>
                <a:ea typeface="+mj-ea"/>
                <a:cs typeface="+mj-cs"/>
              </a:rPr>
              <a:t>The idea that all students should have a common experience through the education system and that everyone should have an equal chance of achieving the same outcome.</a:t>
            </a:r>
          </a:p>
        </p:txBody>
      </p:sp>
      <p:cxnSp>
        <p:nvCxnSpPr>
          <p:cNvPr id="8" name="Straight Connector 7"/>
          <p:cNvCxnSpPr>
            <a:stCxn id="4" idx="3"/>
          </p:cNvCxnSpPr>
          <p:nvPr/>
        </p:nvCxnSpPr>
        <p:spPr>
          <a:xfrm>
            <a:off x="4503420" y="2868845"/>
            <a:ext cx="0" cy="35844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717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latin typeface="Gill Sans MT" panose="020B0502020104020203" pitchFamily="34" charset="0"/>
              </a:rPr>
              <a:t>Ivan </a:t>
            </a:r>
            <a:r>
              <a:rPr lang="en-GB" sz="2800" b="1" dirty="0" err="1" smtClean="0">
                <a:latin typeface="Gill Sans MT" panose="020B0502020104020203" pitchFamily="34" charset="0"/>
              </a:rPr>
              <a:t>Illich</a:t>
            </a:r>
            <a:endParaRPr lang="en-GB" sz="2800" b="1" dirty="0">
              <a:latin typeface="Gill Sans MT" panose="020B0502020104020203" pitchFamily="34" charset="0"/>
            </a:endParaRPr>
          </a:p>
        </p:txBody>
      </p:sp>
      <p:sp>
        <p:nvSpPr>
          <p:cNvPr id="4" name="Text Placeholder 3"/>
          <p:cNvSpPr>
            <a:spLocks noGrp="1"/>
          </p:cNvSpPr>
          <p:nvPr>
            <p:ph type="body" sz="half" idx="2"/>
          </p:nvPr>
        </p:nvSpPr>
        <p:spPr/>
        <p:txBody>
          <a:bodyPr>
            <a:normAutofit/>
          </a:bodyPr>
          <a:lstStyle/>
          <a:p>
            <a:r>
              <a:rPr lang="en-GB" sz="1800" b="1" dirty="0" err="1" smtClean="0">
                <a:solidFill>
                  <a:schemeClr val="bg1"/>
                </a:solidFill>
                <a:latin typeface="Gill Sans MT" panose="020B0502020104020203" pitchFamily="34" charset="0"/>
              </a:rPr>
              <a:t>Deschooling</a:t>
            </a:r>
            <a:r>
              <a:rPr lang="en-GB" sz="1800" b="1" dirty="0" smtClean="0">
                <a:solidFill>
                  <a:schemeClr val="bg1"/>
                </a:solidFill>
                <a:latin typeface="Gill Sans MT" panose="020B0502020104020203" pitchFamily="34" charset="0"/>
              </a:rPr>
              <a:t> Society</a:t>
            </a:r>
            <a:endParaRPr lang="en-GB" sz="1800" b="1" dirty="0">
              <a:solidFill>
                <a:schemeClr val="bg1"/>
              </a:solidFill>
              <a:latin typeface="Gill Sans MT" panose="020B0502020104020203" pitchFamily="34" charset="0"/>
            </a:endParaRPr>
          </a:p>
        </p:txBody>
      </p:sp>
      <p:pic>
        <p:nvPicPr>
          <p:cNvPr id="1026" name="Picture 2" descr="Image result for ivan ill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91835"/>
            <a:ext cx="21717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15816" y="2058867"/>
            <a:ext cx="4536504" cy="1200329"/>
          </a:xfrm>
          <a:prstGeom prst="rect">
            <a:avLst/>
          </a:prstGeom>
          <a:noFill/>
        </p:spPr>
        <p:txBody>
          <a:bodyPr wrap="square" rtlCol="0">
            <a:spAutoFit/>
          </a:bodyPr>
          <a:lstStyle/>
          <a:p>
            <a:r>
              <a:rPr lang="en-GB" dirty="0" smtClean="0">
                <a:latin typeface="Gill Sans MT" panose="020B0502020104020203" pitchFamily="34" charset="0"/>
              </a:rPr>
              <a:t>Read the material on pages 8 and 9</a:t>
            </a:r>
          </a:p>
          <a:p>
            <a:endParaRPr lang="en-GB" dirty="0">
              <a:latin typeface="Gill Sans MT" panose="020B0502020104020203" pitchFamily="34" charset="0"/>
            </a:endParaRPr>
          </a:p>
          <a:p>
            <a:r>
              <a:rPr lang="en-GB" dirty="0" smtClean="0">
                <a:latin typeface="Gill Sans MT" panose="020B0502020104020203" pitchFamily="34" charset="0"/>
              </a:rPr>
              <a:t>Answer the two questions on page 9 – and be prepared to discuss your answers in class.</a:t>
            </a:r>
            <a:endParaRPr lang="en-GB" dirty="0">
              <a:latin typeface="Gill Sans MT" panose="020B0502020104020203" pitchFamily="34" charset="0"/>
            </a:endParaRPr>
          </a:p>
        </p:txBody>
      </p:sp>
    </p:spTree>
    <p:extLst>
      <p:ext uri="{BB962C8B-B14F-4D97-AF65-F5344CB8AC3E}">
        <p14:creationId xmlns:p14="http://schemas.microsoft.com/office/powerpoint/2010/main" val="3233466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Gill Sans MT" panose="020B0502020104020203" pitchFamily="34" charset="0"/>
              </a:rPr>
              <a:t>History of the British Education system- p.4 Activity</a:t>
            </a:r>
            <a:endParaRPr lang="en-GB"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68580" indent="0">
              <a:spcBef>
                <a:spcPct val="0"/>
              </a:spcBef>
              <a:buNone/>
            </a:pPr>
            <a:endParaRPr lang="en-GB" sz="2600" dirty="0">
              <a:solidFill>
                <a:schemeClr val="tx1"/>
              </a:solidFill>
              <a:latin typeface="Gill Sans MT" panose="020B0502020104020203" pitchFamily="34" charset="0"/>
              <a:ea typeface="+mj-ea"/>
              <a:cs typeface="+mj-cs"/>
            </a:endParaRPr>
          </a:p>
          <a:p>
            <a:pPr marL="68580" indent="0">
              <a:spcBef>
                <a:spcPct val="0"/>
              </a:spcBef>
              <a:buNone/>
            </a:pPr>
            <a:r>
              <a:rPr lang="en-GB" sz="2600" dirty="0" smtClean="0">
                <a:solidFill>
                  <a:schemeClr val="tx1"/>
                </a:solidFill>
                <a:latin typeface="Gill Sans MT" panose="020B0502020104020203" pitchFamily="34" charset="0"/>
                <a:ea typeface="+mj-ea"/>
                <a:cs typeface="+mj-cs"/>
              </a:rPr>
              <a:t>Using pages </a:t>
            </a:r>
            <a:r>
              <a:rPr lang="en-GB" sz="2600" dirty="0">
                <a:solidFill>
                  <a:schemeClr val="tx1"/>
                </a:solidFill>
                <a:latin typeface="Gill Sans MT" panose="020B0502020104020203" pitchFamily="34" charset="0"/>
                <a:ea typeface="+mj-ea"/>
                <a:cs typeface="+mj-cs"/>
              </a:rPr>
              <a:t>77-78 </a:t>
            </a:r>
            <a:r>
              <a:rPr lang="en-GB" sz="2600" dirty="0" smtClean="0">
                <a:solidFill>
                  <a:schemeClr val="tx1"/>
                </a:solidFill>
                <a:latin typeface="Gill Sans MT" panose="020B0502020104020203" pitchFamily="34" charset="0"/>
                <a:ea typeface="+mj-ea"/>
                <a:cs typeface="+mj-cs"/>
              </a:rPr>
              <a:t>of Webb outline briefly the main features of: </a:t>
            </a:r>
            <a:endParaRPr lang="en-GB" sz="2600" dirty="0">
              <a:solidFill>
                <a:schemeClr val="tx1"/>
              </a:solidFill>
              <a:latin typeface="Gill Sans MT" panose="020B0502020104020203" pitchFamily="34" charset="0"/>
              <a:ea typeface="+mj-ea"/>
              <a:cs typeface="+mj-cs"/>
            </a:endParaRPr>
          </a:p>
          <a:p>
            <a:pPr marL="68580" indent="0">
              <a:spcBef>
                <a:spcPct val="0"/>
              </a:spcBef>
              <a:buNone/>
            </a:pPr>
            <a:r>
              <a:rPr lang="en-GB" sz="2600" dirty="0">
                <a:solidFill>
                  <a:schemeClr val="tx1"/>
                </a:solidFill>
                <a:latin typeface="Gill Sans MT" panose="020B0502020104020203" pitchFamily="34" charset="0"/>
                <a:ea typeface="+mj-ea"/>
                <a:cs typeface="+mj-cs"/>
              </a:rPr>
              <a:t>￼￼￼</a:t>
            </a:r>
          </a:p>
          <a:p>
            <a:pPr lvl="0" indent="0">
              <a:spcBef>
                <a:spcPct val="0"/>
              </a:spcBef>
              <a:buNone/>
            </a:pPr>
            <a:r>
              <a:rPr lang="en-GB" sz="2600" dirty="0">
                <a:solidFill>
                  <a:schemeClr val="tx1"/>
                </a:solidFill>
                <a:latin typeface="Gill Sans MT" panose="020B0502020104020203" pitchFamily="34" charset="0"/>
                <a:ea typeface="+mj-ea"/>
                <a:cs typeface="+mj-cs"/>
              </a:rPr>
              <a:t>1. </a:t>
            </a:r>
            <a:r>
              <a:rPr lang="en-GB" sz="2600" dirty="0" smtClean="0">
                <a:solidFill>
                  <a:schemeClr val="tx1"/>
                </a:solidFill>
                <a:latin typeface="Gill Sans MT" panose="020B0502020104020203" pitchFamily="34" charset="0"/>
                <a:ea typeface="+mj-ea"/>
                <a:cs typeface="+mj-cs"/>
              </a:rPr>
              <a:t>the </a:t>
            </a:r>
            <a:r>
              <a:rPr lang="en-GB" sz="2600" dirty="0">
                <a:solidFill>
                  <a:schemeClr val="tx1"/>
                </a:solidFill>
                <a:latin typeface="Gill Sans MT" panose="020B0502020104020203" pitchFamily="34" charset="0"/>
                <a:ea typeface="+mj-ea"/>
                <a:cs typeface="+mj-cs"/>
              </a:rPr>
              <a:t>tripartite </a:t>
            </a:r>
            <a:r>
              <a:rPr lang="en-GB" sz="2600" dirty="0" smtClean="0">
                <a:solidFill>
                  <a:schemeClr val="tx1"/>
                </a:solidFill>
                <a:latin typeface="Gill Sans MT" panose="020B0502020104020203" pitchFamily="34" charset="0"/>
                <a:ea typeface="+mj-ea"/>
                <a:cs typeface="+mj-cs"/>
              </a:rPr>
              <a:t>school system</a:t>
            </a:r>
            <a:r>
              <a:rPr lang="en-GB" sz="2600" dirty="0">
                <a:solidFill>
                  <a:schemeClr val="tx1"/>
                </a:solidFill>
                <a:latin typeface="Gill Sans MT" panose="020B0502020104020203" pitchFamily="34" charset="0"/>
                <a:ea typeface="+mj-ea"/>
                <a:cs typeface="+mj-cs"/>
              </a:rPr>
              <a:t>.</a:t>
            </a:r>
          </a:p>
          <a:p>
            <a:pPr marL="68580" indent="0">
              <a:spcBef>
                <a:spcPct val="0"/>
              </a:spcBef>
              <a:buNone/>
            </a:pPr>
            <a:r>
              <a:rPr lang="en-GB" sz="2600" dirty="0">
                <a:solidFill>
                  <a:schemeClr val="tx1"/>
                </a:solidFill>
                <a:latin typeface="Gill Sans MT" panose="020B0502020104020203" pitchFamily="34" charset="0"/>
                <a:ea typeface="+mj-ea"/>
                <a:cs typeface="+mj-cs"/>
              </a:rPr>
              <a:t> </a:t>
            </a:r>
          </a:p>
          <a:p>
            <a:pPr indent="0">
              <a:spcBef>
                <a:spcPct val="0"/>
              </a:spcBef>
              <a:buNone/>
            </a:pPr>
            <a:r>
              <a:rPr lang="en-GB" sz="2600" dirty="0">
                <a:solidFill>
                  <a:schemeClr val="tx1"/>
                </a:solidFill>
                <a:latin typeface="Gill Sans MT" panose="020B0502020104020203" pitchFamily="34" charset="0"/>
                <a:ea typeface="+mj-ea"/>
                <a:cs typeface="+mj-cs"/>
              </a:rPr>
              <a:t>2. </a:t>
            </a:r>
            <a:r>
              <a:rPr lang="en-GB" sz="2600" dirty="0" smtClean="0">
                <a:solidFill>
                  <a:schemeClr val="tx1"/>
                </a:solidFill>
                <a:latin typeface="Gill Sans MT" panose="020B0502020104020203" pitchFamily="34" charset="0"/>
                <a:ea typeface="+mj-ea"/>
                <a:cs typeface="+mj-cs"/>
              </a:rPr>
              <a:t>the </a:t>
            </a:r>
            <a:r>
              <a:rPr lang="en-GB" sz="2600" dirty="0">
                <a:solidFill>
                  <a:schemeClr val="tx1"/>
                </a:solidFill>
                <a:latin typeface="Gill Sans MT" panose="020B0502020104020203" pitchFamily="34" charset="0"/>
                <a:ea typeface="+mj-ea"/>
                <a:cs typeface="+mj-cs"/>
              </a:rPr>
              <a:t>comprehensive school system.</a:t>
            </a:r>
          </a:p>
          <a:p>
            <a:endParaRPr lang="en-GB" dirty="0"/>
          </a:p>
        </p:txBody>
      </p:sp>
    </p:spTree>
    <p:extLst>
      <p:ext uri="{BB962C8B-B14F-4D97-AF65-F5344CB8AC3E}">
        <p14:creationId xmlns:p14="http://schemas.microsoft.com/office/powerpoint/2010/main" val="1960802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2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6.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7.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8.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9.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Ion Boardroom</Template>
  <TotalTime>1311</TotalTime>
  <Words>3508</Words>
  <Application>Microsoft Office PowerPoint</Application>
  <PresentationFormat>On-screen Show (4:3)</PresentationFormat>
  <Paragraphs>319</Paragraphs>
  <Slides>58</Slides>
  <Notes>1</Notes>
  <HiddenSlides>2</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58</vt:i4>
      </vt:variant>
    </vt:vector>
  </HeadingPairs>
  <TitlesOfParts>
    <vt:vector size="80" baseType="lpstr">
      <vt:lpstr>Arial</vt:lpstr>
      <vt:lpstr>Calibri</vt:lpstr>
      <vt:lpstr>Calibri Light</vt:lpstr>
      <vt:lpstr>Century Gothic</vt:lpstr>
      <vt:lpstr>Gill Sans MT</vt:lpstr>
      <vt:lpstr>Times New Roman</vt:lpstr>
      <vt:lpstr>Trebuchet MS</vt:lpstr>
      <vt:lpstr>Tw Cen MT</vt:lpstr>
      <vt:lpstr>Tw Cen MT Condensed</vt:lpstr>
      <vt:lpstr>Wingdings</vt:lpstr>
      <vt:lpstr>Wingdings 2</vt:lpstr>
      <vt:lpstr>Wingdings 3</vt:lpstr>
      <vt:lpstr>Ion Boardroom</vt:lpstr>
      <vt:lpstr>Office Theme</vt:lpstr>
      <vt:lpstr>1_Ion Boardroom</vt:lpstr>
      <vt:lpstr>Facet</vt:lpstr>
      <vt:lpstr>2_Ion Boardroom</vt:lpstr>
      <vt:lpstr>Integral</vt:lpstr>
      <vt:lpstr>Slice</vt:lpstr>
      <vt:lpstr>Droplet</vt:lpstr>
      <vt:lpstr>1_Facet</vt:lpstr>
      <vt:lpstr>1_Office Theme</vt:lpstr>
      <vt:lpstr>Topic 1: the structure and organisation of the education system</vt:lpstr>
      <vt:lpstr>Learning objectives of this booklet</vt:lpstr>
      <vt:lpstr>Formal and Informal Education</vt:lpstr>
      <vt:lpstr>Activity page 2</vt:lpstr>
      <vt:lpstr>Meritocracy Page 3</vt:lpstr>
      <vt:lpstr>Meritocracy</vt:lpstr>
      <vt:lpstr>Introducing the British Education system</vt:lpstr>
      <vt:lpstr>Ivan Illich</vt:lpstr>
      <vt:lpstr>History of the British Education system- p.4 Activity</vt:lpstr>
      <vt:lpstr>Timeline</vt:lpstr>
      <vt:lpstr>History of the British Education system- p.4 Activity</vt:lpstr>
      <vt:lpstr>Types of School and Education</vt:lpstr>
      <vt:lpstr>Types of school</vt:lpstr>
      <vt:lpstr>PRESENTATIONS</vt:lpstr>
      <vt:lpstr>Comprehensive schools</vt:lpstr>
      <vt:lpstr>History of Comprehensive schools</vt:lpstr>
      <vt:lpstr>Purpose</vt:lpstr>
      <vt:lpstr>Structure</vt:lpstr>
      <vt:lpstr>Funding</vt:lpstr>
      <vt:lpstr>Independent schools</vt:lpstr>
      <vt:lpstr>History, purpose and structure</vt:lpstr>
      <vt:lpstr>Supports meritocratic, supports social mobility?</vt:lpstr>
      <vt:lpstr>Funded, governed and regulated?</vt:lpstr>
      <vt:lpstr>Grammar Schools in sociology</vt:lpstr>
      <vt:lpstr>What is a grammar school?</vt:lpstr>
      <vt:lpstr>Pros and cons</vt:lpstr>
      <vt:lpstr>Theresa May and Grammar schools</vt:lpstr>
      <vt:lpstr>Fun facts</vt:lpstr>
      <vt:lpstr>Faith Schools</vt:lpstr>
      <vt:lpstr>PowerPoint Presentation</vt:lpstr>
      <vt:lpstr>Admission Policy</vt:lpstr>
      <vt:lpstr>Funding</vt:lpstr>
      <vt:lpstr>Academies and free schools</vt:lpstr>
      <vt:lpstr>What are Academies and free schools?</vt:lpstr>
      <vt:lpstr>Admission Policy</vt:lpstr>
      <vt:lpstr>How is it funded and who is it governed by? </vt:lpstr>
      <vt:lpstr>Problems?</vt:lpstr>
      <vt:lpstr>City Technology colleges (CTc)</vt:lpstr>
      <vt:lpstr>What are they? Its Purpose? When were they introduced?</vt:lpstr>
      <vt:lpstr>Is It meritocratic?</vt:lpstr>
      <vt:lpstr>How is it funded and who is it governed by?</vt:lpstr>
      <vt:lpstr>Specialist Schools</vt:lpstr>
      <vt:lpstr>Specialist schools</vt:lpstr>
      <vt:lpstr>Funding</vt:lpstr>
      <vt:lpstr>Administration policy</vt:lpstr>
      <vt:lpstr>Home schooling</vt:lpstr>
      <vt:lpstr>What is home schooling?   </vt:lpstr>
      <vt:lpstr>Admission policy</vt:lpstr>
      <vt:lpstr>How is it funded? Who is it governed by? </vt:lpstr>
      <vt:lpstr>The Purpose of Education p.7</vt:lpstr>
      <vt:lpstr>Sociological Perspectives p7</vt:lpstr>
      <vt:lpstr>Overview on Sociological Perspectives</vt:lpstr>
      <vt:lpstr>PowerPoint Presentation</vt:lpstr>
      <vt:lpstr>Sociological Perspectives</vt:lpstr>
      <vt:lpstr>PowerPoint Presentation</vt:lpstr>
      <vt:lpstr>Notes</vt:lpstr>
      <vt:lpstr>NB – Following to be done after perspectives </vt:lpstr>
      <vt:lpstr>Class work</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the structure and organisation of the education system</dc:title>
  <dc:creator>Hannah Roberts</dc:creator>
  <cp:lastModifiedBy>Dave King</cp:lastModifiedBy>
  <cp:revision>41</cp:revision>
  <dcterms:created xsi:type="dcterms:W3CDTF">2014-06-16T08:41:27Z</dcterms:created>
  <dcterms:modified xsi:type="dcterms:W3CDTF">2017-10-02T09:18:12Z</dcterms:modified>
</cp:coreProperties>
</file>