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 id="2147483672" r:id="rId3"/>
    <p:sldMasterId id="2147483684" r:id="rId4"/>
    <p:sldMasterId id="2147483701" r:id="rId5"/>
    <p:sldMasterId id="2147483713" r:id="rId6"/>
    <p:sldMasterId id="2147483725" r:id="rId7"/>
    <p:sldMasterId id="2147483742" r:id="rId8"/>
  </p:sldMasterIdLst>
  <p:sldIdLst>
    <p:sldId id="256" r:id="rId9"/>
    <p:sldId id="257" r:id="rId10"/>
    <p:sldId id="262" r:id="rId11"/>
    <p:sldId id="263" r:id="rId12"/>
    <p:sldId id="267" r:id="rId13"/>
    <p:sldId id="268" r:id="rId14"/>
    <p:sldId id="260" r:id="rId15"/>
    <p:sldId id="261" r:id="rId16"/>
    <p:sldId id="258" r:id="rId17"/>
    <p:sldId id="265" r:id="rId18"/>
    <p:sldId id="266" r:id="rId19"/>
    <p:sldId id="264" r:id="rId20"/>
    <p:sldId id="25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11/27/2017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11/27/2017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6511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729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163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5614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5892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887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9991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280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8914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5845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CBAB5C-DA01-4341-9326-88E41E84B270}"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293D224-FDE7-4424-A1D7-2DAE7A44534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6538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28085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79171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8829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75049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904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80011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900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11/27/2017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0076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29104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27265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E48696-6722-41E8-8C5A-A6C698050F68}"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EF53432-DDC1-4646-BC72-C37D08D7B33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11855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41636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335745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987554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24364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771062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0893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920445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14889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063694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69211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8577548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149005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0183416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362627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3328385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5741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08299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48066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35643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35127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930773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36387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93961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9091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32981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392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2EB1A-49F0-4090-A43A-7A9019109C0A}" type="datetimeFigureOut">
              <a:rPr lang="en-GB" smtClean="0">
                <a:solidFill>
                  <a:prstClr val="black">
                    <a:tint val="75000"/>
                  </a:prstClr>
                </a:solidFill>
              </a:rPr>
              <a:pPr/>
              <a:t>27/11/2017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99B6E9B-F0D2-4B55-858E-99BFF87FA24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826893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96342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269197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solidFill>
                  <a:srgbClr val="099BDD"/>
                </a:solidFill>
              </a:rPr>
              <a:pPr/>
              <a:t>11/27/2017</a:t>
            </a:fld>
            <a:endParaRPr lang="en-US" dirty="0">
              <a:solidFill>
                <a:srgbClr val="099BDD"/>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099BDD"/>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solidFill>
                  <a:srgbClr val="099BDD"/>
                </a:solidFill>
              </a:rPr>
              <a:pPr/>
              <a:t>‹#›</a:t>
            </a:fld>
            <a:endParaRPr lang="en-US" dirty="0">
              <a:solidFill>
                <a:srgbClr val="099BDD"/>
              </a:solidFill>
            </a:endParaRPr>
          </a:p>
        </p:txBody>
      </p:sp>
    </p:spTree>
    <p:extLst>
      <p:ext uri="{BB962C8B-B14F-4D97-AF65-F5344CB8AC3E}">
        <p14:creationId xmlns:p14="http://schemas.microsoft.com/office/powerpoint/2010/main" val="3588671536"/>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6111199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8" name="Footer Placeholder 7"/>
          <p:cNvSpPr>
            <a:spLocks noGrp="1"/>
          </p:cNvSpPr>
          <p:nvPr>
            <p:ph type="ftr" sz="quarter" idx="11"/>
          </p:nvPr>
        </p:nvSpPr>
        <p:spPr/>
        <p:txBody>
          <a:body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4865709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4" name="Footer Placeholder 3"/>
          <p:cNvSpPr>
            <a:spLocks noGrp="1"/>
          </p:cNvSpPr>
          <p:nvPr>
            <p:ph type="ftr" sz="quarter" idx="11"/>
          </p:nvPr>
        </p:nvSpPr>
        <p:spPr/>
        <p:txBody>
          <a:body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935888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3" name="Footer Placeholder 2"/>
          <p:cNvSpPr>
            <a:spLocks noGrp="1"/>
          </p:cNvSpPr>
          <p:nvPr>
            <p:ph type="ftr" sz="quarter" idx="11"/>
          </p:nvPr>
        </p:nvSpPr>
        <p:spPr/>
        <p:txBody>
          <a:body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3276873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510431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2223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441867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US" dirty="0">
              <a:solidFill>
                <a:srgbClr val="FFFFFF"/>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551241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8756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264144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229877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853013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73458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681001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381457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624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11/27/2017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53390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996352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54899326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955219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1960770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3951924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66237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70336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89613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83929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11/27/2017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5501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27631391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422553817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54642289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6927621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93162289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dirty="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22981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257653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97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theme" Target="../theme/theme7.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8.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11/27/2017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A5CBAB5C-DA01-4341-9326-88E41E84B270}" type="datetimeFigureOut">
              <a:rPr lang="en-GB" smtClean="0">
                <a:solidFill>
                  <a:prstClr val="black">
                    <a:tint val="75000"/>
                  </a:prstClr>
                </a:solidFill>
              </a:rPr>
              <a:pPr defTabSz="914400"/>
              <a:t>27/11/2017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D293D224-FDE7-4424-A1D7-2DAE7A445340}"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2867235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0EE48696-6722-41E8-8C5A-A6C698050F68}" type="datetimeFigureOut">
              <a:rPr lang="en-GB" smtClean="0">
                <a:solidFill>
                  <a:prstClr val="black">
                    <a:tint val="75000"/>
                  </a:prstClr>
                </a:solidFill>
              </a:rPr>
              <a:pPr defTabSz="914400"/>
              <a:t>27/11/2017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EF53432-DDC1-4646-BC72-C37D08D7B33C}"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41874747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56002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CDB2EB1A-49F0-4090-A43A-7A9019109C0A}" type="datetimeFigureOut">
              <a:rPr lang="en-GB" smtClean="0">
                <a:solidFill>
                  <a:prstClr val="black">
                    <a:tint val="75000"/>
                  </a:prstClr>
                </a:solidFill>
              </a:rPr>
              <a:pPr defTabSz="914400"/>
              <a:t>27/11/2017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99B6E9B-F0D2-4B55-858E-99BFF87FA24D}"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305096680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solidFill>
                  <a:srgbClr val="FFFFFF"/>
                </a:solidFill>
              </a:rPr>
              <a:pPr/>
              <a:t>11/27/2017</a:t>
            </a:fld>
            <a:endParaRPr lang="en-US" dirty="0">
              <a:solidFill>
                <a:srgbClr val="FFFFFF"/>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solidFill>
                <a:srgbClr val="FFFFFF"/>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84189052"/>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rPr>
              <a:pPr/>
              <a:t>11/27/2017</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4792972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solidFill>
                  <a:prstClr val="black">
                    <a:lumMod val="95000"/>
                    <a:lumOff val="5000"/>
                  </a:prstClr>
                </a:solidFill>
              </a:rPr>
              <a:pPr/>
              <a:t>11/27/2017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470320"/>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Social Democratic and New Right Theory</a:t>
            </a:r>
            <a:endParaRPr lang="en-GB" dirty="0"/>
          </a:p>
        </p:txBody>
      </p:sp>
      <p:sp>
        <p:nvSpPr>
          <p:cNvPr id="3" name="Subtitle 2"/>
          <p:cNvSpPr>
            <a:spLocks noGrp="1"/>
          </p:cNvSpPr>
          <p:nvPr>
            <p:ph type="subTitle" idx="1"/>
          </p:nvPr>
        </p:nvSpPr>
        <p:spPr/>
        <p:txBody>
          <a:bodyPr/>
          <a:lstStyle/>
          <a:p>
            <a:r>
              <a:rPr lang="en-GB" dirty="0" smtClean="0"/>
              <a:t>A group</a:t>
            </a:r>
            <a:endParaRPr lang="en-GB" dirty="0"/>
          </a:p>
        </p:txBody>
      </p:sp>
    </p:spTree>
    <p:extLst>
      <p:ext uri="{BB962C8B-B14F-4D97-AF65-F5344CB8AC3E}">
        <p14:creationId xmlns:p14="http://schemas.microsoft.com/office/powerpoint/2010/main" val="2778422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616675"/>
            <a:ext cx="8915399" cy="2262781"/>
          </a:xfrm>
        </p:spPr>
        <p:txBody>
          <a:bodyPr>
            <a:normAutofit fontScale="90000"/>
          </a:bodyPr>
          <a:lstStyle/>
          <a:p>
            <a:r>
              <a:rPr lang="en-GB" dirty="0" smtClean="0"/>
              <a:t>Main arguments from the Neoliberal/New Right perspective</a:t>
            </a:r>
            <a:endParaRPr lang="en-GB" dirty="0"/>
          </a:p>
        </p:txBody>
      </p:sp>
      <p:sp>
        <p:nvSpPr>
          <p:cNvPr id="3" name="Subtitle 2"/>
          <p:cNvSpPr>
            <a:spLocks noGrp="1"/>
          </p:cNvSpPr>
          <p:nvPr>
            <p:ph type="subTitle" idx="1"/>
          </p:nvPr>
        </p:nvSpPr>
        <p:spPr/>
        <p:txBody>
          <a:bodyPr/>
          <a:lstStyle/>
          <a:p>
            <a:r>
              <a:rPr lang="en-GB" dirty="0" smtClean="0"/>
              <a:t>Alexxe and Max</a:t>
            </a:r>
            <a:endParaRPr lang="en-GB" dirty="0"/>
          </a:p>
        </p:txBody>
      </p:sp>
    </p:spTree>
    <p:extLst>
      <p:ext uri="{BB962C8B-B14F-4D97-AF65-F5344CB8AC3E}">
        <p14:creationId xmlns:p14="http://schemas.microsoft.com/office/powerpoint/2010/main" val="650388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900" dirty="0"/>
              <a:t>P</a:t>
            </a:r>
            <a:r>
              <a:rPr lang="en-GB" sz="4900" dirty="0" smtClean="0"/>
              <a:t>roblems</a:t>
            </a:r>
            <a:endParaRPr lang="en-GB" sz="4900" dirty="0"/>
          </a:p>
        </p:txBody>
      </p:sp>
      <p:sp>
        <p:nvSpPr>
          <p:cNvPr id="3" name="Content Placeholder 2"/>
          <p:cNvSpPr>
            <a:spLocks noGrp="1"/>
          </p:cNvSpPr>
          <p:nvPr>
            <p:ph idx="1"/>
          </p:nvPr>
        </p:nvSpPr>
        <p:spPr/>
        <p:txBody>
          <a:bodyPr/>
          <a:lstStyle/>
          <a:p>
            <a:r>
              <a:rPr lang="en-GB" dirty="0" smtClean="0"/>
              <a:t>According to Neoliberalism / New Right thinkers, advanced industrial economies such as the USA and Britain were </a:t>
            </a:r>
            <a:r>
              <a:rPr lang="en-GB" u="sng" dirty="0" smtClean="0"/>
              <a:t>declining</a:t>
            </a:r>
            <a:r>
              <a:rPr lang="en-GB" dirty="0" smtClean="0"/>
              <a:t>; duty, social democratic policies</a:t>
            </a:r>
            <a:r>
              <a:rPr lang="en-GB" dirty="0" smtClean="0">
                <a:sym typeface="Wingdings" panose="05000000000000000000" pitchFamily="2" charset="2"/>
              </a:rPr>
              <a:t>: </a:t>
            </a:r>
          </a:p>
          <a:p>
            <a:pPr>
              <a:buFont typeface="Courier New" panose="02070309020205020404" pitchFamily="49" charset="0"/>
              <a:buChar char="o"/>
            </a:pPr>
            <a:r>
              <a:rPr lang="en-GB" dirty="0" smtClean="0"/>
              <a:t>Too much state control – the ‘nanny state’, which got too involved in people’s lives </a:t>
            </a:r>
          </a:p>
          <a:p>
            <a:pPr>
              <a:buFont typeface="Courier New" panose="02070309020205020404" pitchFamily="49" charset="0"/>
              <a:buChar char="o"/>
            </a:pPr>
            <a:r>
              <a:rPr lang="en-GB" dirty="0" smtClean="0"/>
              <a:t>This crushed people’s initiative and stifled the enterprise, who relied on the state rather than </a:t>
            </a:r>
            <a:r>
              <a:rPr lang="en-GB" smtClean="0"/>
              <a:t>taking responsibilities. </a:t>
            </a:r>
            <a:endParaRPr lang="en-GB" dirty="0"/>
          </a:p>
        </p:txBody>
      </p:sp>
    </p:spTree>
    <p:extLst>
      <p:ext uri="{BB962C8B-B14F-4D97-AF65-F5344CB8AC3E}">
        <p14:creationId xmlns:p14="http://schemas.microsoft.com/office/powerpoint/2010/main" val="262977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Chubb and Moe and Mariam David</a:t>
            </a:r>
            <a:endParaRPr lang="en-GB" dirty="0"/>
          </a:p>
        </p:txBody>
      </p:sp>
      <p:sp>
        <p:nvSpPr>
          <p:cNvPr id="3" name="Content Placeholder 2"/>
          <p:cNvSpPr>
            <a:spLocks noGrp="1"/>
          </p:cNvSpPr>
          <p:nvPr>
            <p:ph idx="1"/>
          </p:nvPr>
        </p:nvSpPr>
        <p:spPr/>
        <p:txBody>
          <a:bodyPr/>
          <a:lstStyle/>
          <a:p>
            <a:r>
              <a:rPr lang="en-GB" dirty="0" smtClean="0"/>
              <a:t>Chubb and Moe believe in marketization, a free market that provides parents and communities with choice.</a:t>
            </a:r>
          </a:p>
          <a:p>
            <a:r>
              <a:rPr lang="en-GB" dirty="0" smtClean="0"/>
              <a:t>Schools should be independently managed and run like private businesses.</a:t>
            </a:r>
          </a:p>
          <a:p>
            <a:r>
              <a:rPr lang="en-GB" dirty="0" smtClean="0"/>
              <a:t>This would lead to more competition which would drive up standards.#</a:t>
            </a:r>
          </a:p>
          <a:p>
            <a:r>
              <a:rPr lang="en-GB" dirty="0" smtClean="0"/>
              <a:t>Miriam David describes marketization as parentocracy (ruled by parents).</a:t>
            </a:r>
          </a:p>
          <a:p>
            <a:r>
              <a:rPr lang="en-GB" dirty="0" smtClean="0"/>
              <a:t>She argues that parents have power and this encourages diversity among schools and gives schools more choice.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656540" y="6217920"/>
            <a:ext cx="150019" cy="226100"/>
          </a:xfrm>
          <a:prstGeom prst="rect">
            <a:avLst/>
          </a:prstGeom>
        </p:spPr>
      </p:pic>
    </p:spTree>
    <p:extLst>
      <p:ext uri="{BB962C8B-B14F-4D97-AF65-F5344CB8AC3E}">
        <p14:creationId xmlns:p14="http://schemas.microsoft.com/office/powerpoint/2010/main" val="50843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Cordia New" panose="020B0304020202020204" pitchFamily="34" charset="-34"/>
                <a:cs typeface="Cordia New" panose="020B0304020202020204" pitchFamily="34" charset="-34"/>
              </a:rPr>
              <a:t>New Right: view on education:</a:t>
            </a:r>
            <a:endParaRPr lang="en-GB" u="sng" dirty="0">
              <a:latin typeface="Cordia New" panose="020B0304020202020204" pitchFamily="34" charset="-34"/>
              <a:cs typeface="Cordia New" panose="020B0304020202020204" pitchFamily="34" charset="-34"/>
            </a:endParaRPr>
          </a:p>
        </p:txBody>
      </p:sp>
      <p:graphicFrame>
        <p:nvGraphicFramePr>
          <p:cNvPr id="4" name="Content Placeholder 3"/>
          <p:cNvGraphicFramePr>
            <a:graphicFrameLocks noGrp="1"/>
          </p:cNvGraphicFramePr>
          <p:nvPr>
            <p:ph idx="1"/>
            <p:extLst/>
          </p:nvPr>
        </p:nvGraphicFramePr>
        <p:xfrm>
          <a:off x="838200" y="1825625"/>
          <a:ext cx="10515600" cy="311404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GB" dirty="0" smtClean="0"/>
                        <a:t>Problems they</a:t>
                      </a:r>
                      <a:r>
                        <a:rPr lang="en-GB" baseline="0" dirty="0" smtClean="0"/>
                        <a:t> see with education</a:t>
                      </a:r>
                      <a:endParaRPr lang="en-GB" dirty="0"/>
                    </a:p>
                  </a:txBody>
                  <a:tcPr/>
                </a:tc>
                <a:tc>
                  <a:txBody>
                    <a:bodyPr/>
                    <a:lstStyle/>
                    <a:p>
                      <a:r>
                        <a:rPr lang="en-GB" dirty="0" smtClean="0"/>
                        <a:t>Solutions</a:t>
                      </a:r>
                      <a:r>
                        <a:rPr lang="en-GB" baseline="0" dirty="0" smtClean="0"/>
                        <a:t> they offer:</a:t>
                      </a:r>
                      <a:endParaRPr lang="en-GB" dirty="0"/>
                    </a:p>
                  </a:txBody>
                  <a:tcPr/>
                </a:tc>
              </a:tr>
              <a:tr h="370840">
                <a:tc>
                  <a:txBody>
                    <a:bodyPr/>
                    <a:lstStyle/>
                    <a:p>
                      <a:r>
                        <a:rPr lang="en-GB" dirty="0" smtClean="0"/>
                        <a:t>They don’t believe</a:t>
                      </a:r>
                      <a:r>
                        <a:rPr lang="en-GB" baseline="0" dirty="0" smtClean="0"/>
                        <a:t> the education system promotes meritocracy as it is run by the state</a:t>
                      </a:r>
                      <a:endParaRPr lang="en-GB" dirty="0"/>
                    </a:p>
                  </a:txBody>
                  <a:tcPr/>
                </a:tc>
                <a:tc>
                  <a:txBody>
                    <a:bodyPr/>
                    <a:lstStyle/>
                    <a:p>
                      <a:r>
                        <a:rPr lang="en-GB" dirty="0" smtClean="0"/>
                        <a:t>Marketization – education market to increase competition</a:t>
                      </a:r>
                      <a:r>
                        <a:rPr lang="en-GB" baseline="0" dirty="0" smtClean="0"/>
                        <a:t> between schools, therefore increasing diversity. There should be more independent schools.</a:t>
                      </a:r>
                      <a:endParaRPr lang="en-GB" dirty="0"/>
                    </a:p>
                  </a:txBody>
                  <a:tcPr/>
                </a:tc>
              </a:tr>
              <a:tr h="370840">
                <a:tc>
                  <a:txBody>
                    <a:bodyPr/>
                    <a:lstStyle/>
                    <a:p>
                      <a:r>
                        <a:rPr lang="en-GB" dirty="0" smtClean="0"/>
                        <a:t>Education has moved</a:t>
                      </a:r>
                      <a:r>
                        <a:rPr lang="en-GB" baseline="0" dirty="0" smtClean="0"/>
                        <a:t> too far in the direction of trying to create equality, and that the focus should be on standards.</a:t>
                      </a:r>
                      <a:endParaRPr lang="en-GB" dirty="0"/>
                    </a:p>
                  </a:txBody>
                  <a:tcPr/>
                </a:tc>
                <a:tc>
                  <a:txBody>
                    <a:bodyPr/>
                    <a:lstStyle/>
                    <a:p>
                      <a:r>
                        <a:rPr lang="en-GB" dirty="0" smtClean="0"/>
                        <a:t>Education</a:t>
                      </a:r>
                      <a:r>
                        <a:rPr lang="en-GB" baseline="0" dirty="0" smtClean="0"/>
                        <a:t> market – giving parents the choice of which school they want to send their children to.</a:t>
                      </a:r>
                      <a:endParaRPr lang="en-GB" dirty="0"/>
                    </a:p>
                  </a:txBody>
                  <a:tcPr/>
                </a:tc>
              </a:tr>
              <a:tr h="370840">
                <a:tc>
                  <a:txBody>
                    <a:bodyPr/>
                    <a:lstStyle/>
                    <a:p>
                      <a:r>
                        <a:rPr lang="en-GB" dirty="0" smtClean="0"/>
                        <a:t>The education system takes on a</a:t>
                      </a:r>
                      <a:r>
                        <a:rPr lang="en-GB" baseline="0" dirty="0" smtClean="0"/>
                        <a:t> ‘one size fits all’ which imposes uniformity and rejects local needs. State education systems are seen as unresponsive.</a:t>
                      </a:r>
                      <a:endParaRPr lang="en-GB" dirty="0"/>
                    </a:p>
                  </a:txBody>
                  <a:tcPr/>
                </a:tc>
                <a:tc>
                  <a:txBody>
                    <a:bodyPr/>
                    <a:lstStyle/>
                    <a:p>
                      <a:r>
                        <a:rPr lang="en-GB" dirty="0" smtClean="0"/>
                        <a:t>Have independently managed schools.</a:t>
                      </a:r>
                      <a:endParaRPr lang="en-GB" dirty="0"/>
                    </a:p>
                  </a:txBody>
                  <a:tcPr/>
                </a:tc>
              </a:tr>
            </a:tbl>
          </a:graphicData>
        </a:graphic>
      </p:graphicFrame>
    </p:spTree>
    <p:extLst>
      <p:ext uri="{BB962C8B-B14F-4D97-AF65-F5344CB8AC3E}">
        <p14:creationId xmlns:p14="http://schemas.microsoft.com/office/powerpoint/2010/main" val="367658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Social Democratic Theory</a:t>
            </a:r>
            <a:endParaRPr lang="en-GB" dirty="0"/>
          </a:p>
        </p:txBody>
      </p:sp>
      <p:sp>
        <p:nvSpPr>
          <p:cNvPr id="5" name="Text Placeholder 4"/>
          <p:cNvSpPr>
            <a:spLocks noGrp="1"/>
          </p:cNvSpPr>
          <p:nvPr>
            <p:ph type="body" idx="1"/>
          </p:nvPr>
        </p:nvSpPr>
        <p:spPr/>
        <p:txBody>
          <a:bodyPr/>
          <a:lstStyle/>
          <a:p>
            <a:r>
              <a:rPr lang="en-GB" dirty="0" smtClean="0"/>
              <a:t>Equal Opportunities for all…</a:t>
            </a:r>
            <a:endParaRPr lang="en-GB" dirty="0"/>
          </a:p>
        </p:txBody>
      </p:sp>
    </p:spTree>
    <p:extLst>
      <p:ext uri="{BB962C8B-B14F-4D97-AF65-F5344CB8AC3E}">
        <p14:creationId xmlns:p14="http://schemas.microsoft.com/office/powerpoint/2010/main" val="108536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i="1" u="sng" dirty="0" smtClean="0">
                <a:solidFill>
                  <a:srgbClr val="00B0F0"/>
                </a:solidFill>
              </a:rPr>
              <a:t>What are the social democrats main arguments?</a:t>
            </a:r>
            <a:endParaRPr lang="en-GB" b="1" i="1" u="sng" dirty="0">
              <a:solidFill>
                <a:srgbClr val="00B0F0"/>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0565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Everybody should have an equal chance to succeed in the educational system </a:t>
            </a:r>
          </a:p>
          <a:p>
            <a:r>
              <a:rPr lang="en-GB" dirty="0" smtClean="0"/>
              <a:t>A desire for meritocracy but with a recognition that the system as it stands is unable to deliver. </a:t>
            </a:r>
          </a:p>
          <a:p>
            <a:r>
              <a:rPr lang="en-GB" dirty="0" smtClean="0"/>
              <a:t>That inequality is desirable and inevitable</a:t>
            </a:r>
          </a:p>
          <a:p>
            <a:r>
              <a:rPr lang="en-GB" dirty="0" smtClean="0"/>
              <a:t>Creating meritocracy would realise more talent into society and the economy could compete with economies with the rest of the world</a:t>
            </a:r>
          </a:p>
          <a:p>
            <a:r>
              <a:rPr lang="en-GB" dirty="0" smtClean="0"/>
              <a:t>The education system has a key role in insuring the competitiveness of the </a:t>
            </a:r>
            <a:r>
              <a:rPr lang="en-GB" dirty="0"/>
              <a:t>B</a:t>
            </a:r>
            <a:r>
              <a:rPr lang="en-GB" dirty="0" smtClean="0"/>
              <a:t>ritish economy</a:t>
            </a:r>
          </a:p>
          <a:p>
            <a:r>
              <a:rPr lang="en-GB" dirty="0" smtClean="0"/>
              <a:t>Concerns that we may be over-educating </a:t>
            </a:r>
            <a:r>
              <a:rPr lang="en-GB" smtClean="0"/>
              <a:t>the population.          </a:t>
            </a:r>
            <a:endParaRPr lang="en-GB" dirty="0"/>
          </a:p>
        </p:txBody>
      </p:sp>
    </p:spTree>
    <p:extLst>
      <p:ext uri="{BB962C8B-B14F-4D97-AF65-F5344CB8AC3E}">
        <p14:creationId xmlns:p14="http://schemas.microsoft.com/office/powerpoint/2010/main" val="427238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637" y="4960137"/>
            <a:ext cx="8126963" cy="1463040"/>
          </a:xfrm>
        </p:spPr>
        <p:txBody>
          <a:bodyPr/>
          <a:lstStyle/>
          <a:p>
            <a:r>
              <a:rPr lang="en-GB" dirty="0" smtClean="0"/>
              <a:t>Key thinkers of social democratic</a:t>
            </a:r>
            <a:endParaRPr lang="en-GB" dirty="0"/>
          </a:p>
        </p:txBody>
      </p:sp>
      <p:sp>
        <p:nvSpPr>
          <p:cNvPr id="3" name="Subtitle 2"/>
          <p:cNvSpPr>
            <a:spLocks noGrp="1"/>
          </p:cNvSpPr>
          <p:nvPr>
            <p:ph type="subTitle" idx="1"/>
          </p:nvPr>
        </p:nvSpPr>
        <p:spPr/>
        <p:txBody>
          <a:bodyPr/>
          <a:lstStyle/>
          <a:p>
            <a:endParaRPr lang="en-GB" dirty="0" smtClean="0"/>
          </a:p>
          <a:p>
            <a:r>
              <a:rPr lang="en-GB" dirty="0" smtClean="0"/>
              <a:t>By Emily, Harriet and Tansy. </a:t>
            </a:r>
            <a:endParaRPr lang="en-GB" dirty="0"/>
          </a:p>
        </p:txBody>
      </p:sp>
    </p:spTree>
    <p:extLst>
      <p:ext uri="{BB962C8B-B14F-4D97-AF65-F5344CB8AC3E}">
        <p14:creationId xmlns:p14="http://schemas.microsoft.com/office/powerpoint/2010/main" val="278364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Democratic	</a:t>
            </a:r>
            <a:endParaRPr lang="en-GB" dirty="0"/>
          </a:p>
        </p:txBody>
      </p:sp>
      <p:sp>
        <p:nvSpPr>
          <p:cNvPr id="3" name="Content Placeholder 2"/>
          <p:cNvSpPr>
            <a:spLocks noGrp="1"/>
          </p:cNvSpPr>
          <p:nvPr>
            <p:ph idx="1"/>
          </p:nvPr>
        </p:nvSpPr>
        <p:spPr>
          <a:xfrm>
            <a:off x="799069" y="2261287"/>
            <a:ext cx="9945131" cy="4023360"/>
          </a:xfrm>
        </p:spPr>
        <p:txBody>
          <a:bodyPr>
            <a:normAutofit lnSpcReduction="10000"/>
          </a:bodyPr>
          <a:lstStyle/>
          <a:p>
            <a:r>
              <a:rPr lang="en-GB" dirty="0" smtClean="0"/>
              <a:t>Key thinkers:</a:t>
            </a:r>
          </a:p>
          <a:p>
            <a:r>
              <a:rPr lang="en-GB" dirty="0" smtClean="0"/>
              <a:t>Sharon </a:t>
            </a:r>
            <a:r>
              <a:rPr lang="en-GB" dirty="0" err="1" smtClean="0"/>
              <a:t>Gerwitz</a:t>
            </a:r>
            <a:r>
              <a:rPr lang="en-GB" dirty="0" smtClean="0"/>
              <a:t> – choice of schools is limited by ability of schools and ability of parents. Parents therefore do not have an equal choice. She identified three groups of parents: privileged/skilled choosers, semi-skilled choosers, and disconnected choosers. </a:t>
            </a:r>
          </a:p>
          <a:p>
            <a:r>
              <a:rPr lang="en-GB" dirty="0" smtClean="0"/>
              <a:t>Stephen Ball – a shift in school attitudes after the 1988 Education Act – from student needs to student performance. Competition between local schools to attract students, who are now regarded as commodities, creates winners and losers. </a:t>
            </a:r>
          </a:p>
          <a:p>
            <a:r>
              <a:rPr lang="en-GB" dirty="0" smtClean="0"/>
              <a:t>Halsey – argues that grammar school system disadvantaged working class children and the equality of opportunity was only to test middle class culture. </a:t>
            </a:r>
          </a:p>
          <a:p>
            <a:r>
              <a:rPr lang="en-GB" dirty="0" smtClean="0"/>
              <a:t>Becker – teaches developed image of their students in a very short period of time. Assumptive ideas about ability and behaviour.</a:t>
            </a:r>
          </a:p>
          <a:p>
            <a:endParaRPr lang="en-GB" dirty="0" smtClean="0"/>
          </a:p>
        </p:txBody>
      </p:sp>
    </p:spTree>
    <p:extLst>
      <p:ext uri="{BB962C8B-B14F-4D97-AF65-F5344CB8AC3E}">
        <p14:creationId xmlns:p14="http://schemas.microsoft.com/office/powerpoint/2010/main" val="415747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Democrats- problems and solutions</a:t>
            </a:r>
            <a:endParaRPr lang="en-GB" dirty="0"/>
          </a:p>
        </p:txBody>
      </p:sp>
      <p:sp>
        <p:nvSpPr>
          <p:cNvPr id="3" name="Content Placeholder 2"/>
          <p:cNvSpPr>
            <a:spLocks noGrp="1"/>
          </p:cNvSpPr>
          <p:nvPr>
            <p:ph idx="1"/>
          </p:nvPr>
        </p:nvSpPr>
        <p:spPr/>
        <p:txBody>
          <a:bodyPr/>
          <a:lstStyle/>
          <a:p>
            <a:r>
              <a:rPr lang="en-GB" dirty="0" smtClean="0"/>
              <a:t>Not true equality of opportunity. (Different types of schooling e.g. private schools vs comprehensive schools). Solution = tripartite system.</a:t>
            </a:r>
          </a:p>
          <a:p>
            <a:r>
              <a:rPr lang="en-GB" dirty="0" smtClean="0"/>
              <a:t>Education makes little difference to economic growth (jobs provide their own training) </a:t>
            </a:r>
          </a:p>
          <a:p>
            <a:endParaRPr lang="en-GB" dirty="0" smtClean="0"/>
          </a:p>
          <a:p>
            <a:endParaRPr lang="en-GB" dirty="0" smtClean="0"/>
          </a:p>
        </p:txBody>
      </p:sp>
    </p:spTree>
    <p:extLst>
      <p:ext uri="{BB962C8B-B14F-4D97-AF65-F5344CB8AC3E}">
        <p14:creationId xmlns:p14="http://schemas.microsoft.com/office/powerpoint/2010/main" val="221409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5330"/>
            <a:ext cx="7766936" cy="1299398"/>
          </a:xfrm>
        </p:spPr>
        <p:txBody>
          <a:bodyPr/>
          <a:lstStyle/>
          <a:p>
            <a:pPr algn="ctr"/>
            <a:r>
              <a:rPr lang="en-GB" sz="3600" dirty="0" smtClean="0"/>
              <a:t>Evaluation of the Social </a:t>
            </a:r>
            <a:r>
              <a:rPr lang="en-GB" sz="3600" dirty="0"/>
              <a:t>D</a:t>
            </a:r>
            <a:r>
              <a:rPr lang="en-GB" sz="3600" dirty="0" smtClean="0"/>
              <a:t>emocratic </a:t>
            </a:r>
            <a:r>
              <a:rPr lang="en-GB" sz="3600" dirty="0"/>
              <a:t>A</a:t>
            </a:r>
            <a:r>
              <a:rPr lang="en-GB" sz="3600" dirty="0" smtClean="0"/>
              <a:t>pproach </a:t>
            </a:r>
            <a:r>
              <a:rPr lang="en-GB" sz="2000" dirty="0" smtClean="0"/>
              <a:t>By Alex and Jonas</a:t>
            </a:r>
            <a:endParaRPr lang="en-GB" sz="2000" dirty="0"/>
          </a:p>
        </p:txBody>
      </p:sp>
      <p:sp>
        <p:nvSpPr>
          <p:cNvPr id="3" name="Subtitle 2"/>
          <p:cNvSpPr>
            <a:spLocks noGrp="1"/>
          </p:cNvSpPr>
          <p:nvPr>
            <p:ph type="subTitle" idx="1"/>
          </p:nvPr>
        </p:nvSpPr>
        <p:spPr>
          <a:xfrm>
            <a:off x="1507067" y="2339547"/>
            <a:ext cx="7766936" cy="3229232"/>
          </a:xfrm>
        </p:spPr>
        <p:txBody>
          <a:bodyPr>
            <a:normAutofit/>
          </a:bodyPr>
          <a:lstStyle/>
          <a:p>
            <a:pPr marL="285750" indent="-285750" algn="l">
              <a:buFont typeface="Arial" panose="020B0604020202020204" pitchFamily="34" charset="0"/>
              <a:buChar char="•"/>
            </a:pPr>
            <a:r>
              <a:rPr lang="en-GB" sz="2000" dirty="0" smtClean="0"/>
              <a:t>They believe that once literacy and numeracy are achieved nothing else really matter because they provide you with all the skills you need in society and further education make very little difference to economic growth.</a:t>
            </a:r>
          </a:p>
          <a:p>
            <a:pPr marL="285750" indent="-285750" algn="l">
              <a:buFont typeface="Arial" panose="020B0604020202020204" pitchFamily="34" charset="0"/>
              <a:buChar char="•"/>
            </a:pPr>
            <a:r>
              <a:rPr lang="en-GB" sz="2000" dirty="0" smtClean="0"/>
              <a:t>However, they believe in vocational education which is the education that focuses on specific workplace skills because it benefits society by providing a skilled workforce that doesn’t waste skills through workplaces providing their own training courses for the skills needed for that job.  </a:t>
            </a:r>
            <a:endParaRPr lang="en-GB" sz="2000" dirty="0"/>
          </a:p>
        </p:txBody>
      </p:sp>
    </p:spTree>
    <p:extLst>
      <p:ext uri="{BB962C8B-B14F-4D97-AF65-F5344CB8AC3E}">
        <p14:creationId xmlns:p14="http://schemas.microsoft.com/office/powerpoint/2010/main" val="44698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Right</a:t>
            </a:r>
            <a:endParaRPr lang="en-GB" dirty="0"/>
          </a:p>
        </p:txBody>
      </p:sp>
      <p:sp>
        <p:nvSpPr>
          <p:cNvPr id="3" name="Text Placeholder 2"/>
          <p:cNvSpPr>
            <a:spLocks noGrp="1"/>
          </p:cNvSpPr>
          <p:nvPr>
            <p:ph type="body" idx="1"/>
          </p:nvPr>
        </p:nvSpPr>
        <p:spPr/>
        <p:txBody>
          <a:bodyPr/>
          <a:lstStyle/>
          <a:p>
            <a:r>
              <a:rPr lang="en-GB" dirty="0" smtClean="0"/>
              <a:t>Let’s end dependency culture…</a:t>
            </a:r>
            <a:endParaRPr lang="en-GB" dirty="0"/>
          </a:p>
        </p:txBody>
      </p:sp>
    </p:spTree>
    <p:extLst>
      <p:ext uri="{BB962C8B-B14F-4D97-AF65-F5344CB8AC3E}">
        <p14:creationId xmlns:p14="http://schemas.microsoft.com/office/powerpoint/2010/main" val="1887597066"/>
      </p:ext>
    </p:extLst>
  </p:cSld>
  <p:clrMapOvr>
    <a:masterClrMapping/>
  </p:clrMapOvr>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7.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8.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Feathered</Template>
  <TotalTime>7</TotalTime>
  <Words>671</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13</vt:i4>
      </vt:variant>
      <vt:variant>
        <vt:lpstr>Theme</vt:lpstr>
      </vt:variant>
      <vt:variant>
        <vt:i4>8</vt:i4>
      </vt:variant>
      <vt:variant>
        <vt:lpstr>Slide Titles</vt:lpstr>
      </vt:variant>
      <vt:variant>
        <vt:i4>13</vt:i4>
      </vt:variant>
    </vt:vector>
  </HeadingPairs>
  <TitlesOfParts>
    <vt:vector size="34" baseType="lpstr">
      <vt:lpstr>Arial</vt:lpstr>
      <vt:lpstr>Calibri</vt:lpstr>
      <vt:lpstr>Calibri Light</vt:lpstr>
      <vt:lpstr>Century Gothic</vt:lpstr>
      <vt:lpstr>Century Schoolbook</vt:lpstr>
      <vt:lpstr>Corbel</vt:lpstr>
      <vt:lpstr>Cordia New</vt:lpstr>
      <vt:lpstr>Courier New</vt:lpstr>
      <vt:lpstr>Trebuchet MS</vt:lpstr>
      <vt:lpstr>Tw Cen MT</vt:lpstr>
      <vt:lpstr>Tw Cen MT Condensed</vt:lpstr>
      <vt:lpstr>Wingdings</vt:lpstr>
      <vt:lpstr>Wingdings 3</vt:lpstr>
      <vt:lpstr>Feathered</vt:lpstr>
      <vt:lpstr>Office Theme</vt:lpstr>
      <vt:lpstr>1_Office Theme</vt:lpstr>
      <vt:lpstr>Facet</vt:lpstr>
      <vt:lpstr>2_Office Theme</vt:lpstr>
      <vt:lpstr>Banded</vt:lpstr>
      <vt:lpstr>Wisp</vt:lpstr>
      <vt:lpstr>Integral</vt:lpstr>
      <vt:lpstr>Social Democratic and New Right Theory</vt:lpstr>
      <vt:lpstr>Social Democratic Theory</vt:lpstr>
      <vt:lpstr>What are the social democrats main arguments?</vt:lpstr>
      <vt:lpstr>PowerPoint Presentation</vt:lpstr>
      <vt:lpstr>Key thinkers of social democratic</vt:lpstr>
      <vt:lpstr>Social Democratic </vt:lpstr>
      <vt:lpstr>Social Democrats- problems and solutions</vt:lpstr>
      <vt:lpstr>Evaluation of the Social Democratic Approach By Alex and Jonas</vt:lpstr>
      <vt:lpstr>The New Right</vt:lpstr>
      <vt:lpstr>Main arguments from the Neoliberal/New Right perspective</vt:lpstr>
      <vt:lpstr>Problems</vt:lpstr>
      <vt:lpstr>Chubb and Moe and Mariam David</vt:lpstr>
      <vt:lpstr>New Right: view on education: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Democratic and New Right Theory</dc:title>
  <dc:creator>Dave King</dc:creator>
  <cp:lastModifiedBy>Dave King</cp:lastModifiedBy>
  <cp:revision>1</cp:revision>
  <dcterms:created xsi:type="dcterms:W3CDTF">2017-11-27T10:37:52Z</dcterms:created>
  <dcterms:modified xsi:type="dcterms:W3CDTF">2017-11-27T10:45:25Z</dcterms:modified>
</cp:coreProperties>
</file>