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3" r:id="rId5"/>
    <p:sldId id="282" r:id="rId6"/>
    <p:sldId id="283" r:id="rId7"/>
    <p:sldId id="290" r:id="rId8"/>
    <p:sldId id="291" r:id="rId9"/>
    <p:sldId id="284" r:id="rId10"/>
    <p:sldId id="287" r:id="rId11"/>
    <p:sldId id="295" r:id="rId12"/>
    <p:sldId id="293" r:id="rId13"/>
    <p:sldId id="294" r:id="rId14"/>
    <p:sldId id="277" r:id="rId15"/>
    <p:sldId id="281" r:id="rId16"/>
    <p:sldId id="285" r:id="rId17"/>
    <p:sldId id="292" r:id="rId18"/>
    <p:sldId id="286" r:id="rId19"/>
    <p:sldId id="289" r:id="rId20"/>
    <p:sldId id="265" r:id="rId21"/>
    <p:sldId id="266" r:id="rId22"/>
    <p:sldId id="267" r:id="rId23"/>
    <p:sldId id="288" r:id="rId24"/>
    <p:sldId id="296" r:id="rId25"/>
    <p:sldId id="279" r:id="rId26"/>
    <p:sldId id="280" r:id="rId2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357" autoAdjust="0"/>
  </p:normalViewPr>
  <p:slideViewPr>
    <p:cSldViewPr>
      <p:cViewPr varScale="1">
        <p:scale>
          <a:sx n="79" d="100"/>
          <a:sy n="79" d="100"/>
        </p:scale>
        <p:origin x="7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A0669-937A-4810-8E2D-3534422A62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B863E-E5D3-4210-9A7C-1697E2D3B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52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C1 start </a:t>
            </a:r>
            <a:r>
              <a:rPr lang="en-GB" smtClean="0"/>
              <a:t>monday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B863E-E5D3-4210-9A7C-1697E2D3BBA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6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32601-858D-4BF4-A05B-A4AF7A7C21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769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522CA-9C18-4923-B0B0-4A358A4822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391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80D0D-3BC5-40C0-9D77-BA4542345C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603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8734F-7D78-4E1A-83E3-A404DB5CC4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05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731E2-9E86-4BEA-B0BA-C548C8936E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129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42777-DF3E-46DD-AC8A-C3EB9EA1F8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18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C9887-742B-4C11-A8AE-2340C599C2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53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D9F5B-6828-4C1D-BE4F-EBFC02A880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766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55F31-2D45-429A-865C-C7C5A942A7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518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394E6-5663-4BF4-AF22-78ECE0D036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213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DAF00-F841-4C29-9BE2-7BD55320F8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552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6D790-3045-4568-9E1C-2B12D7DF3A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163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A7418E-38F8-4F00-AFCF-8322BD8C3FF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source=images&amp;cd=&amp;cad=rja&amp;docid=br1NkCBEvv28lM&amp;tbnid=rp4lgRm0GU6K5M:&amp;ved=0CAgQjRw&amp;url=http://www.sussex.ac.uk/profiles/211791&amp;ei=o3-lUrz0D5TB7Abz6oGQAw&amp;psig=AFQjCNElt1dmdo23V6DPSZOj_jB8_pf-Sw&amp;ust=1386664227307263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latin typeface="Calibri" panose="020F0502020204030204" pitchFamily="34" charset="0"/>
              </a:rPr>
              <a:t>Interactionism and Education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3200400"/>
            <a:ext cx="2667000" cy="1066800"/>
          </a:xfrm>
        </p:spPr>
        <p:txBody>
          <a:bodyPr/>
          <a:lstStyle/>
          <a:p>
            <a:pPr algn="r" eaLnBrk="1" hangingPunct="1"/>
            <a:r>
              <a:rPr lang="en-GB" altLang="en-US" smtClean="0">
                <a:latin typeface="Calibri" panose="020F0502020204030204" pitchFamily="34" charset="0"/>
              </a:rPr>
              <a:t>Dave King</a:t>
            </a:r>
          </a:p>
          <a:p>
            <a:pPr eaLnBrk="1" hangingPunct="1"/>
            <a:endParaRPr lang="en-GB" altLang="en-US" smtClean="0">
              <a:latin typeface="Calibri" panose="020F0502020204030204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2690813" y="1085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54" name="Picture 6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4800600"/>
            <a:ext cx="424656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http://www.ascotmatters.co.uk/images/stories/chartroadsafe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38274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latin typeface="Calibri" panose="020F0502020204030204" pitchFamily="34" charset="0"/>
              </a:rPr>
              <a:t>Howard S Becker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3886200" cy="4572000"/>
          </a:xfrm>
        </p:spPr>
        <p:txBody>
          <a:bodyPr/>
          <a:lstStyle/>
          <a:p>
            <a:pPr eaLnBrk="1" hangingPunct="1"/>
            <a:r>
              <a:rPr lang="en-GB" altLang="en-US" sz="3000" smtClean="0">
                <a:latin typeface="Calibri" panose="020F0502020204030204" pitchFamily="34" charset="0"/>
              </a:rPr>
              <a:t>Key figure in development of labelling theory and key terms</a:t>
            </a:r>
          </a:p>
          <a:p>
            <a:pPr eaLnBrk="1" hangingPunct="1"/>
            <a:r>
              <a:rPr lang="en-GB" altLang="en-US" sz="3000" smtClean="0">
                <a:latin typeface="Calibri" panose="020F0502020204030204" pitchFamily="34" charset="0"/>
              </a:rPr>
              <a:t>Study of drugtaking among jazz followers</a:t>
            </a:r>
          </a:p>
          <a:p>
            <a:pPr eaLnBrk="1" hangingPunct="1"/>
            <a:r>
              <a:rPr lang="en-GB" altLang="en-US" sz="3000" b="1" smtClean="0">
                <a:solidFill>
                  <a:schemeClr val="accent2"/>
                </a:solidFill>
                <a:latin typeface="Calibri" panose="020F0502020204030204" pitchFamily="34" charset="0"/>
              </a:rPr>
              <a:t>The Ideal Pupil – </a:t>
            </a:r>
            <a:r>
              <a:rPr lang="en-GB" altLang="en-US" sz="3000" smtClean="0">
                <a:latin typeface="Calibri" panose="020F0502020204030204" pitchFamily="34" charset="0"/>
              </a:rPr>
              <a:t>a construction in the minds of teachers</a:t>
            </a:r>
          </a:p>
          <a:p>
            <a:pPr eaLnBrk="1" hangingPunct="1"/>
            <a:endParaRPr lang="en-GB" altLang="en-US" sz="3000" smtClean="0">
              <a:latin typeface="Calibri" panose="020F0502020204030204" pitchFamily="34" charset="0"/>
            </a:endParaRPr>
          </a:p>
        </p:txBody>
      </p:sp>
      <p:pic>
        <p:nvPicPr>
          <p:cNvPr id="34821" name="Picture 5" descr="howard Becker piano bobby laine t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6862" r="6354" b="1108"/>
          <a:stretch>
            <a:fillRect/>
          </a:stretch>
        </p:blipFill>
        <p:spPr bwMode="auto">
          <a:xfrm>
            <a:off x="115888" y="2203450"/>
            <a:ext cx="401478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Calibri" panose="020F0502020204030204" pitchFamily="34" charset="0"/>
              </a:rPr>
              <a:t>A FEW Key </a:t>
            </a:r>
            <a:r>
              <a:rPr lang="en-GB" dirty="0" smtClean="0">
                <a:latin typeface="Calibri" panose="020F0502020204030204" pitchFamily="34" charset="0"/>
              </a:rPr>
              <a:t>Studies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</a:rPr>
              <a:t>Interactionism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Calibri" panose="020F0502020204030204" pitchFamily="34" charset="0"/>
              </a:rPr>
              <a:t>Valerie Hey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2"/>
          </p:nvPr>
        </p:nvSpPr>
        <p:spPr>
          <a:xfrm>
            <a:off x="3492500" y="1981200"/>
            <a:ext cx="4965700" cy="4114800"/>
          </a:xfrm>
        </p:spPr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</a:rPr>
              <a:t>Key study into girls’ friendships and subcultures in schools</a:t>
            </a:r>
          </a:p>
          <a:p>
            <a:r>
              <a:rPr lang="en-GB" altLang="en-US" smtClean="0">
                <a:latin typeface="Calibri" panose="020F0502020204030204" pitchFamily="34" charset="0"/>
              </a:rPr>
              <a:t>Aims at an “</a:t>
            </a:r>
            <a:r>
              <a:rPr lang="en-GB" altLang="en-US" i="1" smtClean="0">
                <a:latin typeface="Calibri" panose="020F0502020204030204" pitchFamily="34" charset="0"/>
              </a:rPr>
              <a:t>understanding of how girls simultaneously survive their schools, their families, their relations and subordination to boys and men</a:t>
            </a:r>
            <a:r>
              <a:rPr lang="en-GB" altLang="en-US" smtClean="0">
                <a:latin typeface="Calibri" panose="020F0502020204030204" pitchFamily="34" charset="0"/>
              </a:rPr>
              <a:t>.”</a:t>
            </a:r>
          </a:p>
        </p:txBody>
      </p:sp>
      <p:pic>
        <p:nvPicPr>
          <p:cNvPr id="13316" name="Picture 4" descr="http://t1.gstatic.com/images?q=tbn:ANd9GcQnFWsNp3e1tEBiFtWQFXduRTxCOtMA-S4jNAfCKjbhgeccBVn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1247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8" t="38716" r="36855" b="8331"/>
          <a:stretch>
            <a:fillRect/>
          </a:stretch>
        </p:blipFill>
        <p:spPr bwMode="auto">
          <a:xfrm>
            <a:off x="3513138" y="1484313"/>
            <a:ext cx="50863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b="1" kern="0" smtClean="0">
                <a:latin typeface="Calibri" panose="020F0502020204030204" pitchFamily="34" charset="0"/>
              </a:rPr>
              <a:t>Valerie Hey</a:t>
            </a:r>
            <a:endParaRPr lang="en-GB" b="1" kern="0" dirty="0">
              <a:latin typeface="Calibri" panose="020F0502020204030204" pitchFamily="34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19088" y="1989138"/>
            <a:ext cx="30972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>
                <a:latin typeface="Calibri" panose="020F0502020204030204" pitchFamily="34" charset="0"/>
              </a:rPr>
              <a:t>Uses student notes alongside observation to obtain an insight of how girls behave – aim of empathetic understanding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>
                <a:latin typeface="Calibri" panose="020F0502020204030204" pitchFamily="34" charset="0"/>
              </a:rPr>
              <a:t>An example of a </a:t>
            </a:r>
            <a:r>
              <a:rPr lang="en-GB" altLang="en-US" b="1">
                <a:latin typeface="Calibri" panose="020F0502020204030204" pitchFamily="34" charset="0"/>
              </a:rPr>
              <a:t>feminist methodology </a:t>
            </a:r>
            <a:r>
              <a:rPr lang="en-GB" altLang="en-US">
                <a:latin typeface="Calibri" panose="020F0502020204030204" pitchFamily="34" charset="0"/>
              </a:rPr>
              <a:t>blended with </a:t>
            </a:r>
            <a:r>
              <a:rPr lang="en-GB" altLang="en-US" b="1">
                <a:latin typeface="Calibri" panose="020F0502020204030204" pitchFamily="34" charset="0"/>
              </a:rPr>
              <a:t>interactionism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latin typeface="Calibri" panose="020F0502020204030204" pitchFamily="34" charset="0"/>
              </a:rPr>
              <a:t>David Hargreaves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3886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000" smtClean="0">
                <a:latin typeface="Calibri" panose="020F0502020204030204" pitchFamily="34" charset="0"/>
              </a:rPr>
              <a:t>Blended </a:t>
            </a:r>
            <a:r>
              <a:rPr lang="en-GB" altLang="en-US" sz="3000" b="1" smtClean="0">
                <a:solidFill>
                  <a:schemeClr val="accent2"/>
                </a:solidFill>
                <a:latin typeface="Calibri" panose="020F0502020204030204" pitchFamily="34" charset="0"/>
              </a:rPr>
              <a:t>interactionist methodology </a:t>
            </a:r>
            <a:r>
              <a:rPr lang="en-GB" altLang="en-US" sz="3000" smtClean="0">
                <a:latin typeface="Calibri" panose="020F0502020204030204" pitchFamily="34" charset="0"/>
              </a:rPr>
              <a:t>with functionalist theory (ethnography?)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 smtClean="0">
                <a:latin typeface="Calibri" panose="020F0502020204030204" pitchFamily="34" charset="0"/>
              </a:rPr>
              <a:t>Combined </a:t>
            </a:r>
            <a:r>
              <a:rPr lang="en-GB" altLang="en-US" sz="3000" b="1" smtClean="0">
                <a:solidFill>
                  <a:schemeClr val="accent2"/>
                </a:solidFill>
                <a:latin typeface="Calibri" panose="020F0502020204030204" pitchFamily="34" charset="0"/>
              </a:rPr>
              <a:t>small scale studies</a:t>
            </a:r>
            <a:r>
              <a:rPr lang="en-GB" altLang="en-US" sz="3000" smtClean="0">
                <a:latin typeface="Calibri" panose="020F0502020204030204" pitchFamily="34" charset="0"/>
              </a:rPr>
              <a:t> of interaction with Durkheimian approach</a:t>
            </a:r>
          </a:p>
          <a:p>
            <a:pPr eaLnBrk="1" hangingPunct="1">
              <a:lnSpc>
                <a:spcPct val="90000"/>
              </a:lnSpc>
            </a:pPr>
            <a:endParaRPr lang="en-GB" altLang="en-US" sz="3000" smtClean="0">
              <a:latin typeface="Calibri" panose="020F0502020204030204" pitchFamily="34" charset="0"/>
            </a:endParaRPr>
          </a:p>
        </p:txBody>
      </p:sp>
      <p:pic>
        <p:nvPicPr>
          <p:cNvPr id="23557" name="Picture 5" descr="david_hargreaves-1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22971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latin typeface="Calibri" panose="020F0502020204030204" pitchFamily="34" charset="0"/>
              </a:rPr>
              <a:t>Paul Willis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3886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000" smtClean="0">
                <a:latin typeface="Calibri" panose="020F0502020204030204" pitchFamily="34" charset="0"/>
              </a:rPr>
              <a:t>Blended school ethnography with Marxist theory to develop </a:t>
            </a:r>
            <a:r>
              <a:rPr lang="en-GB" altLang="en-US" sz="3000" b="1" u="sng" smtClean="0">
                <a:solidFill>
                  <a:schemeClr val="accent2"/>
                </a:solidFill>
                <a:latin typeface="Calibri" panose="020F0502020204030204" pitchFamily="34" charset="0"/>
              </a:rPr>
              <a:t>neo</a:t>
            </a:r>
            <a:r>
              <a:rPr lang="en-GB" altLang="en-US" sz="3000" b="1" smtClean="0">
                <a:solidFill>
                  <a:schemeClr val="accent2"/>
                </a:solidFill>
                <a:latin typeface="Calibri" panose="020F0502020204030204" pitchFamily="34" charset="0"/>
              </a:rPr>
              <a:t>-Marxist</a:t>
            </a:r>
            <a:r>
              <a:rPr lang="en-GB" altLang="en-US" sz="3000" smtClean="0">
                <a:latin typeface="Calibri" panose="020F0502020204030204" pitchFamily="34" charset="0"/>
              </a:rPr>
              <a:t> ideas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 smtClean="0">
                <a:latin typeface="Calibri" panose="020F0502020204030204" pitchFamily="34" charset="0"/>
              </a:rPr>
              <a:t>Useful account of </a:t>
            </a:r>
            <a:r>
              <a:rPr lang="en-GB" altLang="en-US" sz="3000" b="1" smtClean="0">
                <a:solidFill>
                  <a:schemeClr val="accent2"/>
                </a:solidFill>
                <a:latin typeface="Calibri" panose="020F0502020204030204" pitchFamily="34" charset="0"/>
              </a:rPr>
              <a:t>subculture formation </a:t>
            </a:r>
            <a:r>
              <a:rPr lang="en-GB" altLang="en-US" sz="3000" smtClean="0">
                <a:latin typeface="Calibri" panose="020F0502020204030204" pitchFamily="34" charset="0"/>
              </a:rPr>
              <a:t>– linked to wider social processes</a:t>
            </a:r>
          </a:p>
          <a:p>
            <a:pPr eaLnBrk="1" hangingPunct="1">
              <a:lnSpc>
                <a:spcPct val="90000"/>
              </a:lnSpc>
            </a:pPr>
            <a:endParaRPr lang="en-GB" altLang="en-US" sz="3000" smtClean="0">
              <a:latin typeface="Calibri" panose="020F0502020204030204" pitchFamily="34" charset="0"/>
            </a:endParaRPr>
          </a:p>
        </p:txBody>
      </p:sp>
      <p:pic>
        <p:nvPicPr>
          <p:cNvPr id="27652" name="Picture 4" descr="Paul_Willis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778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latin typeface="Calibri" panose="020F0502020204030204" pitchFamily="34" charset="0"/>
              </a:rPr>
              <a:t>Robert Rosenthal and Lenore Jacobson – </a:t>
            </a:r>
            <a:r>
              <a:rPr lang="en-GB" altLang="en-US" b="1" i="1" smtClean="0">
                <a:latin typeface="Calibri" panose="020F0502020204030204" pitchFamily="34" charset="0"/>
              </a:rPr>
              <a:t>Pygmalion in the classroom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2209800"/>
            <a:ext cx="4953000" cy="4038600"/>
          </a:xfrm>
        </p:spPr>
        <p:txBody>
          <a:bodyPr/>
          <a:lstStyle/>
          <a:p>
            <a:pPr eaLnBrk="1" hangingPunct="1"/>
            <a:r>
              <a:rPr lang="en-GB" altLang="en-US" sz="3000" smtClean="0">
                <a:latin typeface="Calibri" panose="020F0502020204030204" pitchFamily="34" charset="0"/>
              </a:rPr>
              <a:t>American </a:t>
            </a:r>
            <a:r>
              <a:rPr lang="en-GB" altLang="en-US" sz="3000" b="1" smtClean="0">
                <a:solidFill>
                  <a:schemeClr val="accent2"/>
                </a:solidFill>
                <a:latin typeface="Calibri" panose="020F0502020204030204" pitchFamily="34" charset="0"/>
              </a:rPr>
              <a:t>social psychologists</a:t>
            </a:r>
          </a:p>
          <a:p>
            <a:pPr eaLnBrk="1" hangingPunct="1"/>
            <a:r>
              <a:rPr lang="en-GB" altLang="en-US" sz="3000" smtClean="0">
                <a:latin typeface="Calibri" panose="020F0502020204030204" pitchFamily="34" charset="0"/>
              </a:rPr>
              <a:t>Used </a:t>
            </a:r>
            <a:r>
              <a:rPr lang="en-GB" altLang="en-US" sz="3000" b="1" smtClean="0">
                <a:solidFill>
                  <a:schemeClr val="accent2"/>
                </a:solidFill>
                <a:latin typeface="Calibri" panose="020F0502020204030204" pitchFamily="34" charset="0"/>
              </a:rPr>
              <a:t>field experiment </a:t>
            </a:r>
            <a:r>
              <a:rPr lang="en-GB" altLang="en-US" sz="3000" smtClean="0">
                <a:latin typeface="Calibri" panose="020F0502020204030204" pitchFamily="34" charset="0"/>
              </a:rPr>
              <a:t>to demonstrate the power of labelling</a:t>
            </a:r>
          </a:p>
          <a:p>
            <a:pPr eaLnBrk="1" hangingPunct="1"/>
            <a:r>
              <a:rPr lang="en-GB" altLang="en-US" sz="3000" smtClean="0">
                <a:latin typeface="Calibri" panose="020F0502020204030204" pitchFamily="34" charset="0"/>
              </a:rPr>
              <a:t>Concentrated on lower years of schooling</a:t>
            </a:r>
          </a:p>
        </p:txBody>
      </p:sp>
      <p:pic>
        <p:nvPicPr>
          <p:cNvPr id="32773" name="Picture 5" descr="pygmal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28749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latin typeface="Calibri" panose="020F0502020204030204" pitchFamily="34" charset="0"/>
              </a:rPr>
              <a:t>Louise Archer et 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</a:rPr>
              <a:t>Studied working class styles and their link to educational failure</a:t>
            </a:r>
          </a:p>
          <a:p>
            <a:r>
              <a:rPr lang="en-GB" altLang="en-US" smtClean="0">
                <a:latin typeface="Calibri" panose="020F0502020204030204" pitchFamily="34" charset="0"/>
              </a:rPr>
              <a:t>Used qualitative ethnographic methodology</a:t>
            </a:r>
          </a:p>
        </p:txBody>
      </p:sp>
      <p:pic>
        <p:nvPicPr>
          <p:cNvPr id="35844" name="Picture 4" descr="http://www.jvoconsultores.com/wp-content/uploads/2010/05/nike-logo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557338"/>
            <a:ext cx="2852737" cy="1943100"/>
          </a:xfrm>
          <a:noFill/>
        </p:spPr>
      </p:pic>
      <p:pic>
        <p:nvPicPr>
          <p:cNvPr id="35846" name="Picture 6" descr="http://ts4.mm.bing.net/th?id=H.4674278561809159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3500438"/>
            <a:ext cx="2362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latin typeface="Calibri" panose="020F0502020204030204" pitchFamily="34" charset="0"/>
              </a:rPr>
              <a:t>Stephen Ball - Beachside Comprehensive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16113"/>
            <a:ext cx="3886200" cy="4332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000" smtClean="0">
                <a:latin typeface="Calibri" panose="020F0502020204030204" pitchFamily="34" charset="0"/>
              </a:rPr>
              <a:t>An </a:t>
            </a:r>
            <a:r>
              <a:rPr lang="en-GB" altLang="en-US" sz="3000" b="1" smtClean="0">
                <a:solidFill>
                  <a:schemeClr val="accent2"/>
                </a:solidFill>
                <a:latin typeface="Calibri" panose="020F0502020204030204" pitchFamily="34" charset="0"/>
              </a:rPr>
              <a:t>ethnographic study of an ordinary English comprehensive school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 smtClean="0">
                <a:latin typeface="Calibri" panose="020F0502020204030204" pitchFamily="34" charset="0"/>
              </a:rPr>
              <a:t>Demonstrated the power of </a:t>
            </a:r>
            <a:r>
              <a:rPr lang="en-GB" altLang="en-US" sz="3000" b="1" smtClean="0">
                <a:solidFill>
                  <a:schemeClr val="accent2"/>
                </a:solidFill>
                <a:latin typeface="Calibri" panose="020F0502020204030204" pitchFamily="34" charset="0"/>
              </a:rPr>
              <a:t>institutional</a:t>
            </a:r>
            <a:r>
              <a:rPr lang="en-GB" altLang="en-US" sz="300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3000" b="1" smtClean="0">
                <a:solidFill>
                  <a:schemeClr val="accent2"/>
                </a:solidFill>
                <a:latin typeface="Calibri" panose="020F0502020204030204" pitchFamily="34" charset="0"/>
              </a:rPr>
              <a:t>labelling</a:t>
            </a:r>
            <a:r>
              <a:rPr lang="en-GB" altLang="en-US" sz="300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3000" smtClean="0">
                <a:latin typeface="Calibri" panose="020F0502020204030204" pitchFamily="34" charset="0"/>
              </a:rPr>
              <a:t>and </a:t>
            </a:r>
            <a:r>
              <a:rPr lang="en-GB" altLang="en-US" sz="3000" b="1" smtClean="0">
                <a:solidFill>
                  <a:schemeClr val="accent2"/>
                </a:solidFill>
                <a:latin typeface="Calibri" panose="020F0502020204030204" pitchFamily="34" charset="0"/>
              </a:rPr>
              <a:t>classroom interaction</a:t>
            </a:r>
          </a:p>
          <a:p>
            <a:pPr eaLnBrk="1" hangingPunct="1">
              <a:lnSpc>
                <a:spcPct val="90000"/>
              </a:lnSpc>
            </a:pPr>
            <a:endParaRPr lang="en-GB" altLang="en-US" sz="30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3000" smtClean="0">
              <a:latin typeface="Calibri" panose="020F0502020204030204" pitchFamily="34" charset="0"/>
            </a:endParaRPr>
          </a:p>
        </p:txBody>
      </p:sp>
      <p:pic>
        <p:nvPicPr>
          <p:cNvPr id="15370" name="Picture 10" descr="http://aipetcher.files.wordpress.com/2011/11/school-re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076">
            <a:off x="876300" y="1727200"/>
            <a:ext cx="2967038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latin typeface="Calibri" panose="020F0502020204030204" pitchFamily="34" charset="0"/>
              </a:rPr>
              <a:t>Peter Woods – The Divided School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981200"/>
            <a:ext cx="4572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Ethnographic</a:t>
            </a:r>
            <a:r>
              <a:rPr lang="en-GB" altLang="en-US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800" dirty="0" smtClean="0">
                <a:latin typeface="Calibri" panose="020F0502020204030204" pitchFamily="34" charset="0"/>
              </a:rPr>
              <a:t>study of school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Calibri" panose="020F0502020204030204" pitchFamily="34" charset="0"/>
              </a:rPr>
              <a:t>Observed </a:t>
            </a:r>
            <a:r>
              <a:rPr lang="en-GB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pupil </a:t>
            </a:r>
            <a:r>
              <a:rPr lang="en-GB" altLang="en-US" sz="2800" b="1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and</a:t>
            </a:r>
            <a:r>
              <a:rPr lang="en-GB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staff responses</a:t>
            </a:r>
            <a:r>
              <a:rPr lang="en-GB" altLang="en-US" sz="2800" dirty="0" smtClean="0">
                <a:latin typeface="Calibri" panose="020F0502020204030204" pitchFamily="34" charset="0"/>
              </a:rPr>
              <a:t> to school environment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Calibri" panose="020F0502020204030204" pitchFamily="34" charset="0"/>
              </a:rPr>
              <a:t>Centred around the central issue of </a:t>
            </a:r>
            <a:r>
              <a:rPr lang="en-GB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power and control </a:t>
            </a:r>
            <a:endParaRPr lang="en-GB" altLang="en-US" sz="2800" dirty="0" smtClean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Teachers</a:t>
            </a:r>
            <a:r>
              <a:rPr lang="en-GB" altLang="en-US" sz="2400" dirty="0" smtClean="0">
                <a:latin typeface="Calibri" panose="020F0502020204030204" pitchFamily="34" charset="0"/>
              </a:rPr>
              <a:t> – how to achieve it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Pupils</a:t>
            </a:r>
            <a:r>
              <a:rPr lang="en-GB" altLang="en-US" sz="2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dirty="0" smtClean="0">
                <a:latin typeface="Calibri" panose="020F0502020204030204" pitchFamily="34" charset="0"/>
              </a:rPr>
              <a:t>how to deal with it.</a:t>
            </a:r>
          </a:p>
        </p:txBody>
      </p:sp>
      <p:pic>
        <p:nvPicPr>
          <p:cNvPr id="16392" name="Picture 8" descr="http://i.telegraph.co.uk/multimedia/archive/02219/79048233_221907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" r="9570"/>
          <a:stretch>
            <a:fillRect/>
          </a:stretch>
        </p:blipFill>
        <p:spPr bwMode="auto">
          <a:xfrm>
            <a:off x="6350" y="2420938"/>
            <a:ext cx="37084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latin typeface="Calibri" panose="020F0502020204030204" pitchFamily="34" charset="0"/>
              </a:rPr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smtClean="0">
                <a:latin typeface="Calibri" panose="020F0502020204030204" pitchFamily="34" charset="0"/>
              </a:rPr>
              <a:t>To </a:t>
            </a:r>
            <a:r>
              <a:rPr lang="en-GB" altLang="en-US" b="1" smtClean="0">
                <a:latin typeface="Calibri" panose="020F0502020204030204" pitchFamily="34" charset="0"/>
              </a:rPr>
              <a:t>review</a:t>
            </a:r>
            <a:r>
              <a:rPr lang="en-GB" altLang="en-US" smtClean="0">
                <a:latin typeface="Calibri" panose="020F0502020204030204" pitchFamily="34" charset="0"/>
              </a:rPr>
              <a:t> the interactionist account of education and its problems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smtClean="0">
                <a:latin typeface="Calibri" panose="020F0502020204030204" pitchFamily="34" charset="0"/>
              </a:rPr>
              <a:t>To relate interactionist accounts of education to the </a:t>
            </a:r>
            <a:r>
              <a:rPr lang="en-GB" altLang="en-US" b="1" smtClean="0">
                <a:latin typeface="Calibri" panose="020F0502020204030204" pitchFamily="34" charset="0"/>
              </a:rPr>
              <a:t>wider concerns</a:t>
            </a:r>
            <a:r>
              <a:rPr lang="en-GB" altLang="en-US" smtClean="0">
                <a:latin typeface="Calibri" panose="020F0502020204030204" pitchFamily="34" charset="0"/>
              </a:rPr>
              <a:t> of micro-sociological theory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GB" altLang="en-US" smtClean="0">
                <a:latin typeface="Calibri" panose="020F0502020204030204" pitchFamily="34" charset="0"/>
              </a:rPr>
              <a:t>To assess the </a:t>
            </a:r>
            <a:r>
              <a:rPr lang="en-GB" altLang="en-US" b="1" smtClean="0">
                <a:latin typeface="Calibri" panose="020F0502020204030204" pitchFamily="34" charset="0"/>
              </a:rPr>
              <a:t>usefulness</a:t>
            </a:r>
            <a:r>
              <a:rPr lang="en-GB" altLang="en-US" smtClean="0">
                <a:latin typeface="Calibri" panose="020F0502020204030204" pitchFamily="34" charset="0"/>
              </a:rPr>
              <a:t> of interactionist theory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latin typeface="Calibri" panose="020F0502020204030204" pitchFamily="34" charset="0"/>
              </a:rPr>
              <a:t>Some Problems with Interactionist Theory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1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b="1" dirty="0" smtClean="0">
                <a:latin typeface="Calibri" panose="020F0502020204030204" pitchFamily="34" charset="0"/>
              </a:rPr>
              <a:t>Often lacks concerns with wider issues of </a:t>
            </a:r>
            <a:r>
              <a:rPr lang="en-GB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power </a:t>
            </a:r>
            <a:r>
              <a:rPr lang="en-GB" altLang="en-US" sz="2800" b="1" dirty="0" smtClean="0">
                <a:latin typeface="Calibri" panose="020F0502020204030204" pitchFamily="34" charset="0"/>
              </a:rPr>
              <a:t>– how </a:t>
            </a:r>
            <a:r>
              <a:rPr lang="en-GB" altLang="en-US" sz="2800" b="1" u="sng" dirty="0" smtClean="0">
                <a:latin typeface="Calibri" panose="020F0502020204030204" pitchFamily="34" charset="0"/>
              </a:rPr>
              <a:t>and</a:t>
            </a:r>
            <a:r>
              <a:rPr lang="en-GB" altLang="en-US" sz="2800" b="1" dirty="0" smtClean="0">
                <a:latin typeface="Calibri" panose="020F0502020204030204" pitchFamily="34" charset="0"/>
              </a:rPr>
              <a:t> </a:t>
            </a:r>
            <a:r>
              <a:rPr lang="en-GB" altLang="en-US" sz="2800" b="1" u="sng" dirty="0" smtClean="0">
                <a:latin typeface="Calibri" panose="020F0502020204030204" pitchFamily="34" charset="0"/>
              </a:rPr>
              <a:t>why</a:t>
            </a:r>
            <a:r>
              <a:rPr lang="en-GB" altLang="en-US" sz="2800" b="1" dirty="0" smtClean="0">
                <a:latin typeface="Calibri" panose="020F0502020204030204" pitchFamily="34" charset="0"/>
              </a:rPr>
              <a:t> do some label others</a:t>
            </a:r>
            <a:r>
              <a:rPr lang="en-GB" altLang="en-US" sz="2800" dirty="0" smtClean="0">
                <a:latin typeface="Calibri" panose="020F0502020204030204" pitchFamily="34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b="1" dirty="0" smtClean="0">
                <a:latin typeface="Calibri" panose="020F0502020204030204" pitchFamily="34" charset="0"/>
              </a:rPr>
              <a:t>Often neglects the ability of subjects to </a:t>
            </a:r>
            <a:r>
              <a:rPr lang="en-GB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resist </a:t>
            </a:r>
            <a:r>
              <a:rPr lang="en-GB" altLang="en-US" sz="2800" b="1" dirty="0" smtClean="0">
                <a:latin typeface="Calibri" panose="020F0502020204030204" pitchFamily="34" charset="0"/>
              </a:rPr>
              <a:t>the label – i.e., less than truly </a:t>
            </a:r>
            <a:r>
              <a:rPr lang="en-GB" altLang="en-US" sz="2800" b="1" u="sng" dirty="0" smtClean="0">
                <a:latin typeface="Calibri" panose="020F0502020204030204" pitchFamily="34" charset="0"/>
              </a:rPr>
              <a:t>interaction</a:t>
            </a:r>
            <a:r>
              <a:rPr lang="en-GB" altLang="en-US" sz="2800" b="1" dirty="0" smtClean="0">
                <a:latin typeface="Calibri" panose="020F0502020204030204" pitchFamily="34" charset="0"/>
              </a:rPr>
              <a:t>ist </a:t>
            </a:r>
            <a:br>
              <a:rPr lang="en-GB" altLang="en-US" sz="2800" b="1" dirty="0" smtClean="0">
                <a:latin typeface="Calibri" panose="020F0502020204030204" pitchFamily="34" charset="0"/>
              </a:rPr>
            </a:br>
            <a:r>
              <a:rPr lang="en-GB" altLang="en-US" sz="2800" b="1" dirty="0" smtClean="0">
                <a:latin typeface="Calibri" panose="020F0502020204030204" pitchFamily="34" charset="0"/>
              </a:rPr>
              <a:t>(better studies account for this)</a:t>
            </a:r>
          </a:p>
        </p:txBody>
      </p:sp>
      <p:pic>
        <p:nvPicPr>
          <p:cNvPr id="11271" name="Picture 7" descr="j007910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3" y="1981200"/>
            <a:ext cx="3646487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latin typeface="Calibri" panose="020F0502020204030204" pitchFamily="34" charset="0"/>
              </a:rPr>
              <a:t>Problems for Interactionists and the Education System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3810000" cy="4175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Problem of measurement </a:t>
            </a:r>
            <a:r>
              <a:rPr lang="en-GB" altLang="en-US" sz="2800" dirty="0" smtClean="0">
                <a:latin typeface="Calibri" panose="020F0502020204030204" pitchFamily="34" charset="0"/>
              </a:rPr>
              <a:t>– </a:t>
            </a:r>
            <a:r>
              <a:rPr lang="en-GB" altLang="en-US" sz="2800" b="1" dirty="0" smtClean="0">
                <a:latin typeface="Calibri" panose="020F0502020204030204" pitchFamily="34" charset="0"/>
              </a:rPr>
              <a:t>cannot identify the influence of any specific teacher – issues of reliability and validity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Stereotypical</a:t>
            </a:r>
            <a:r>
              <a:rPr lang="en-GB" altLang="en-US" sz="2800" b="1" dirty="0" smtClean="0">
                <a:latin typeface="Calibri" panose="020F0502020204030204" pitchFamily="34" charset="0"/>
              </a:rPr>
              <a:t>? – can become as clichéd as those being studied</a:t>
            </a:r>
            <a:r>
              <a:rPr lang="en-GB" altLang="en-US" sz="2800" dirty="0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en-US" sz="2800" dirty="0" smtClean="0">
              <a:latin typeface="Calibri" panose="020F0502020204030204" pitchFamily="34" charset="0"/>
            </a:endParaRPr>
          </a:p>
        </p:txBody>
      </p:sp>
      <p:pic>
        <p:nvPicPr>
          <p:cNvPr id="12293" name="Picture 5" descr="bd06213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362200"/>
            <a:ext cx="3381375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latin typeface="Calibri" panose="020F0502020204030204" pitchFamily="34" charset="0"/>
              </a:rPr>
              <a:t>Uses of Interactionism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altLang="en-US" sz="2800" b="1" dirty="0" smtClean="0">
                <a:latin typeface="Calibri" panose="020F0502020204030204" pitchFamily="34" charset="0"/>
              </a:rPr>
              <a:t>A feature of many ethnographic studies carried out by educational practitioners</a:t>
            </a:r>
          </a:p>
          <a:p>
            <a:pPr eaLnBrk="1" hangingPunct="1"/>
            <a:r>
              <a:rPr lang="en-GB" altLang="en-US" sz="2800" b="1" dirty="0" smtClean="0">
                <a:latin typeface="Calibri" panose="020F0502020204030204" pitchFamily="34" charset="0"/>
              </a:rPr>
              <a:t>Overcomes the idea of the school as a “black box”</a:t>
            </a:r>
          </a:p>
        </p:txBody>
      </p:sp>
      <p:pic>
        <p:nvPicPr>
          <p:cNvPr id="13322" name="Picture 10" descr="BD0665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19100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362200" y="1143000"/>
            <a:ext cx="4419600" cy="411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743200" y="2209800"/>
            <a:ext cx="3810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solidFill>
                  <a:srgbClr val="FFFFFF"/>
                </a:solidFill>
                <a:latin typeface="Comic Sans MS" panose="030F0702030302020204" pitchFamily="66" charset="0"/>
              </a:rPr>
              <a:t>EDUCATION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solidFill>
                  <a:srgbClr val="FFFFFF"/>
                </a:solidFill>
                <a:latin typeface="Comic Sans MS" panose="030F0702030302020204" pitchFamily="66" charset="0"/>
              </a:rPr>
              <a:t>SYSTEM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362200" y="1143000"/>
            <a:ext cx="4419600" cy="411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743200" y="1371600"/>
            <a:ext cx="373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Teacher</a:t>
            </a:r>
            <a:b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prejudices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4495800" y="19812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Labelling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667000" y="24384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Significant others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4572000" y="2971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Reports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4572000" y="4572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Sub-cultures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4675188" y="3586163"/>
            <a:ext cx="1801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Hidden</a:t>
            </a:r>
            <a:b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Curriculum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4724400" y="1447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Peer groups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2819400" y="31242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Discipline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2667000" y="3733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Bullying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2667000" y="4495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FFFF"/>
                </a:solidFill>
                <a:latin typeface="Comic Sans MS" panose="030F0702030302020204" pitchFamily="66" charset="0"/>
              </a:rPr>
              <a:t>Grading</a:t>
            </a:r>
          </a:p>
        </p:txBody>
      </p:sp>
      <p:pic>
        <p:nvPicPr>
          <p:cNvPr id="24591" name="Picture 23" descr="C:\Users\dak\AppData\Local\Microsoft\Windows\Temporary Internet Files\Content.IE5\5GD5AHVD\MC90043156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438400"/>
            <a:ext cx="251142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23" descr="C:\Users\dak\AppData\Local\Microsoft\Windows\Temporary Internet Files\Content.IE5\5GD5AHVD\MC90043156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57450"/>
            <a:ext cx="25098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TextBox 1"/>
          <p:cNvSpPr txBox="1">
            <a:spLocks noChangeArrowheads="1"/>
          </p:cNvSpPr>
          <p:nvPr/>
        </p:nvSpPr>
        <p:spPr bwMode="auto">
          <a:xfrm>
            <a:off x="644525" y="3271838"/>
            <a:ext cx="576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accent2"/>
                </a:solidFill>
                <a:latin typeface="Calibri" panose="020F0502020204030204" pitchFamily="34" charset="0"/>
              </a:rPr>
              <a:t>IN</a:t>
            </a:r>
          </a:p>
        </p:txBody>
      </p:sp>
      <p:sp>
        <p:nvSpPr>
          <p:cNvPr id="24594" name="TextBox 25"/>
          <p:cNvSpPr txBox="1">
            <a:spLocks noChangeArrowheads="1"/>
          </p:cNvSpPr>
          <p:nvPr/>
        </p:nvSpPr>
        <p:spPr bwMode="auto">
          <a:xfrm>
            <a:off x="7308850" y="3271838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accent2"/>
                </a:solidFill>
                <a:latin typeface="Calibri" panose="020F0502020204030204" pitchFamily="34" charset="0"/>
              </a:rPr>
              <a:t>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4" grpId="0" autoUpdateAnimBg="0"/>
      <p:bldP spid="35853" grpId="0" animBg="1"/>
      <p:bldP spid="35854" grpId="0" autoUpdateAnimBg="0"/>
      <p:bldP spid="35855" grpId="0" autoUpdateAnimBg="0"/>
      <p:bldP spid="35856" grpId="0" autoUpdateAnimBg="0"/>
      <p:bldP spid="35857" grpId="0" autoUpdateAnimBg="0"/>
      <p:bldP spid="35858" grpId="0" autoUpdateAnimBg="0"/>
      <p:bldP spid="35859" grpId="0" autoUpdateAnimBg="0"/>
      <p:bldP spid="35860" grpId="0" autoUpdateAnimBg="0"/>
      <p:bldP spid="35861" grpId="0" autoUpdateAnimBg="0"/>
      <p:bldP spid="35862" grpId="0" autoUpdateAnimBg="0"/>
      <p:bldP spid="3586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98884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Marxism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198883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Functionalism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198883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Feminism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62068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Interactionism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>
            <a:off x="4103948" y="1110952"/>
            <a:ext cx="396044" cy="8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4103948" y="2932346"/>
            <a:ext cx="396044" cy="8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 rot="2783178">
            <a:off x="2429762" y="1127908"/>
            <a:ext cx="396044" cy="8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19047227">
            <a:off x="6090916" y="1088848"/>
            <a:ext cx="396044" cy="8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1115616" y="2932346"/>
            <a:ext cx="396044" cy="8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7092280" y="2932346"/>
            <a:ext cx="396044" cy="8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347864" y="4005064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Researchers such as David Hargreaves, studying the Comprehensive school and assessing Durkheim’s ideas on education, or Peter Woods adapting Merton’s work on strain theory</a:t>
            </a:r>
            <a:endParaRPr lang="en-GB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87524" y="3989808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Neo Marxists such as Paul Willis looking at pupils’ interaction and decisions in the light of the functions of education under capitalism as outlined by other researchers</a:t>
            </a:r>
            <a:endParaRPr lang="en-GB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516216" y="3960072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Archer’s work on working class girls shows both a focus on how sexuality is constructed as well as how individual students perform the latter in the context of the school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2869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latin typeface="Calibri" panose="020F0502020204030204" pitchFamily="34" charset="0"/>
              </a:rPr>
              <a:t>Impact of Interactionism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 smtClean="0">
                <a:latin typeface="Calibri" panose="020F0502020204030204" pitchFamily="34" charset="0"/>
              </a:rPr>
              <a:t>Used by </a:t>
            </a:r>
            <a:r>
              <a:rPr lang="en-GB" alt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educational practitioners</a:t>
            </a:r>
            <a:r>
              <a:rPr lang="en-GB" altLang="en-US" sz="2400" dirty="0" smtClean="0">
                <a:latin typeface="Calibri" panose="020F0502020204030204" pitchFamily="34" charset="0"/>
              </a:rPr>
              <a:t> – often carrying out micro-studies/ethnographic work</a:t>
            </a:r>
          </a:p>
          <a:p>
            <a:pPr eaLnBrk="1" hangingPunct="1"/>
            <a:r>
              <a:rPr lang="en-GB" altLang="en-US" sz="2400" dirty="0" smtClean="0">
                <a:latin typeface="Calibri" panose="020F0502020204030204" pitchFamily="34" charset="0"/>
              </a:rPr>
              <a:t>Particularly influential on </a:t>
            </a:r>
            <a:r>
              <a:rPr lang="en-GB" alt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equal opportunities policies </a:t>
            </a:r>
            <a:r>
              <a:rPr lang="en-GB" altLang="en-US" sz="2400" dirty="0" smtClean="0">
                <a:latin typeface="Calibri" panose="020F0502020204030204" pitchFamily="34" charset="0"/>
              </a:rPr>
              <a:t>(and their critics)</a:t>
            </a:r>
          </a:p>
          <a:p>
            <a:pPr eaLnBrk="1" hangingPunct="1"/>
            <a:r>
              <a:rPr lang="en-GB" altLang="en-US" sz="2400" dirty="0" smtClean="0">
                <a:latin typeface="Calibri" panose="020F0502020204030204" pitchFamily="34" charset="0"/>
              </a:rPr>
              <a:t>Ofsted still relies on classroom observation …</a:t>
            </a:r>
          </a:p>
        </p:txBody>
      </p:sp>
      <p:pic>
        <p:nvPicPr>
          <p:cNvPr id="21510" name="Picture 6" descr="http://ts1.mm.bing.net/th?id=H.4821419827200140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34559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4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latin typeface="Calibri" panose="020F0502020204030204" pitchFamily="34" charset="0"/>
              </a:rPr>
              <a:t>Further Work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1336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Calibri" panose="020F0502020204030204" pitchFamily="34" charset="0"/>
              </a:rPr>
              <a:t>Describe </a:t>
            </a:r>
            <a:r>
              <a:rPr lang="en-GB" altLang="en-US" b="1" u="sng" smtClean="0">
                <a:latin typeface="Calibri" panose="020F0502020204030204" pitchFamily="34" charset="0"/>
              </a:rPr>
              <a:t>in interactionist terms</a:t>
            </a:r>
            <a:r>
              <a:rPr lang="en-GB" altLang="en-US" smtClean="0">
                <a:latin typeface="Calibri" panose="020F0502020204030204" pitchFamily="34" charset="0"/>
              </a:rPr>
              <a:t> how school labelling can be a powerful influence on children.</a:t>
            </a:r>
          </a:p>
          <a:p>
            <a:pPr eaLnBrk="1" hangingPunct="1">
              <a:buFontTx/>
              <a:buNone/>
            </a:pPr>
            <a:endParaRPr lang="en-GB" altLang="en-US" smtClean="0">
              <a:latin typeface="Calibri" panose="020F0502020204030204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038600" y="4038600"/>
            <a:ext cx="464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400" b="1" u="sng">
                <a:solidFill>
                  <a:srgbClr val="FF6600"/>
                </a:solidFill>
                <a:latin typeface="Comic Sans MS" panose="030F0702030302020204" pitchFamily="66" charset="0"/>
              </a:rPr>
              <a:t>Some necessary terms:</a:t>
            </a:r>
          </a:p>
          <a:p>
            <a:pPr eaLnBrk="1" hangingPunct="1"/>
            <a:r>
              <a:rPr lang="en-GB" altLang="en-US" sz="2400">
                <a:solidFill>
                  <a:srgbClr val="FF6600"/>
                </a:solidFill>
                <a:latin typeface="Comic Sans MS" panose="030F0702030302020204" pitchFamily="66" charset="0"/>
              </a:rPr>
              <a:t>Labelling</a:t>
            </a:r>
          </a:p>
          <a:p>
            <a:pPr eaLnBrk="1" hangingPunct="1"/>
            <a:r>
              <a:rPr lang="en-GB" altLang="en-US" sz="2400">
                <a:solidFill>
                  <a:srgbClr val="FF6600"/>
                </a:solidFill>
                <a:latin typeface="Comic Sans MS" panose="030F0702030302020204" pitchFamily="66" charset="0"/>
              </a:rPr>
              <a:t>Self-fulfilling prophecy</a:t>
            </a:r>
          </a:p>
          <a:p>
            <a:pPr eaLnBrk="1" hangingPunct="1"/>
            <a:r>
              <a:rPr lang="en-GB" altLang="en-US" sz="2400">
                <a:solidFill>
                  <a:srgbClr val="FF6600"/>
                </a:solidFill>
                <a:latin typeface="Comic Sans MS" panose="030F0702030302020204" pitchFamily="66" charset="0"/>
              </a:rPr>
              <a:t>Deviant career</a:t>
            </a:r>
          </a:p>
          <a:p>
            <a:pPr eaLnBrk="1" hangingPunct="1"/>
            <a:r>
              <a:rPr lang="en-GB" altLang="en-US" sz="2400">
                <a:solidFill>
                  <a:srgbClr val="FF6600"/>
                </a:solidFill>
                <a:latin typeface="Comic Sans MS" panose="030F0702030302020204" pitchFamily="66" charset="0"/>
              </a:rPr>
              <a:t>Sub-culture</a:t>
            </a:r>
          </a:p>
          <a:p>
            <a:pPr eaLnBrk="1" hangingPunct="1"/>
            <a:endParaRPr lang="en-GB" altLang="en-US" sz="240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GB" altLang="en-US" sz="240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30" name="Picture 6" descr="BD0501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22098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  <p:bldP spid="2662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latin typeface="Calibri" panose="020F0502020204030204" pitchFamily="34" charset="0"/>
              </a:rPr>
              <a:t>Main Themes in Interactionist Theory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latin typeface="Calibri" panose="020F0502020204030204" pitchFamily="34" charset="0"/>
              </a:rPr>
              <a:t>Role and self concept</a:t>
            </a:r>
          </a:p>
          <a:p>
            <a:pPr eaLnBrk="1" hangingPunct="1"/>
            <a:r>
              <a:rPr lang="en-GB" altLang="en-US" dirty="0" smtClean="0">
                <a:latin typeface="Calibri" panose="020F0502020204030204" pitchFamily="34" charset="0"/>
              </a:rPr>
              <a:t>The importance of typing and labelling</a:t>
            </a:r>
          </a:p>
          <a:p>
            <a:pPr eaLnBrk="1" hangingPunct="1"/>
            <a:r>
              <a:rPr lang="en-GB" altLang="en-US" dirty="0" smtClean="0">
                <a:latin typeface="Calibri" panose="020F0502020204030204" pitchFamily="34" charset="0"/>
              </a:rPr>
              <a:t>The self-fulfilling prophecy</a:t>
            </a:r>
          </a:p>
          <a:p>
            <a:pPr eaLnBrk="1" hangingPunct="1"/>
            <a:r>
              <a:rPr lang="en-GB" altLang="en-US" dirty="0" smtClean="0">
                <a:latin typeface="Calibri" panose="020F0502020204030204" pitchFamily="34" charset="0"/>
              </a:rPr>
              <a:t>Sub-culture formation</a:t>
            </a:r>
          </a:p>
          <a:p>
            <a:pPr eaLnBrk="1" hangingPunct="1"/>
            <a:endParaRPr lang="en-GB" altLang="en-US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latin typeface="Calibri" panose="020F0502020204030204" pitchFamily="34" charset="0"/>
              </a:rPr>
              <a:t>Role and role-taking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600" dirty="0" smtClean="0">
                <a:latin typeface="Calibri" panose="020F0502020204030204" pitchFamily="34" charset="0"/>
              </a:rPr>
              <a:t>Individuals depend on their </a:t>
            </a:r>
            <a:r>
              <a:rPr lang="en-GB" altLang="en-US" sz="26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self-concept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 smtClean="0">
                <a:latin typeface="Calibri" panose="020F0502020204030204" pitchFamily="34" charset="0"/>
              </a:rPr>
              <a:t>This is shaped by other’s reactions to us – Cooley talks of a “</a:t>
            </a:r>
            <a:r>
              <a:rPr lang="en-GB" altLang="en-US" sz="26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looking glass self</a:t>
            </a:r>
            <a:r>
              <a:rPr lang="en-GB" altLang="en-US" sz="2600" dirty="0" smtClean="0">
                <a:latin typeface="Calibri" panose="020F0502020204030204" pitchFamily="34" charset="0"/>
              </a:rPr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Significant others </a:t>
            </a:r>
            <a:r>
              <a:rPr lang="en-GB" altLang="en-US" sz="2600" dirty="0" smtClean="0">
                <a:latin typeface="Calibri" panose="020F0502020204030204" pitchFamily="34" charset="0"/>
              </a:rPr>
              <a:t>will have a particularly strong effect on us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 smtClean="0">
                <a:latin typeface="Calibri" panose="020F0502020204030204" pitchFamily="34" charset="0"/>
              </a:rPr>
              <a:t>We often take roles which we are thus assigned</a:t>
            </a:r>
          </a:p>
        </p:txBody>
      </p:sp>
      <p:pic>
        <p:nvPicPr>
          <p:cNvPr id="19463" name="Picture 7" descr="en00662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05050"/>
            <a:ext cx="3810000" cy="34655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latin typeface="Calibri" panose="020F0502020204030204" pitchFamily="34" charset="0"/>
              </a:rPr>
              <a:t>Typing and labelling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295400"/>
            <a:ext cx="4724400" cy="5105400"/>
          </a:xfrm>
        </p:spPr>
        <p:txBody>
          <a:bodyPr/>
          <a:lstStyle/>
          <a:p>
            <a:pPr eaLnBrk="1" hangingPunct="1"/>
            <a:r>
              <a:rPr lang="en-GB" altLang="en-US" sz="2600" dirty="0" smtClean="0">
                <a:latin typeface="Calibri" panose="020F0502020204030204" pitchFamily="34" charset="0"/>
              </a:rPr>
              <a:t>Students are </a:t>
            </a:r>
            <a:r>
              <a:rPr lang="en-GB" altLang="en-US" sz="26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labelled</a:t>
            </a:r>
            <a:r>
              <a:rPr lang="en-GB" altLang="en-US" sz="26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600" dirty="0" smtClean="0">
                <a:latin typeface="Calibri" panose="020F0502020204030204" pitchFamily="34" charset="0"/>
              </a:rPr>
              <a:t>by teachers – an </a:t>
            </a:r>
            <a:r>
              <a:rPr lang="en-GB" altLang="en-US" sz="2600" u="sng" dirty="0" smtClean="0">
                <a:latin typeface="Calibri" panose="020F0502020204030204" pitchFamily="34" charset="0"/>
              </a:rPr>
              <a:t>inevitable</a:t>
            </a:r>
            <a:r>
              <a:rPr lang="en-GB" altLang="en-US" sz="2600" dirty="0" smtClean="0">
                <a:latin typeface="Calibri" panose="020F0502020204030204" pitchFamily="34" charset="0"/>
              </a:rPr>
              <a:t> part of the classroom process</a:t>
            </a:r>
          </a:p>
          <a:p>
            <a:pPr eaLnBrk="1" hangingPunct="1"/>
            <a:r>
              <a:rPr lang="en-GB" altLang="en-US" sz="2600" dirty="0" smtClean="0">
                <a:latin typeface="Calibri" panose="020F0502020204030204" pitchFamily="34" charset="0"/>
              </a:rPr>
              <a:t>Labels often reflect </a:t>
            </a:r>
            <a:r>
              <a:rPr lang="en-GB" altLang="en-US" sz="26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pre-existing assumptions </a:t>
            </a:r>
            <a:r>
              <a:rPr lang="en-GB" altLang="en-US" sz="2600" dirty="0" smtClean="0">
                <a:latin typeface="Calibri" panose="020F0502020204030204" pitchFamily="34" charset="0"/>
              </a:rPr>
              <a:t>e.g., the </a:t>
            </a:r>
            <a:r>
              <a:rPr lang="en-GB" altLang="en-US" sz="2600" b="1" i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ideal pupil</a:t>
            </a:r>
          </a:p>
          <a:p>
            <a:pPr eaLnBrk="1" hangingPunct="1"/>
            <a:r>
              <a:rPr lang="en-GB" altLang="en-US" sz="2600" dirty="0" smtClean="0">
                <a:latin typeface="Calibri" panose="020F0502020204030204" pitchFamily="34" charset="0"/>
              </a:rPr>
              <a:t>Schools exist to label students (processes of reports, marks, references, </a:t>
            </a:r>
            <a:r>
              <a:rPr lang="en-GB" altLang="en-US" sz="2600" dirty="0" err="1" smtClean="0">
                <a:latin typeface="Calibri" panose="020F0502020204030204" pitchFamily="34" charset="0"/>
              </a:rPr>
              <a:t>etc</a:t>
            </a:r>
            <a:r>
              <a:rPr lang="en-GB" altLang="en-US" sz="2600" dirty="0" smtClean="0">
                <a:latin typeface="Calibri" panose="020F0502020204030204" pitchFamily="34" charset="0"/>
              </a:rPr>
              <a:t> – i.e., </a:t>
            </a:r>
            <a:r>
              <a:rPr lang="en-GB" altLang="en-US" sz="26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role allocation</a:t>
            </a:r>
            <a:r>
              <a:rPr lang="en-GB" altLang="en-US" sz="2600" dirty="0" smtClean="0">
                <a:latin typeface="Calibri" panose="020F0502020204030204" pitchFamily="34" charset="0"/>
              </a:rPr>
              <a:t>)</a:t>
            </a:r>
            <a:endParaRPr lang="en-GB" altLang="en-US" sz="2600" b="1" dirty="0" smtClean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pic>
        <p:nvPicPr>
          <p:cNvPr id="28680" name="Picture 8" descr="punish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1559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latin typeface="Calibri" panose="020F0502020204030204" pitchFamily="34" charset="0"/>
              </a:rPr>
              <a:t>The self-fulfilling prophecy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3810000" cy="4572000"/>
          </a:xfrm>
        </p:spPr>
        <p:txBody>
          <a:bodyPr/>
          <a:lstStyle/>
          <a:p>
            <a:pPr eaLnBrk="1" hangingPunct="1"/>
            <a:r>
              <a:rPr lang="en-GB" altLang="en-US" sz="2600" dirty="0" smtClean="0">
                <a:latin typeface="Calibri" panose="020F0502020204030204" pitchFamily="34" charset="0"/>
              </a:rPr>
              <a:t>Students may </a:t>
            </a:r>
            <a:r>
              <a:rPr lang="en-GB" altLang="en-US" sz="26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take on </a:t>
            </a:r>
            <a:r>
              <a:rPr lang="en-GB" altLang="en-US" sz="2600" dirty="0" smtClean="0">
                <a:latin typeface="Calibri" panose="020F0502020204030204" pitchFamily="34" charset="0"/>
              </a:rPr>
              <a:t>the label given by teachers and schools</a:t>
            </a:r>
          </a:p>
          <a:p>
            <a:pPr eaLnBrk="1" hangingPunct="1"/>
            <a:r>
              <a:rPr lang="en-GB" altLang="en-US" sz="2600" dirty="0" smtClean="0">
                <a:latin typeface="Calibri" panose="020F0502020204030204" pitchFamily="34" charset="0"/>
              </a:rPr>
              <a:t>A </a:t>
            </a:r>
            <a:r>
              <a:rPr lang="en-GB" altLang="en-US" sz="26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self-fulfilling prophecy </a:t>
            </a:r>
            <a:r>
              <a:rPr lang="en-GB" altLang="en-US" sz="2600" dirty="0" smtClean="0">
                <a:latin typeface="Calibri" panose="020F0502020204030204" pitchFamily="34" charset="0"/>
              </a:rPr>
              <a:t>may be the result – coming true simply because it is made</a:t>
            </a:r>
          </a:p>
          <a:p>
            <a:pPr eaLnBrk="1" hangingPunct="1"/>
            <a:r>
              <a:rPr lang="en-GB" altLang="en-US" sz="2600" dirty="0" smtClean="0">
                <a:latin typeface="Calibri" panose="020F0502020204030204" pitchFamily="34" charset="0"/>
              </a:rPr>
              <a:t>Some labels may be </a:t>
            </a:r>
            <a:r>
              <a:rPr lang="en-GB" altLang="en-US" sz="3600" b="1" dirty="0" smtClean="0">
                <a:solidFill>
                  <a:schemeClr val="accent2"/>
                </a:solidFill>
                <a:latin typeface="Chiller" panose="04020404031007020602" pitchFamily="82" charset="0"/>
              </a:rPr>
              <a:t>stickier</a:t>
            </a:r>
            <a:r>
              <a:rPr lang="en-GB" altLang="en-US" sz="36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600" dirty="0" smtClean="0">
                <a:latin typeface="Calibri" panose="020F0502020204030204" pitchFamily="34" charset="0"/>
              </a:rPr>
              <a:t>than others!</a:t>
            </a:r>
          </a:p>
          <a:p>
            <a:pPr eaLnBrk="1" hangingPunct="1"/>
            <a:endParaRPr lang="en-GB" altLang="en-US" sz="2600" dirty="0" smtClean="0">
              <a:latin typeface="Calibri" panose="020F0502020204030204" pitchFamily="34" charset="0"/>
            </a:endParaRPr>
          </a:p>
        </p:txBody>
      </p:sp>
      <p:pic>
        <p:nvPicPr>
          <p:cNvPr id="7173" name="Picture 5" descr="C:\Users\dak\AppData\Local\Microsoft\Windows\Temporary Internet Files\Content.IE5\ENLTNW41\MC900240813[1]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813" y="2205038"/>
            <a:ext cx="3800475" cy="3384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Group 2"/>
          <p:cNvGraphicFramePr>
            <a:graphicFrameLocks noGrp="1"/>
          </p:cNvGraphicFramePr>
          <p:nvPr/>
        </p:nvGraphicFramePr>
        <p:xfrm>
          <a:off x="827088" y="2636838"/>
          <a:ext cx="1462087" cy="1512887"/>
        </p:xfrm>
        <a:graphic>
          <a:graphicData uri="http://schemas.openxmlformats.org/drawingml/2006/table">
            <a:tbl>
              <a:tblPr/>
              <a:tblGrid>
                <a:gridCol w="1462087"/>
              </a:tblGrid>
              <a:tr h="1512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INITIAL SITUATION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Student the same as others and engaging in similar behaviour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8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945765"/>
              </p:ext>
            </p:extLst>
          </p:nvPr>
        </p:nvGraphicFramePr>
        <p:xfrm>
          <a:off x="2771775" y="2708920"/>
          <a:ext cx="1965325" cy="2016224"/>
        </p:xfrm>
        <a:graphic>
          <a:graphicData uri="http://schemas.openxmlformats.org/drawingml/2006/table">
            <a:tbl>
              <a:tblPr/>
              <a:tblGrid>
                <a:gridCol w="1965325"/>
              </a:tblGrid>
              <a:tr h="2016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LABEL APPLIED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Behaviour comes to the attention of authorities: Cause for Concern, reports, informal discussions, parents’ evenings –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CfC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, Disciplinary hearing, Principal’s Office…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902" name="Group 14"/>
          <p:cNvGraphicFramePr>
            <a:graphicFrameLocks noGrp="1"/>
          </p:cNvGraphicFramePr>
          <p:nvPr/>
        </p:nvGraphicFramePr>
        <p:xfrm>
          <a:off x="6156325" y="2492375"/>
          <a:ext cx="2663825" cy="1800225"/>
        </p:xfrm>
        <a:graphic>
          <a:graphicData uri="http://schemas.openxmlformats.org/drawingml/2006/table">
            <a:tbl>
              <a:tblPr/>
              <a:tblGrid>
                <a:gridCol w="2663825"/>
              </a:tblGrid>
              <a:tr h="180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RESPONSES OF THE INDIVIDUAL SEEN AS PROOF OF ODDITY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Student behaviour is monitored for signs of rule breaking and even commonplace,  minor infringements are noted and added to the record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908" name="Group 20"/>
          <p:cNvGraphicFramePr>
            <a:graphicFrameLocks noGrp="1"/>
          </p:cNvGraphicFramePr>
          <p:nvPr/>
        </p:nvGraphicFramePr>
        <p:xfrm>
          <a:off x="3851275" y="1052513"/>
          <a:ext cx="1965325" cy="1584828"/>
        </p:xfrm>
        <a:graphic>
          <a:graphicData uri="http://schemas.openxmlformats.org/drawingml/2006/table">
            <a:tbl>
              <a:tblPr/>
              <a:tblGrid>
                <a:gridCol w="1965325"/>
              </a:tblGrid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ALTER BEHAVIOUR IN AN ATTEPT TO CONFORM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Student toes the line – conforms to rules and expectations – further “trouble” avoided </a:t>
                      </a:r>
                    </a:p>
                  </a:txBody>
                  <a:tcPr marT="45654" marB="456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914" name="Group 26"/>
          <p:cNvGraphicFramePr>
            <a:graphicFrameLocks noGrp="1"/>
          </p:cNvGraphicFramePr>
          <p:nvPr/>
        </p:nvGraphicFramePr>
        <p:xfrm>
          <a:off x="3924300" y="4868863"/>
          <a:ext cx="1965325" cy="1371640"/>
        </p:xfrm>
        <a:graphic>
          <a:graphicData uri="http://schemas.openxmlformats.org/drawingml/2006/table">
            <a:tbl>
              <a:tblPr/>
              <a:tblGrid>
                <a:gridCol w="1965325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DEVIANT CAREER IS BEGUN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Student takes on the identity of “deviant” and lives up (?) to reputation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920" name="Group 32"/>
          <p:cNvGraphicFramePr>
            <a:graphicFrameLocks noGrp="1"/>
          </p:cNvGraphicFramePr>
          <p:nvPr/>
        </p:nvGraphicFramePr>
        <p:xfrm>
          <a:off x="323850" y="4292600"/>
          <a:ext cx="2181225" cy="2225675"/>
        </p:xfrm>
        <a:graphic>
          <a:graphicData uri="http://schemas.openxmlformats.org/drawingml/2006/table">
            <a:tbl>
              <a:tblPr/>
              <a:tblGrid>
                <a:gridCol w="2181225"/>
              </a:tblGrid>
              <a:tr h="2225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DEVIANT SUBCULTURE DEVELOPS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Student finds others similarly labelled looking for alternative forms of status and companionship.  Deviant behaviour (bunking, fighting or whatever) 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reinforced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Arial" charset="0"/>
                        </a:rPr>
                        <a:t> by group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26" name="AutoShape 38"/>
          <p:cNvSpPr>
            <a:spLocks noChangeArrowheads="1"/>
          </p:cNvSpPr>
          <p:nvPr/>
        </p:nvSpPr>
        <p:spPr bwMode="auto">
          <a:xfrm>
            <a:off x="2268538" y="3213100"/>
            <a:ext cx="503237" cy="431800"/>
          </a:xfrm>
          <a:prstGeom prst="rightArrow">
            <a:avLst>
              <a:gd name="adj1" fmla="val 50000"/>
              <a:gd name="adj2" fmla="val 291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927" name="AutoShape 39"/>
          <p:cNvSpPr>
            <a:spLocks noChangeArrowheads="1"/>
          </p:cNvSpPr>
          <p:nvPr/>
        </p:nvSpPr>
        <p:spPr bwMode="auto">
          <a:xfrm>
            <a:off x="4716463" y="3141663"/>
            <a:ext cx="1439862" cy="574675"/>
          </a:xfrm>
          <a:prstGeom prst="leftRightArrow">
            <a:avLst>
              <a:gd name="adj1" fmla="val 50000"/>
              <a:gd name="adj2" fmla="val 50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928" name="AutoShape 40"/>
          <p:cNvSpPr>
            <a:spLocks noChangeArrowheads="1"/>
          </p:cNvSpPr>
          <p:nvPr/>
        </p:nvSpPr>
        <p:spPr bwMode="auto">
          <a:xfrm rot="-5400000">
            <a:off x="5580857" y="1556544"/>
            <a:ext cx="1150937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929" name="AutoShape 41"/>
          <p:cNvSpPr>
            <a:spLocks noChangeArrowheads="1"/>
          </p:cNvSpPr>
          <p:nvPr/>
        </p:nvSpPr>
        <p:spPr bwMode="auto">
          <a:xfrm rot="5400000" flipV="1">
            <a:off x="5579269" y="4580731"/>
            <a:ext cx="1296988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930" name="AutoShape 42"/>
          <p:cNvSpPr>
            <a:spLocks noChangeArrowheads="1"/>
          </p:cNvSpPr>
          <p:nvPr/>
        </p:nvSpPr>
        <p:spPr bwMode="auto">
          <a:xfrm>
            <a:off x="2484438" y="5084763"/>
            <a:ext cx="1439862" cy="576262"/>
          </a:xfrm>
          <a:prstGeom prst="leftArrow">
            <a:avLst>
              <a:gd name="adj1" fmla="val 50000"/>
              <a:gd name="adj2" fmla="val 624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307" name="Title 1"/>
          <p:cNvSpPr>
            <a:spLocks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u="sng">
                <a:solidFill>
                  <a:schemeClr val="tx2"/>
                </a:solidFill>
                <a:latin typeface="Calibri" panose="020F0502020204030204" pitchFamily="34" charset="0"/>
              </a:rPr>
              <a:t>THE LABELLING PROCESS IN COLLEGE </a:t>
            </a:r>
            <a:br>
              <a:rPr lang="en-GB" altLang="en-US" b="1" u="sng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GB" altLang="en-US">
                <a:solidFill>
                  <a:schemeClr val="tx2"/>
                </a:solidFill>
                <a:latin typeface="Calibri" panose="020F0502020204030204" pitchFamily="34" charset="0"/>
              </a:rPr>
              <a:t>“</a:t>
            </a:r>
            <a:r>
              <a:rPr lang="en-GB" altLang="en-US" i="1">
                <a:solidFill>
                  <a:schemeClr val="tx2"/>
                </a:solidFill>
                <a:latin typeface="Calibri" panose="020F0502020204030204" pitchFamily="34" charset="0"/>
              </a:rPr>
              <a:t>Thou shalt not get caught</a:t>
            </a:r>
            <a:r>
              <a:rPr lang="en-GB" altLang="en-US">
                <a:solidFill>
                  <a:schemeClr val="tx2"/>
                </a:solidFill>
                <a:latin typeface="Calibri" panose="020F0502020204030204" pitchFamily="34" charset="0"/>
              </a:rPr>
              <a:t>”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04025" y="1341438"/>
            <a:ext cx="1655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  <a:latin typeface="Calibri" panose="020F0502020204030204" pitchFamily="34" charset="0"/>
              </a:rPr>
              <a:t>Desired response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50075" y="4926013"/>
            <a:ext cx="1655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  <a:latin typeface="Calibri" panose="020F0502020204030204" pitchFamily="34" charset="0"/>
              </a:rPr>
              <a:t>Other response?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6" grpId="0" animBg="1"/>
      <p:bldP spid="37927" grpId="0" animBg="1"/>
      <p:bldP spid="37928" grpId="0" animBg="1"/>
      <p:bldP spid="37929" grpId="0" animBg="1"/>
      <p:bldP spid="37930" grpId="0" animBg="1"/>
      <p:bldP spid="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 noChangeAspect="1"/>
          </p:cNvGrpSpPr>
          <p:nvPr/>
        </p:nvGrpSpPr>
        <p:grpSpPr bwMode="auto">
          <a:xfrm>
            <a:off x="900113" y="836613"/>
            <a:ext cx="8001000" cy="4695825"/>
            <a:chOff x="2355" y="1462"/>
            <a:chExt cx="7200" cy="4320"/>
          </a:xfrm>
        </p:grpSpPr>
        <p:sp>
          <p:nvSpPr>
            <p:cNvPr id="8195" name="AutoShape 3"/>
            <p:cNvSpPr>
              <a:spLocks noChangeAspect="1" noChangeArrowheads="1"/>
            </p:cNvSpPr>
            <p:nvPr/>
          </p:nvSpPr>
          <p:spPr bwMode="auto">
            <a:xfrm>
              <a:off x="2355" y="1462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3685" y="1617"/>
              <a:ext cx="4226" cy="11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Comic Sans MS" panose="030F0702030302020204" pitchFamily="66" charset="0"/>
                  <a:cs typeface="Arial" panose="020B0604020202020204" pitchFamily="34" charset="0"/>
                </a:rPr>
                <a:t>Teacher defines or labels the pupil in a particular way e.g. – ‘dull’ or ‘bright’</a:t>
              </a:r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3764" y="3062"/>
              <a:ext cx="4225" cy="11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Comic Sans MS" panose="030F0702030302020204" pitchFamily="66" charset="0"/>
                  <a:cs typeface="Arial" panose="020B0604020202020204" pitchFamily="34" charset="0"/>
                </a:rPr>
                <a:t>Teacher’s interaction with pupils will be informed by their labelling of the pupils</a:t>
              </a:r>
              <a:r>
                <a:rPr lang="en-GB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GB" altLang="en-US" sz="180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3764" y="4505"/>
              <a:ext cx="4225" cy="11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Comic Sans MS" panose="030F0702030302020204" pitchFamily="66" charset="0"/>
                  <a:cs typeface="Arial" panose="020B0604020202020204" pitchFamily="34" charset="0"/>
                </a:rPr>
                <a:t>Pupils will respond accordingly, making the label true = SELF FUFILLING PROPHECY</a:t>
              </a: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5798" y="2742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5798" y="4185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latin typeface="Calibri" panose="020F0502020204030204" pitchFamily="34" charset="0"/>
              </a:rPr>
              <a:t>Forming a sub-culture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3810000" cy="4572000"/>
          </a:xfrm>
        </p:spPr>
        <p:txBody>
          <a:bodyPr/>
          <a:lstStyle/>
          <a:p>
            <a:pPr eaLnBrk="1" hangingPunct="1"/>
            <a:r>
              <a:rPr lang="en-GB" altLang="en-US" sz="2600" smtClean="0">
                <a:latin typeface="Calibri" panose="020F0502020204030204" pitchFamily="34" charset="0"/>
              </a:rPr>
              <a:t>Students may associate with others students who are similarly labelled</a:t>
            </a:r>
          </a:p>
          <a:p>
            <a:pPr eaLnBrk="1" hangingPunct="1"/>
            <a:r>
              <a:rPr lang="en-GB" altLang="en-US" sz="2600" smtClean="0">
                <a:latin typeface="Calibri" panose="020F0502020204030204" pitchFamily="34" charset="0"/>
              </a:rPr>
              <a:t>This may reinforce the label and begin a “</a:t>
            </a:r>
            <a:r>
              <a:rPr lang="en-GB" altLang="en-US" sz="2600" smtClean="0">
                <a:solidFill>
                  <a:srgbClr val="FF6600"/>
                </a:solidFill>
                <a:latin typeface="Calibri" panose="020F0502020204030204" pitchFamily="34" charset="0"/>
              </a:rPr>
              <a:t>deviant career</a:t>
            </a:r>
            <a:r>
              <a:rPr lang="en-GB" altLang="en-US" sz="2600" smtClean="0">
                <a:latin typeface="Calibri" panose="020F0502020204030204" pitchFamily="34" charset="0"/>
              </a:rPr>
              <a:t>”</a:t>
            </a:r>
          </a:p>
          <a:p>
            <a:pPr eaLnBrk="1" hangingPunct="1"/>
            <a:r>
              <a:rPr lang="en-GB" altLang="en-US" sz="2600" smtClean="0">
                <a:solidFill>
                  <a:srgbClr val="FF6600"/>
                </a:solidFill>
                <a:latin typeface="Calibri" panose="020F0502020204030204" pitchFamily="34" charset="0"/>
              </a:rPr>
              <a:t>Anti-school subcultures</a:t>
            </a:r>
            <a:r>
              <a:rPr lang="en-GB" altLang="en-US" sz="2600" smtClean="0">
                <a:latin typeface="Calibri" panose="020F0502020204030204" pitchFamily="34" charset="0"/>
              </a:rPr>
              <a:t> may result</a:t>
            </a:r>
          </a:p>
          <a:p>
            <a:pPr eaLnBrk="1" hangingPunct="1"/>
            <a:endParaRPr lang="en-GB" altLang="en-US" sz="2600" b="1" smtClean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pic>
        <p:nvPicPr>
          <p:cNvPr id="30726" name="Picture 6" descr="sy00628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81200"/>
            <a:ext cx="1287463" cy="4114800"/>
          </a:xfrm>
        </p:spPr>
      </p:pic>
      <p:pic>
        <p:nvPicPr>
          <p:cNvPr id="30727" name="Picture 7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5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6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098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7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18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19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20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1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22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23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24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Picture 25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26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146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Picture 27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28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29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1287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30" descr="sy0062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2743200"/>
            <a:ext cx="12874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937</Words>
  <Application>Microsoft Office PowerPoint</Application>
  <PresentationFormat>On-screen Show (4:3)</PresentationFormat>
  <Paragraphs>123</Paragraphs>
  <Slides>26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Chiller</vt:lpstr>
      <vt:lpstr>Comic Sans MS</vt:lpstr>
      <vt:lpstr>Times New Roman</vt:lpstr>
      <vt:lpstr>Wingdings</vt:lpstr>
      <vt:lpstr>Default Design</vt:lpstr>
      <vt:lpstr>Interactionism and Education</vt:lpstr>
      <vt:lpstr>Objectives</vt:lpstr>
      <vt:lpstr>Main Themes in Interactionist Theory</vt:lpstr>
      <vt:lpstr>Role and role-taking</vt:lpstr>
      <vt:lpstr>Typing and labelling</vt:lpstr>
      <vt:lpstr>The self-fulfilling prophecy</vt:lpstr>
      <vt:lpstr>PowerPoint Presentation</vt:lpstr>
      <vt:lpstr>PowerPoint Presentation</vt:lpstr>
      <vt:lpstr>Forming a sub-culture</vt:lpstr>
      <vt:lpstr>Howard S Becker</vt:lpstr>
      <vt:lpstr>A FEW Key Studies</vt:lpstr>
      <vt:lpstr>Valerie Hey</vt:lpstr>
      <vt:lpstr>PowerPoint Presentation</vt:lpstr>
      <vt:lpstr>David Hargreaves</vt:lpstr>
      <vt:lpstr>Paul Willis</vt:lpstr>
      <vt:lpstr>Robert Rosenthal and Lenore Jacobson – Pygmalion in the classroom</vt:lpstr>
      <vt:lpstr>Louise Archer et al</vt:lpstr>
      <vt:lpstr>Stephen Ball - Beachside Comprehensive</vt:lpstr>
      <vt:lpstr>Peter Woods – The Divided School</vt:lpstr>
      <vt:lpstr>Some Problems with Interactionist Theory</vt:lpstr>
      <vt:lpstr>Problems for Interactionists and the Education System</vt:lpstr>
      <vt:lpstr>Uses of Interactionism</vt:lpstr>
      <vt:lpstr>PowerPoint Presentation</vt:lpstr>
      <vt:lpstr>PowerPoint Presentation</vt:lpstr>
      <vt:lpstr>Impact of Interactionism</vt:lpstr>
      <vt:lpstr>Further Work</vt:lpstr>
    </vt:vector>
  </TitlesOfParts>
  <Company>Samsung Electronics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Functionalism and Education</dc:title>
  <dc:creator>dak</dc:creator>
  <cp:lastModifiedBy>Dave King</cp:lastModifiedBy>
  <cp:revision>38</cp:revision>
  <cp:lastPrinted>2013-12-09T08:39:25Z</cp:lastPrinted>
  <dcterms:created xsi:type="dcterms:W3CDTF">2005-01-08T14:49:36Z</dcterms:created>
  <dcterms:modified xsi:type="dcterms:W3CDTF">2018-01-29T07:56:06Z</dcterms:modified>
</cp:coreProperties>
</file>