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97" d="100"/>
          <a:sy n="97" d="100"/>
        </p:scale>
        <p:origin x="2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43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40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3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42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54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08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65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68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154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80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8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1FA18-FF6D-46A2-9726-4CEA8B526B88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2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672504"/>
              </p:ext>
            </p:extLst>
          </p:nvPr>
        </p:nvGraphicFramePr>
        <p:xfrm>
          <a:off x="122127" y="614912"/>
          <a:ext cx="8774484" cy="60772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4828"/>
                <a:gridCol w="2924828"/>
                <a:gridCol w="2924828"/>
              </a:tblGrid>
              <a:tr h="316561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Material</a:t>
                      </a:r>
                      <a:r>
                        <a:rPr lang="en-GB" sz="1100" b="1" baseline="0" dirty="0" smtClean="0"/>
                        <a:t> deprivation</a:t>
                      </a:r>
                      <a:endParaRPr lang="en-GB" sz="11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Cultural</a:t>
                      </a:r>
                      <a:r>
                        <a:rPr lang="en-GB" sz="1100" b="1" baseline="0" dirty="0" smtClean="0"/>
                        <a:t> deprivation</a:t>
                      </a:r>
                      <a:endParaRPr lang="en-GB" sz="11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Cultural capital</a:t>
                      </a:r>
                      <a:endParaRPr lang="en-GB" sz="11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6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What is it? Add relevant statistics related to poverty</a:t>
                      </a:r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What is it? Who would make this argument?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What is it and who would make this argument?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6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Housing</a:t>
                      </a:r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Subcultural</a:t>
                      </a:r>
                      <a:r>
                        <a:rPr lang="en-GB" sz="900" baseline="0" dirty="0" smtClean="0"/>
                        <a:t> theory: </a:t>
                      </a:r>
                      <a:r>
                        <a:rPr lang="en-GB" sz="900" dirty="0" err="1" smtClean="0"/>
                        <a:t>Sugarman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Bourdieu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70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Diet</a:t>
                      </a:r>
                      <a:r>
                        <a:rPr lang="en-GB" sz="900" baseline="0" dirty="0" smtClean="0"/>
                        <a:t> and health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Language: Bernstein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Evaluation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70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Financial support</a:t>
                      </a:r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Working class subcultures:</a:t>
                      </a:r>
                      <a:r>
                        <a:rPr lang="en-GB" sz="900" baseline="0" dirty="0" smtClean="0"/>
                        <a:t> Willis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34646" y="178824"/>
            <a:ext cx="5749447" cy="25391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solidFill>
                  <a:schemeClr val="bg1"/>
                </a:solidFill>
              </a:rPr>
              <a:t>External factors that affect achievement of different social classes</a:t>
            </a:r>
          </a:p>
        </p:txBody>
      </p:sp>
    </p:spTree>
    <p:extLst>
      <p:ext uri="{BB962C8B-B14F-4D97-AF65-F5344CB8AC3E}">
        <p14:creationId xmlns:p14="http://schemas.microsoft.com/office/powerpoint/2010/main" val="112261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181089"/>
              </p:ext>
            </p:extLst>
          </p:nvPr>
        </p:nvGraphicFramePr>
        <p:xfrm>
          <a:off x="215293" y="1724341"/>
          <a:ext cx="8774484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4828"/>
                <a:gridCol w="2924828"/>
                <a:gridCol w="2924828"/>
              </a:tblGrid>
              <a:tr h="130302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Policies that have disadvantaged</a:t>
                      </a:r>
                      <a:r>
                        <a:rPr lang="en-GB" sz="900" baseline="0" dirty="0" smtClean="0"/>
                        <a:t> children from materially deprived backgrounds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Compensatory</a:t>
                      </a:r>
                      <a:r>
                        <a:rPr lang="en-GB" sz="900" baseline="0" dirty="0" smtClean="0"/>
                        <a:t> education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3020">
                <a:tc>
                  <a:txBody>
                    <a:bodyPr/>
                    <a:lstStyle/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Evaluation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418885"/>
              </p:ext>
            </p:extLst>
          </p:nvPr>
        </p:nvGraphicFramePr>
        <p:xfrm>
          <a:off x="215293" y="281298"/>
          <a:ext cx="8774484" cy="1440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4828"/>
                <a:gridCol w="2924828"/>
                <a:gridCol w="2924828"/>
              </a:tblGrid>
              <a:tr h="116586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Fear</a:t>
                      </a:r>
                      <a:r>
                        <a:rPr lang="en-GB" sz="900" baseline="0" dirty="0" smtClean="0"/>
                        <a:t> of debt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Working class subcultures:</a:t>
                      </a:r>
                      <a:r>
                        <a:rPr lang="en-GB" sz="900" baseline="0" dirty="0" smtClean="0"/>
                        <a:t> Archer</a:t>
                      </a:r>
                      <a:endParaRPr lang="en-GB" sz="90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95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177930"/>
              </p:ext>
            </p:extLst>
          </p:nvPr>
        </p:nvGraphicFramePr>
        <p:xfrm>
          <a:off x="122127" y="614912"/>
          <a:ext cx="8774484" cy="58029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4828"/>
                <a:gridCol w="2924828"/>
                <a:gridCol w="2924828"/>
              </a:tblGrid>
              <a:tr h="316561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Labelling</a:t>
                      </a:r>
                      <a:endParaRPr lang="en-GB" sz="11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Setting</a:t>
                      </a:r>
                      <a:r>
                        <a:rPr lang="en-GB" sz="1100" b="1" baseline="0" dirty="0" smtClean="0"/>
                        <a:t> and Streaming</a:t>
                      </a:r>
                      <a:endParaRPr lang="en-GB" sz="11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Pupil subcultures</a:t>
                      </a:r>
                      <a:endParaRPr lang="en-GB" sz="11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6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Define labelling (Becker)</a:t>
                      </a:r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What is it? 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What </a:t>
                      </a:r>
                      <a:r>
                        <a:rPr lang="en-GB" sz="900" dirty="0" smtClean="0"/>
                        <a:t>are they?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6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Self-fulfilling</a:t>
                      </a:r>
                      <a:r>
                        <a:rPr lang="en-GB" sz="900" baseline="0" dirty="0" smtClean="0"/>
                        <a:t> prophecy </a:t>
                      </a:r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A-C</a:t>
                      </a:r>
                      <a:r>
                        <a:rPr lang="en-GB" sz="900" baseline="0" dirty="0" smtClean="0"/>
                        <a:t> Economy: </a:t>
                      </a:r>
                      <a:r>
                        <a:rPr lang="en-GB" sz="900" baseline="0" dirty="0" err="1" smtClean="0"/>
                        <a:t>Gilborn</a:t>
                      </a:r>
                      <a:r>
                        <a:rPr lang="en-GB" sz="900" baseline="0" dirty="0" smtClean="0"/>
                        <a:t> and </a:t>
                      </a:r>
                      <a:r>
                        <a:rPr lang="en-GB" sz="900" baseline="0" dirty="0" err="1" smtClean="0"/>
                        <a:t>Youdell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err="1" smtClean="0"/>
                        <a:t>Lacey</a:t>
                      </a:r>
                      <a:r>
                        <a:rPr lang="en-GB" sz="900" dirty="0" smtClean="0"/>
                        <a:t>:</a:t>
                      </a:r>
                      <a:r>
                        <a:rPr lang="en-GB" sz="900" baseline="0" dirty="0" smtClean="0"/>
                        <a:t> ‘Differentiation and Polarisation’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0150">
                <a:tc rowSpan="2">
                  <a:txBody>
                    <a:bodyPr/>
                    <a:lstStyle/>
                    <a:p>
                      <a:r>
                        <a:rPr lang="en-GB" sz="900" dirty="0" smtClean="0"/>
                        <a:t>Ideal Pupil: Becker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r>
                        <a:rPr lang="en-GB" sz="900" baseline="0" dirty="0" smtClean="0"/>
                        <a:t>Hempel-Jorgensen</a:t>
                      </a:r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r>
                        <a:rPr lang="en-GB" sz="900" baseline="0" dirty="0" smtClean="0"/>
                        <a:t>Dunne and </a:t>
                      </a:r>
                      <a:r>
                        <a:rPr lang="en-GB" sz="900" baseline="0" dirty="0" err="1" smtClean="0"/>
                        <a:t>Gazeley</a:t>
                      </a:r>
                      <a:r>
                        <a:rPr lang="en-GB" sz="900" baseline="0" dirty="0" smtClean="0"/>
                        <a:t> 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Educational Triage: </a:t>
                      </a:r>
                      <a:r>
                        <a:rPr lang="en-GB" sz="900" dirty="0" err="1" smtClean="0"/>
                        <a:t>Gilborn</a:t>
                      </a:r>
                      <a:r>
                        <a:rPr lang="en-GB" sz="900" baseline="0" dirty="0" smtClean="0"/>
                        <a:t> and </a:t>
                      </a:r>
                      <a:r>
                        <a:rPr lang="en-GB" sz="900" baseline="0" dirty="0" err="1" smtClean="0"/>
                        <a:t>Youdell</a:t>
                      </a:r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Hargreaves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0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Stephen</a:t>
                      </a:r>
                      <a:r>
                        <a:rPr lang="en-GB" sz="900" baseline="0" dirty="0" smtClean="0"/>
                        <a:t> Ball: ‘Beachside Comprehensive’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Woods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34646" y="178824"/>
            <a:ext cx="5749447" cy="25391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 smtClean="0"/>
              <a:t>Internal </a:t>
            </a:r>
            <a:r>
              <a:rPr lang="en-GB" sz="1050" b="1" dirty="0"/>
              <a:t>factors that affect achievement of different social classes</a:t>
            </a:r>
          </a:p>
        </p:txBody>
      </p:sp>
    </p:spTree>
    <p:extLst>
      <p:ext uri="{BB962C8B-B14F-4D97-AF65-F5344CB8AC3E}">
        <p14:creationId xmlns:p14="http://schemas.microsoft.com/office/powerpoint/2010/main" val="89994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268803"/>
              </p:ext>
            </p:extLst>
          </p:nvPr>
        </p:nvGraphicFramePr>
        <p:xfrm>
          <a:off x="215293" y="1724341"/>
          <a:ext cx="8774484" cy="4183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49656"/>
                <a:gridCol w="2924828"/>
              </a:tblGrid>
              <a:tr h="1303020">
                <a:tc rowSpan="2">
                  <a:txBody>
                    <a:bodyPr/>
                    <a:lstStyle/>
                    <a:p>
                      <a:endParaRPr lang="en-GB" sz="900" baseline="0" dirty="0" smtClean="0"/>
                    </a:p>
                    <a:p>
                      <a:r>
                        <a:rPr lang="en-GB" sz="900" baseline="0" dirty="0" smtClean="0"/>
                        <a:t>What is interactionism? How do they view underachievement in the education system?</a:t>
                      </a:r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dirty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Bourdieu - habitus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3020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Symbolic capital 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302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Evaluation of the approach</a:t>
                      </a:r>
                      <a:r>
                        <a:rPr lang="en-GB" sz="900" baseline="0" dirty="0" smtClean="0"/>
                        <a:t> 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245007"/>
              </p:ext>
            </p:extLst>
          </p:nvPr>
        </p:nvGraphicFramePr>
        <p:xfrm>
          <a:off x="215293" y="281298"/>
          <a:ext cx="8774484" cy="1440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4828"/>
                <a:gridCol w="2924828"/>
                <a:gridCol w="2924828"/>
              </a:tblGrid>
              <a:tr h="116586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Rosenthal and Jacobson ‘Pygmalion</a:t>
                      </a:r>
                      <a:r>
                        <a:rPr lang="en-GB" sz="900" baseline="0" dirty="0" smtClean="0"/>
                        <a:t> in the classroom’</a:t>
                      </a:r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Archer – Nike Identities</a:t>
                      </a:r>
                      <a:endParaRPr lang="en-GB" sz="9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185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187</Words>
  <Application>Microsoft Office PowerPoint</Application>
  <PresentationFormat>On-screen Show (4:3)</PresentationFormat>
  <Paragraphs>158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4</cp:revision>
  <dcterms:created xsi:type="dcterms:W3CDTF">2018-02-23T11:35:31Z</dcterms:created>
  <dcterms:modified xsi:type="dcterms:W3CDTF">2018-02-28T13:03:09Z</dcterms:modified>
</cp:coreProperties>
</file>