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73" r:id="rId3"/>
    <p:sldId id="274" r:id="rId4"/>
    <p:sldId id="275" r:id="rId5"/>
    <p:sldId id="267" r:id="rId6"/>
    <p:sldId id="268" r:id="rId7"/>
    <p:sldId id="269" r:id="rId8"/>
    <p:sldId id="270" r:id="rId9"/>
    <p:sldId id="271" r:id="rId10"/>
    <p:sldId id="256" r:id="rId11"/>
    <p:sldId id="257" r:id="rId12"/>
    <p:sldId id="258" r:id="rId13"/>
    <p:sldId id="259" r:id="rId14"/>
    <p:sldId id="260" r:id="rId15"/>
    <p:sldId id="261" r:id="rId16"/>
    <p:sldId id="262" r:id="rId17"/>
    <p:sldId id="263" r:id="rId18"/>
    <p:sldId id="264" r:id="rId19"/>
    <p:sldId id="265" r:id="rId20"/>
    <p:sldId id="26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1" d="100"/>
          <a:sy n="91" d="100"/>
        </p:scale>
        <p:origin x="8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263272F-EF43-472B-82D4-E9269CF33E93}" type="datetimeFigureOut">
              <a:rPr lang="en-GB" smtClean="0"/>
              <a:t>24/01/2018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9C3C0F-5A98-4E70-8278-2C5FBC76A317}" type="slidenum">
              <a:rPr lang="en-GB" smtClean="0"/>
              <a:t>‹#›</a:t>
            </a:fld>
            <a:endParaRPr lang="en-GB"/>
          </a:p>
        </p:txBody>
      </p:sp>
    </p:spTree>
    <p:extLst>
      <p:ext uri="{BB962C8B-B14F-4D97-AF65-F5344CB8AC3E}">
        <p14:creationId xmlns:p14="http://schemas.microsoft.com/office/powerpoint/2010/main" val="1328899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263272F-EF43-472B-82D4-E9269CF33E93}" type="datetimeFigureOut">
              <a:rPr lang="en-GB" smtClean="0"/>
              <a:t>24/01/2018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9C3C0F-5A98-4E70-8278-2C5FBC76A317}" type="slidenum">
              <a:rPr lang="en-GB" smtClean="0"/>
              <a:t>‹#›</a:t>
            </a:fld>
            <a:endParaRPr lang="en-GB"/>
          </a:p>
        </p:txBody>
      </p:sp>
    </p:spTree>
    <p:extLst>
      <p:ext uri="{BB962C8B-B14F-4D97-AF65-F5344CB8AC3E}">
        <p14:creationId xmlns:p14="http://schemas.microsoft.com/office/powerpoint/2010/main" val="1056635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263272F-EF43-472B-82D4-E9269CF33E93}" type="datetimeFigureOut">
              <a:rPr lang="en-GB" smtClean="0"/>
              <a:t>24/01/2018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9C3C0F-5A98-4E70-8278-2C5FBC76A317}" type="slidenum">
              <a:rPr lang="en-GB" smtClean="0"/>
              <a:t>‹#›</a:t>
            </a:fld>
            <a:endParaRPr lang="en-GB"/>
          </a:p>
        </p:txBody>
      </p:sp>
    </p:spTree>
    <p:extLst>
      <p:ext uri="{BB962C8B-B14F-4D97-AF65-F5344CB8AC3E}">
        <p14:creationId xmlns:p14="http://schemas.microsoft.com/office/powerpoint/2010/main" val="857423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263272F-EF43-472B-82D4-E9269CF33E93}" type="datetimeFigureOut">
              <a:rPr lang="en-GB" smtClean="0"/>
              <a:t>24/01/2018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9C3C0F-5A98-4E70-8278-2C5FBC76A317}" type="slidenum">
              <a:rPr lang="en-GB" smtClean="0"/>
              <a:t>‹#›</a:t>
            </a:fld>
            <a:endParaRPr lang="en-GB"/>
          </a:p>
        </p:txBody>
      </p:sp>
    </p:spTree>
    <p:extLst>
      <p:ext uri="{BB962C8B-B14F-4D97-AF65-F5344CB8AC3E}">
        <p14:creationId xmlns:p14="http://schemas.microsoft.com/office/powerpoint/2010/main" val="924677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63272F-EF43-472B-82D4-E9269CF33E93}" type="datetimeFigureOut">
              <a:rPr lang="en-GB" smtClean="0"/>
              <a:t>24/01/2018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9C3C0F-5A98-4E70-8278-2C5FBC76A317}" type="slidenum">
              <a:rPr lang="en-GB" smtClean="0"/>
              <a:t>‹#›</a:t>
            </a:fld>
            <a:endParaRPr lang="en-GB"/>
          </a:p>
        </p:txBody>
      </p:sp>
    </p:spTree>
    <p:extLst>
      <p:ext uri="{BB962C8B-B14F-4D97-AF65-F5344CB8AC3E}">
        <p14:creationId xmlns:p14="http://schemas.microsoft.com/office/powerpoint/2010/main" val="2079818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263272F-EF43-472B-82D4-E9269CF33E93}" type="datetimeFigureOut">
              <a:rPr lang="en-GB" smtClean="0"/>
              <a:t>24/01/2018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9C3C0F-5A98-4E70-8278-2C5FBC76A317}" type="slidenum">
              <a:rPr lang="en-GB" smtClean="0"/>
              <a:t>‹#›</a:t>
            </a:fld>
            <a:endParaRPr lang="en-GB"/>
          </a:p>
        </p:txBody>
      </p:sp>
    </p:spTree>
    <p:extLst>
      <p:ext uri="{BB962C8B-B14F-4D97-AF65-F5344CB8AC3E}">
        <p14:creationId xmlns:p14="http://schemas.microsoft.com/office/powerpoint/2010/main" val="3419317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263272F-EF43-472B-82D4-E9269CF33E93}" type="datetimeFigureOut">
              <a:rPr lang="en-GB" smtClean="0"/>
              <a:t>24/01/2018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29C3C0F-5A98-4E70-8278-2C5FBC76A317}" type="slidenum">
              <a:rPr lang="en-GB" smtClean="0"/>
              <a:t>‹#›</a:t>
            </a:fld>
            <a:endParaRPr lang="en-GB"/>
          </a:p>
        </p:txBody>
      </p:sp>
    </p:spTree>
    <p:extLst>
      <p:ext uri="{BB962C8B-B14F-4D97-AF65-F5344CB8AC3E}">
        <p14:creationId xmlns:p14="http://schemas.microsoft.com/office/powerpoint/2010/main" val="4125810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263272F-EF43-472B-82D4-E9269CF33E93}" type="datetimeFigureOut">
              <a:rPr lang="en-GB" smtClean="0"/>
              <a:t>24/01/2018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29C3C0F-5A98-4E70-8278-2C5FBC76A317}" type="slidenum">
              <a:rPr lang="en-GB" smtClean="0"/>
              <a:t>‹#›</a:t>
            </a:fld>
            <a:endParaRPr lang="en-GB"/>
          </a:p>
        </p:txBody>
      </p:sp>
    </p:spTree>
    <p:extLst>
      <p:ext uri="{BB962C8B-B14F-4D97-AF65-F5344CB8AC3E}">
        <p14:creationId xmlns:p14="http://schemas.microsoft.com/office/powerpoint/2010/main" val="2626799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63272F-EF43-472B-82D4-E9269CF33E93}" type="datetimeFigureOut">
              <a:rPr lang="en-GB" smtClean="0"/>
              <a:t>24/01/2018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29C3C0F-5A98-4E70-8278-2C5FBC76A317}" type="slidenum">
              <a:rPr lang="en-GB" smtClean="0"/>
              <a:t>‹#›</a:t>
            </a:fld>
            <a:endParaRPr lang="en-GB"/>
          </a:p>
        </p:txBody>
      </p:sp>
    </p:spTree>
    <p:extLst>
      <p:ext uri="{BB962C8B-B14F-4D97-AF65-F5344CB8AC3E}">
        <p14:creationId xmlns:p14="http://schemas.microsoft.com/office/powerpoint/2010/main" val="1699634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63272F-EF43-472B-82D4-E9269CF33E93}" type="datetimeFigureOut">
              <a:rPr lang="en-GB" smtClean="0"/>
              <a:t>24/01/2018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9C3C0F-5A98-4E70-8278-2C5FBC76A317}" type="slidenum">
              <a:rPr lang="en-GB" smtClean="0"/>
              <a:t>‹#›</a:t>
            </a:fld>
            <a:endParaRPr lang="en-GB"/>
          </a:p>
        </p:txBody>
      </p:sp>
    </p:spTree>
    <p:extLst>
      <p:ext uri="{BB962C8B-B14F-4D97-AF65-F5344CB8AC3E}">
        <p14:creationId xmlns:p14="http://schemas.microsoft.com/office/powerpoint/2010/main" val="2059829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63272F-EF43-472B-82D4-E9269CF33E93}" type="datetimeFigureOut">
              <a:rPr lang="en-GB" smtClean="0"/>
              <a:t>24/01/2018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9C3C0F-5A98-4E70-8278-2C5FBC76A317}" type="slidenum">
              <a:rPr lang="en-GB" smtClean="0"/>
              <a:t>‹#›</a:t>
            </a:fld>
            <a:endParaRPr lang="en-GB"/>
          </a:p>
        </p:txBody>
      </p:sp>
    </p:spTree>
    <p:extLst>
      <p:ext uri="{BB962C8B-B14F-4D97-AF65-F5344CB8AC3E}">
        <p14:creationId xmlns:p14="http://schemas.microsoft.com/office/powerpoint/2010/main" val="1703405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63272F-EF43-472B-82D4-E9269CF33E93}" type="datetimeFigureOut">
              <a:rPr lang="en-GB" smtClean="0"/>
              <a:t>24/01/2018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9C3C0F-5A98-4E70-8278-2C5FBC76A317}" type="slidenum">
              <a:rPr lang="en-GB" smtClean="0"/>
              <a:t>‹#›</a:t>
            </a:fld>
            <a:endParaRPr lang="en-GB"/>
          </a:p>
        </p:txBody>
      </p:sp>
    </p:spTree>
    <p:extLst>
      <p:ext uri="{BB962C8B-B14F-4D97-AF65-F5344CB8AC3E}">
        <p14:creationId xmlns:p14="http://schemas.microsoft.com/office/powerpoint/2010/main" val="19364944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External explanations as to why girls are outperforming boys </a:t>
            </a:r>
            <a:endParaRPr lang="en-GB" dirty="0"/>
          </a:p>
        </p:txBody>
      </p:sp>
      <p:sp>
        <p:nvSpPr>
          <p:cNvPr id="3" name="Subtitle 2"/>
          <p:cNvSpPr>
            <a:spLocks noGrp="1"/>
          </p:cNvSpPr>
          <p:nvPr>
            <p:ph type="subTitle" idx="1"/>
          </p:nvPr>
        </p:nvSpPr>
        <p:spPr/>
        <p:txBody>
          <a:bodyPr/>
          <a:lstStyle/>
          <a:p>
            <a:r>
              <a:rPr lang="en-GB" dirty="0" smtClean="0">
                <a:solidFill>
                  <a:schemeClr val="bg1">
                    <a:lumMod val="50000"/>
                  </a:schemeClr>
                </a:solidFill>
              </a:rPr>
              <a:t>Jess, Charlotte and Joel</a:t>
            </a:r>
            <a:endParaRPr lang="en-GB" dirty="0">
              <a:solidFill>
                <a:schemeClr val="bg1">
                  <a:lumMod val="50000"/>
                </a:schemeClr>
              </a:solidFill>
            </a:endParaRPr>
          </a:p>
        </p:txBody>
      </p:sp>
    </p:spTree>
    <p:extLst>
      <p:ext uri="{BB962C8B-B14F-4D97-AF65-F5344CB8AC3E}">
        <p14:creationId xmlns:p14="http://schemas.microsoft.com/office/powerpoint/2010/main" val="717227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Internal: Girls outperforming</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9197452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Labelling and self fulfilling prophecy </a:t>
            </a:r>
            <a:endParaRPr lang="en-GB" dirty="0"/>
          </a:p>
        </p:txBody>
      </p:sp>
      <p:sp>
        <p:nvSpPr>
          <p:cNvPr id="3" name="Content Placeholder 2"/>
          <p:cNvSpPr>
            <a:spLocks noGrp="1"/>
          </p:cNvSpPr>
          <p:nvPr>
            <p:ph idx="1"/>
          </p:nvPr>
        </p:nvSpPr>
        <p:spPr/>
        <p:txBody>
          <a:bodyPr/>
          <a:lstStyle/>
          <a:p>
            <a:r>
              <a:rPr lang="en-GB" dirty="0" smtClean="0"/>
              <a:t>Successful interactions with teachers may lead to a self fulfilling prophecy , promoting  girls’ self confidence and </a:t>
            </a:r>
            <a:r>
              <a:rPr lang="en-GB" dirty="0" err="1" smtClean="0"/>
              <a:t>raisjng</a:t>
            </a:r>
            <a:r>
              <a:rPr lang="en-GB" dirty="0" smtClean="0"/>
              <a:t> their </a:t>
            </a:r>
            <a:r>
              <a:rPr lang="en-GB" smtClean="0"/>
              <a:t>achievement levels </a:t>
            </a:r>
          </a:p>
          <a:p>
            <a:endParaRPr lang="en-GB" dirty="0"/>
          </a:p>
        </p:txBody>
      </p:sp>
    </p:spTree>
    <p:extLst>
      <p:ext uri="{BB962C8B-B14F-4D97-AF65-F5344CB8AC3E}">
        <p14:creationId xmlns:p14="http://schemas.microsoft.com/office/powerpoint/2010/main" val="2266197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Equal </a:t>
            </a:r>
            <a:r>
              <a:rPr lang="en-GB" dirty="0"/>
              <a:t>O</a:t>
            </a:r>
            <a:r>
              <a:rPr lang="en-GB" dirty="0" smtClean="0"/>
              <a:t>pportunity </a:t>
            </a:r>
            <a:r>
              <a:rPr lang="en-GB" dirty="0"/>
              <a:t>P</a:t>
            </a:r>
            <a:r>
              <a:rPr lang="en-GB" dirty="0" smtClean="0"/>
              <a:t>olicies </a:t>
            </a:r>
            <a:endParaRPr lang="en-GB" dirty="0"/>
          </a:p>
        </p:txBody>
      </p:sp>
      <p:sp>
        <p:nvSpPr>
          <p:cNvPr id="3" name="Content Placeholder 2"/>
          <p:cNvSpPr>
            <a:spLocks noGrp="1"/>
          </p:cNvSpPr>
          <p:nvPr>
            <p:ph idx="1"/>
          </p:nvPr>
        </p:nvSpPr>
        <p:spPr/>
        <p:txBody>
          <a:bodyPr/>
          <a:lstStyle/>
          <a:p>
            <a:r>
              <a:rPr lang="en-GB" dirty="0" smtClean="0"/>
              <a:t> Policymakers are now more aware of gender stereotyping </a:t>
            </a:r>
          </a:p>
          <a:p>
            <a:r>
              <a:rPr lang="en-GB" dirty="0" smtClean="0"/>
              <a:t>The belief that boys and girls are entitled to the same opportunities is now part of mainstream thinking </a:t>
            </a:r>
          </a:p>
          <a:p>
            <a:r>
              <a:rPr lang="en-GB" dirty="0" smtClean="0"/>
              <a:t>E.g. GIST, Girls Into Science and Technology, WISE, Women Into Science and Engineering, which encourages girls to pursuit  careers in these non traditional areas </a:t>
            </a:r>
          </a:p>
          <a:p>
            <a:r>
              <a:rPr lang="en-GB" dirty="0" smtClean="0"/>
              <a:t>Introduction of the national curriculum in 1988 made boys and girls study the same subjects   </a:t>
            </a:r>
            <a:endParaRPr lang="en-GB" dirty="0"/>
          </a:p>
        </p:txBody>
      </p:sp>
    </p:spTree>
    <p:extLst>
      <p:ext uri="{BB962C8B-B14F-4D97-AF65-F5344CB8AC3E}">
        <p14:creationId xmlns:p14="http://schemas.microsoft.com/office/powerpoint/2010/main" val="1070071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Role Models </a:t>
            </a:r>
            <a:endParaRPr lang="en-GB" dirty="0"/>
          </a:p>
        </p:txBody>
      </p:sp>
      <p:sp>
        <p:nvSpPr>
          <p:cNvPr id="3" name="Content Placeholder 2"/>
          <p:cNvSpPr>
            <a:spLocks noGrp="1"/>
          </p:cNvSpPr>
          <p:nvPr>
            <p:ph idx="1"/>
          </p:nvPr>
        </p:nvSpPr>
        <p:spPr/>
        <p:txBody>
          <a:bodyPr/>
          <a:lstStyle/>
          <a:p>
            <a:r>
              <a:rPr lang="en-GB" dirty="0" smtClean="0"/>
              <a:t>There has been an increase in the amount of female teachers and heads, the women in senior positions may act as role models, showing them that women can achieve positions of importance </a:t>
            </a:r>
          </a:p>
          <a:p>
            <a:endParaRPr lang="en-GB" dirty="0"/>
          </a:p>
        </p:txBody>
      </p:sp>
    </p:spTree>
    <p:extLst>
      <p:ext uri="{BB962C8B-B14F-4D97-AF65-F5344CB8AC3E}">
        <p14:creationId xmlns:p14="http://schemas.microsoft.com/office/powerpoint/2010/main" val="32287856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Gender Stereotypes </a:t>
            </a:r>
            <a:endParaRPr lang="en-GB" dirty="0"/>
          </a:p>
        </p:txBody>
      </p:sp>
      <p:sp>
        <p:nvSpPr>
          <p:cNvPr id="3" name="Content Placeholder 2"/>
          <p:cNvSpPr>
            <a:spLocks noGrp="1"/>
          </p:cNvSpPr>
          <p:nvPr>
            <p:ph idx="1"/>
          </p:nvPr>
        </p:nvSpPr>
        <p:spPr/>
        <p:txBody>
          <a:bodyPr/>
          <a:lstStyle/>
          <a:p>
            <a:r>
              <a:rPr lang="en-GB" dirty="0" smtClean="0"/>
              <a:t>The removal of gender stereotypes in textbooks and other learning materials has removed a barrier to girls’ achievement </a:t>
            </a:r>
          </a:p>
          <a:p>
            <a:r>
              <a:rPr lang="en-GB" dirty="0" smtClean="0"/>
              <a:t>Sexist images have also been removed, may help to raise girls’ achievement by presenting them with more positive images of what women can do </a:t>
            </a:r>
            <a:endParaRPr lang="en-GB" dirty="0"/>
          </a:p>
        </p:txBody>
      </p:sp>
    </p:spTree>
    <p:extLst>
      <p:ext uri="{BB962C8B-B14F-4D97-AF65-F5344CB8AC3E}">
        <p14:creationId xmlns:p14="http://schemas.microsoft.com/office/powerpoint/2010/main" val="311992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Marketization</a:t>
            </a:r>
            <a:endParaRPr lang="en-GB" dirty="0"/>
          </a:p>
        </p:txBody>
      </p:sp>
      <p:sp>
        <p:nvSpPr>
          <p:cNvPr id="3" name="Content Placeholder 2"/>
          <p:cNvSpPr>
            <a:spLocks noGrp="1"/>
          </p:cNvSpPr>
          <p:nvPr>
            <p:ph idx="1"/>
          </p:nvPr>
        </p:nvSpPr>
        <p:spPr/>
        <p:txBody>
          <a:bodyPr/>
          <a:lstStyle/>
          <a:p>
            <a:r>
              <a:rPr lang="en-GB" dirty="0" smtClean="0"/>
              <a:t>Introduction of league tables has improved opportunities for girls, as high achieving girls are attractive to schools whereas low achieving boys are not </a:t>
            </a:r>
          </a:p>
          <a:p>
            <a:endParaRPr lang="en-GB" dirty="0"/>
          </a:p>
        </p:txBody>
      </p:sp>
    </p:spTree>
    <p:extLst>
      <p:ext uri="{BB962C8B-B14F-4D97-AF65-F5344CB8AC3E}">
        <p14:creationId xmlns:p14="http://schemas.microsoft.com/office/powerpoint/2010/main" val="46487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41889"/>
            <a:ext cx="9144000" cy="2387600"/>
          </a:xfrm>
        </p:spPr>
        <p:txBody>
          <a:bodyPr>
            <a:normAutofit fontScale="90000"/>
          </a:bodyPr>
          <a:lstStyle/>
          <a:p>
            <a:r>
              <a:rPr lang="en-GB" dirty="0" smtClean="0"/>
              <a:t>Why are boys underachieving?</a:t>
            </a:r>
            <a:br>
              <a:rPr lang="en-GB" dirty="0" smtClean="0"/>
            </a:br>
            <a:r>
              <a:rPr lang="en-GB" dirty="0" smtClean="0"/>
              <a:t>(internal factors)</a:t>
            </a:r>
            <a:endParaRPr lang="en-GB" dirty="0"/>
          </a:p>
        </p:txBody>
      </p:sp>
    </p:spTree>
    <p:extLst>
      <p:ext uri="{BB962C8B-B14F-4D97-AF65-F5344CB8AC3E}">
        <p14:creationId xmlns:p14="http://schemas.microsoft.com/office/powerpoint/2010/main" val="15944494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515600" cy="1325563"/>
          </a:xfrm>
        </p:spPr>
        <p:txBody>
          <a:bodyPr/>
          <a:lstStyle/>
          <a:p>
            <a:r>
              <a:rPr lang="en-GB" dirty="0" smtClean="0"/>
              <a:t>Labelling and the self fulfilling prophecy </a:t>
            </a:r>
            <a:endParaRPr lang="en-GB" dirty="0"/>
          </a:p>
        </p:txBody>
      </p:sp>
      <p:sp>
        <p:nvSpPr>
          <p:cNvPr id="3" name="Content Placeholder 2"/>
          <p:cNvSpPr>
            <a:spLocks noGrp="1"/>
          </p:cNvSpPr>
          <p:nvPr>
            <p:ph idx="1"/>
          </p:nvPr>
        </p:nvSpPr>
        <p:spPr/>
        <p:txBody>
          <a:bodyPr/>
          <a:lstStyle/>
          <a:p>
            <a:r>
              <a:rPr lang="en-GB" dirty="0" smtClean="0"/>
              <a:t>Teachers see boys as potentially disruptive as they dominate the class discussions etc. this leads to self fulfilling prophecy.</a:t>
            </a:r>
          </a:p>
          <a:p>
            <a:r>
              <a:rPr lang="en-GB" dirty="0" smtClean="0"/>
              <a:t>Jane and Peter French – boys get more attention because they attracted more reprimands.</a:t>
            </a:r>
          </a:p>
          <a:p>
            <a:r>
              <a:rPr lang="en-GB" dirty="0" smtClean="0"/>
              <a:t>Becky Francis – although boys get more attention, they were disciplined more harshly and picked on more by teachers, who tended to have lower expectations of them.</a:t>
            </a:r>
            <a:endParaRPr lang="en-GB" dirty="0"/>
          </a:p>
        </p:txBody>
      </p:sp>
    </p:spTree>
    <p:extLst>
      <p:ext uri="{BB962C8B-B14F-4D97-AF65-F5344CB8AC3E}">
        <p14:creationId xmlns:p14="http://schemas.microsoft.com/office/powerpoint/2010/main" val="11661191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Anti-school subcultures</a:t>
            </a:r>
            <a:endParaRPr lang="en-GB" dirty="0"/>
          </a:p>
        </p:txBody>
      </p:sp>
      <p:sp>
        <p:nvSpPr>
          <p:cNvPr id="3" name="Content Placeholder 2"/>
          <p:cNvSpPr>
            <a:spLocks noGrp="1"/>
          </p:cNvSpPr>
          <p:nvPr>
            <p:ph idx="1"/>
          </p:nvPr>
        </p:nvSpPr>
        <p:spPr/>
        <p:txBody>
          <a:bodyPr/>
          <a:lstStyle/>
          <a:p>
            <a:r>
              <a:rPr lang="en-GB" dirty="0" smtClean="0"/>
              <a:t>Growth of laddish subcultures contributed to boys underachievement </a:t>
            </a:r>
          </a:p>
          <a:p>
            <a:r>
              <a:rPr lang="en-GB" dirty="0" smtClean="0"/>
              <a:t>In working class culture masculinity is seen as being tough and relates to manual work, therefore non manual work </a:t>
            </a:r>
            <a:r>
              <a:rPr lang="en-GB" dirty="0" err="1" smtClean="0"/>
              <a:t>i.e</a:t>
            </a:r>
            <a:r>
              <a:rPr lang="en-GB" dirty="0" smtClean="0"/>
              <a:t> school, is seen as effeminate and inferior. As a result, working class boys rejected school working to avoid being called gay</a:t>
            </a:r>
          </a:p>
          <a:p>
            <a:r>
              <a:rPr lang="en-GB" dirty="0" smtClean="0"/>
              <a:t>Debbie Epstein – working class boy were likely to be harassed, labelled as sissies and subject to verbal abuse is they appear to be ‘swots’</a:t>
            </a:r>
          </a:p>
          <a:p>
            <a:r>
              <a:rPr lang="en-GB" dirty="0" smtClean="0"/>
              <a:t>There is a demand on boys from peer groups and sometimes teacher to do not work, be competitive at sport etc.</a:t>
            </a:r>
          </a:p>
        </p:txBody>
      </p:sp>
    </p:spTree>
    <p:extLst>
      <p:ext uri="{BB962C8B-B14F-4D97-AF65-F5344CB8AC3E}">
        <p14:creationId xmlns:p14="http://schemas.microsoft.com/office/powerpoint/2010/main" val="5679973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Feminisation of the curriculum</a:t>
            </a:r>
            <a:endParaRPr lang="en-GB" dirty="0"/>
          </a:p>
        </p:txBody>
      </p:sp>
      <p:sp>
        <p:nvSpPr>
          <p:cNvPr id="3" name="Content Placeholder 2"/>
          <p:cNvSpPr>
            <a:spLocks noGrp="1"/>
          </p:cNvSpPr>
          <p:nvPr>
            <p:ph idx="1"/>
          </p:nvPr>
        </p:nvSpPr>
        <p:spPr/>
        <p:txBody>
          <a:bodyPr/>
          <a:lstStyle/>
          <a:p>
            <a:r>
              <a:rPr lang="en-GB" dirty="0" smtClean="0"/>
              <a:t>Tony Sewell: schools do not nurture masculine traits such as competitiveness and leadership, instead they celebrate qualities more associated with girls like methodological working, attentiveness…etc.</a:t>
            </a:r>
          </a:p>
          <a:p>
            <a:r>
              <a:rPr lang="en-GB" dirty="0" smtClean="0"/>
              <a:t>He sees coursework as the major cause of gender differences in achievement. He argues some coursework should be replaced with final exams and there should be a greater emphasis on outdoor adventure in the curriculum.</a:t>
            </a:r>
          </a:p>
          <a:p>
            <a:endParaRPr lang="en-GB" dirty="0"/>
          </a:p>
        </p:txBody>
      </p:sp>
    </p:spTree>
    <p:extLst>
      <p:ext uri="{BB962C8B-B14F-4D97-AF65-F5344CB8AC3E}">
        <p14:creationId xmlns:p14="http://schemas.microsoft.com/office/powerpoint/2010/main" val="2041726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impact of the women’s movement and Feminism</a:t>
            </a:r>
            <a:endParaRPr lang="en-GB" dirty="0"/>
          </a:p>
        </p:txBody>
      </p:sp>
      <p:sp>
        <p:nvSpPr>
          <p:cNvPr id="3" name="Content Placeholder 2"/>
          <p:cNvSpPr>
            <a:spLocks noGrp="1"/>
          </p:cNvSpPr>
          <p:nvPr>
            <p:ph idx="1"/>
          </p:nvPr>
        </p:nvSpPr>
        <p:spPr/>
        <p:txBody>
          <a:bodyPr/>
          <a:lstStyle/>
          <a:p>
            <a:endParaRPr lang="en-GB" dirty="0" smtClean="0"/>
          </a:p>
          <a:p>
            <a:pPr marL="0" indent="0" algn="just">
              <a:buNone/>
            </a:pPr>
            <a:r>
              <a:rPr lang="en-GB" dirty="0" smtClean="0">
                <a:solidFill>
                  <a:schemeClr val="bg1">
                    <a:lumMod val="50000"/>
                  </a:schemeClr>
                </a:solidFill>
              </a:rPr>
              <a:t>Angela McRobbie’s (1994) studied girls’ magazines. In the 1970’s magazines emphasised the importance of getting married, whereas nowadays, they contain images of assertive, independent women. </a:t>
            </a:r>
            <a:endParaRPr lang="en-GB" dirty="0">
              <a:solidFill>
                <a:schemeClr val="bg1">
                  <a:lumMod val="50000"/>
                </a:schemeClr>
              </a:solidFill>
            </a:endParaRPr>
          </a:p>
        </p:txBody>
      </p:sp>
    </p:spTree>
    <p:extLst>
      <p:ext uri="{BB962C8B-B14F-4D97-AF65-F5344CB8AC3E}">
        <p14:creationId xmlns:p14="http://schemas.microsoft.com/office/powerpoint/2010/main" val="31396590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Lack of male role models </a:t>
            </a:r>
            <a:endParaRPr lang="en-GB" dirty="0"/>
          </a:p>
        </p:txBody>
      </p:sp>
      <p:sp>
        <p:nvSpPr>
          <p:cNvPr id="3" name="Content Placeholder 2"/>
          <p:cNvSpPr>
            <a:spLocks noGrp="1"/>
          </p:cNvSpPr>
          <p:nvPr>
            <p:ph idx="1"/>
          </p:nvPr>
        </p:nvSpPr>
        <p:spPr/>
        <p:txBody>
          <a:bodyPr/>
          <a:lstStyle/>
          <a:p>
            <a:r>
              <a:rPr lang="en-GB" dirty="0" smtClean="0"/>
              <a:t>Because of the feminisation of schools, male teachers are now expected to be the only people able who are able to punish and show firm discipline. </a:t>
            </a:r>
            <a:endParaRPr lang="en-GB" dirty="0"/>
          </a:p>
        </p:txBody>
      </p:sp>
    </p:spTree>
    <p:extLst>
      <p:ext uri="{BB962C8B-B14F-4D97-AF65-F5344CB8AC3E}">
        <p14:creationId xmlns:p14="http://schemas.microsoft.com/office/powerpoint/2010/main" val="3682886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family</a:t>
            </a:r>
            <a:endParaRPr lang="en-GB" dirty="0"/>
          </a:p>
        </p:txBody>
      </p:sp>
      <p:sp>
        <p:nvSpPr>
          <p:cNvPr id="3" name="Content Placeholder 2"/>
          <p:cNvSpPr>
            <a:spLocks noGrp="1"/>
          </p:cNvSpPr>
          <p:nvPr>
            <p:ph idx="1"/>
          </p:nvPr>
        </p:nvSpPr>
        <p:spPr/>
        <p:txBody>
          <a:bodyPr/>
          <a:lstStyle/>
          <a:p>
            <a:pPr marL="0" indent="0" algn="just">
              <a:buNone/>
            </a:pPr>
            <a:r>
              <a:rPr lang="en-GB" dirty="0" smtClean="0">
                <a:solidFill>
                  <a:schemeClr val="bg1">
                    <a:lumMod val="50000"/>
                  </a:schemeClr>
                </a:solidFill>
              </a:rPr>
              <a:t>Since the 1970’s there have been major changes in the family such as an increase in the divorce rate due to the 1969 Divorce Act. This creates a new adult role model for girls to be financially independent. To achieve this independence, women need well-paid jobs and therefore good qualifications. The increases in divorce rate may suggest to girls it’s unwise to depend on men to be their provider.</a:t>
            </a:r>
            <a:endParaRPr lang="en-GB" dirty="0">
              <a:solidFill>
                <a:schemeClr val="bg1">
                  <a:lumMod val="50000"/>
                </a:schemeClr>
              </a:solidFill>
            </a:endParaRPr>
          </a:p>
        </p:txBody>
      </p:sp>
    </p:spTree>
    <p:extLst>
      <p:ext uri="{BB962C8B-B14F-4D97-AF65-F5344CB8AC3E}">
        <p14:creationId xmlns:p14="http://schemas.microsoft.com/office/powerpoint/2010/main" val="3992280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Changes in the position of women in employment</a:t>
            </a:r>
            <a:endParaRPr lang="en-GB" dirty="0"/>
          </a:p>
        </p:txBody>
      </p:sp>
      <p:sp>
        <p:nvSpPr>
          <p:cNvPr id="3" name="Content Placeholder 2"/>
          <p:cNvSpPr>
            <a:spLocks noGrp="1"/>
          </p:cNvSpPr>
          <p:nvPr>
            <p:ph idx="1"/>
          </p:nvPr>
        </p:nvSpPr>
        <p:spPr/>
        <p:txBody>
          <a:bodyPr/>
          <a:lstStyle/>
          <a:p>
            <a:pPr marL="0" indent="0" algn="just">
              <a:buNone/>
            </a:pPr>
            <a:r>
              <a:rPr lang="en-GB" dirty="0" smtClean="0">
                <a:solidFill>
                  <a:schemeClr val="bg1">
                    <a:lumMod val="50000"/>
                  </a:schemeClr>
                </a:solidFill>
              </a:rPr>
              <a:t>There have been important changes in women's employment in recent decades, these include; the 1970 equal pay act, this has meant that since 1975 the pay gap between men and women has halved from 30% to 15%. The proportion of women in employment has risen to 67% (2013). These changes encourage girls to see a future in paid work. </a:t>
            </a:r>
            <a:endParaRPr lang="en-GB" dirty="0">
              <a:solidFill>
                <a:schemeClr val="bg1">
                  <a:lumMod val="50000"/>
                </a:schemeClr>
              </a:solidFill>
            </a:endParaRPr>
          </a:p>
        </p:txBody>
      </p:sp>
    </p:spTree>
    <p:extLst>
      <p:ext uri="{BB962C8B-B14F-4D97-AF65-F5344CB8AC3E}">
        <p14:creationId xmlns:p14="http://schemas.microsoft.com/office/powerpoint/2010/main" val="968618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Why are boys underachieving?</a:t>
            </a:r>
            <a:endParaRPr lang="en-GB" dirty="0"/>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1340440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Globalisation and declining traditional male employment </a:t>
            </a:r>
            <a:r>
              <a:rPr lang="en-GB" dirty="0" err="1" smtClean="0"/>
              <a:t>oppurtunities</a:t>
            </a:r>
            <a:endParaRPr lang="en-GB" dirty="0"/>
          </a:p>
        </p:txBody>
      </p:sp>
      <p:sp>
        <p:nvSpPr>
          <p:cNvPr id="3" name="Content Placeholder 2"/>
          <p:cNvSpPr>
            <a:spLocks noGrp="1"/>
          </p:cNvSpPr>
          <p:nvPr>
            <p:ph idx="1"/>
          </p:nvPr>
        </p:nvSpPr>
        <p:spPr/>
        <p:txBody>
          <a:bodyPr/>
          <a:lstStyle/>
          <a:p>
            <a:r>
              <a:rPr lang="en-GB" dirty="0" smtClean="0"/>
              <a:t>Since the 1980’s, there has been a significant decline in heavy industries such as iron and steel, shipbuilding, mining and engineering.</a:t>
            </a:r>
          </a:p>
          <a:p>
            <a:r>
              <a:rPr lang="en-GB" dirty="0" smtClean="0"/>
              <a:t>This has been due to the globalisation of the economy which has lead to many manufacturing companies to relocate to developing countries. </a:t>
            </a:r>
          </a:p>
          <a:p>
            <a:r>
              <a:rPr lang="en-GB" dirty="0" smtClean="0"/>
              <a:t>These sectors of the economy are mainly employed by men.</a:t>
            </a:r>
            <a:endParaRPr lang="en-GB" dirty="0"/>
          </a:p>
        </p:txBody>
      </p:sp>
    </p:spTree>
    <p:extLst>
      <p:ext uri="{BB962C8B-B14F-4D97-AF65-F5344CB8AC3E}">
        <p14:creationId xmlns:p14="http://schemas.microsoft.com/office/powerpoint/2010/main" val="4164279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Male identity crisis</a:t>
            </a:r>
            <a:endParaRPr lang="en-GB" dirty="0"/>
          </a:p>
        </p:txBody>
      </p:sp>
      <p:sp>
        <p:nvSpPr>
          <p:cNvPr id="3" name="Content Placeholder 2"/>
          <p:cNvSpPr>
            <a:spLocks noGrp="1"/>
          </p:cNvSpPr>
          <p:nvPr>
            <p:ph idx="1"/>
          </p:nvPr>
        </p:nvSpPr>
        <p:spPr/>
        <p:txBody>
          <a:bodyPr>
            <a:normAutofit lnSpcReduction="10000"/>
          </a:bodyPr>
          <a:lstStyle/>
          <a:p>
            <a:r>
              <a:rPr lang="en-GB" dirty="0" err="1" smtClean="0"/>
              <a:t>Mitsos</a:t>
            </a:r>
            <a:r>
              <a:rPr lang="en-GB" dirty="0" smtClean="0"/>
              <a:t> and brown claim that the decline in male employment opportunities has lead to an ‘identity crisis for men’. </a:t>
            </a:r>
          </a:p>
          <a:p>
            <a:r>
              <a:rPr lang="en-GB" dirty="0" smtClean="0"/>
              <a:t>Many boys now believe they have little prospect for getting a proper job</a:t>
            </a:r>
          </a:p>
          <a:p>
            <a:r>
              <a:rPr lang="en-GB" dirty="0" smtClean="0"/>
              <a:t>This undermines their motivation and self esteem and therefore give up trying to get qualifications</a:t>
            </a:r>
          </a:p>
          <a:p>
            <a:r>
              <a:rPr lang="en-GB" dirty="0" smtClean="0"/>
              <a:t>We should note that the decline has largely been in manual working class jobs that require fewer qualifications</a:t>
            </a:r>
          </a:p>
          <a:p>
            <a:r>
              <a:rPr lang="en-GB" dirty="0" smtClean="0"/>
              <a:t>It seems unlikely that the disappearance of such jobs would have much impact on the boy’s motivation to obtain qualifications</a:t>
            </a:r>
          </a:p>
          <a:p>
            <a:endParaRPr lang="en-GB" dirty="0"/>
          </a:p>
        </p:txBody>
      </p:sp>
    </p:spTree>
    <p:extLst>
      <p:ext uri="{BB962C8B-B14F-4D97-AF65-F5344CB8AC3E}">
        <p14:creationId xmlns:p14="http://schemas.microsoft.com/office/powerpoint/2010/main" val="3921885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Hegemonic masculinity</a:t>
            </a:r>
            <a:endParaRPr lang="en-GB" dirty="0"/>
          </a:p>
        </p:txBody>
      </p:sp>
      <p:sp>
        <p:nvSpPr>
          <p:cNvPr id="3" name="Content Placeholder 2"/>
          <p:cNvSpPr>
            <a:spLocks noGrp="1"/>
          </p:cNvSpPr>
          <p:nvPr>
            <p:ph idx="1"/>
          </p:nvPr>
        </p:nvSpPr>
        <p:spPr/>
        <p:txBody>
          <a:bodyPr>
            <a:normAutofit lnSpcReduction="10000"/>
          </a:bodyPr>
          <a:lstStyle/>
          <a:p>
            <a:r>
              <a:rPr lang="en-GB" dirty="0" smtClean="0"/>
              <a:t>Hegemonic masculinity – how dominant ideas of what it means to be  masculine becomes the ‘norm’ in society. </a:t>
            </a:r>
          </a:p>
          <a:p>
            <a:r>
              <a:rPr lang="en-GB" dirty="0" smtClean="0"/>
              <a:t>Boys often want to be seen as strong, powerful and louder than girls and want to be the centre of attention e.g. the class clown</a:t>
            </a:r>
          </a:p>
          <a:p>
            <a:r>
              <a:rPr lang="en-GB" dirty="0" smtClean="0"/>
              <a:t>This leads to them being distracted and not concentrating on their studies and they therefore get behind on their work</a:t>
            </a:r>
          </a:p>
          <a:p>
            <a:r>
              <a:rPr lang="en-GB" dirty="0" smtClean="0"/>
              <a:t>Also, due to them wanting to be seen as powerful and intelligent, it often means that they don't ask for help when they need it as it makes them look weak. This again can affect their mental health and school work as it is seen that they would rather struggle than ask for help. </a:t>
            </a:r>
          </a:p>
          <a:p>
            <a:endParaRPr lang="en-GB" dirty="0"/>
          </a:p>
        </p:txBody>
      </p:sp>
    </p:spTree>
    <p:extLst>
      <p:ext uri="{BB962C8B-B14F-4D97-AF65-F5344CB8AC3E}">
        <p14:creationId xmlns:p14="http://schemas.microsoft.com/office/powerpoint/2010/main" val="2873837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 estimation of ability</a:t>
            </a:r>
            <a:endParaRPr lang="en-GB" dirty="0"/>
          </a:p>
        </p:txBody>
      </p:sp>
      <p:sp>
        <p:nvSpPr>
          <p:cNvPr id="3" name="Content Placeholder 2"/>
          <p:cNvSpPr>
            <a:spLocks noGrp="1"/>
          </p:cNvSpPr>
          <p:nvPr>
            <p:ph idx="1"/>
          </p:nvPr>
        </p:nvSpPr>
        <p:spPr/>
        <p:txBody>
          <a:bodyPr/>
          <a:lstStyle/>
          <a:p>
            <a:r>
              <a:rPr lang="en-GB" dirty="0" smtClean="0"/>
              <a:t>It has been proven that girls mature earlier than boys and are therefore more likely to do well as they focus more on their studies than being sociable and the class clown. </a:t>
            </a:r>
          </a:p>
          <a:p>
            <a:r>
              <a:rPr lang="en-GB" dirty="0" smtClean="0"/>
              <a:t>Boys often think they can do much better than they actually can and have more confidence where as girls often underestimate their abilities </a:t>
            </a:r>
            <a:r>
              <a:rPr lang="en-GB" smtClean="0"/>
              <a:t>in schools</a:t>
            </a:r>
          </a:p>
          <a:p>
            <a:endParaRPr lang="en-GB" dirty="0" smtClean="0"/>
          </a:p>
          <a:p>
            <a:pPr marL="0" indent="0">
              <a:buNone/>
            </a:pPr>
            <a:endParaRPr lang="en-GB" dirty="0"/>
          </a:p>
        </p:txBody>
      </p:sp>
    </p:spTree>
    <p:extLst>
      <p:ext uri="{BB962C8B-B14F-4D97-AF65-F5344CB8AC3E}">
        <p14:creationId xmlns:p14="http://schemas.microsoft.com/office/powerpoint/2010/main" val="37557612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1057</Words>
  <Application>Microsoft Office PowerPoint</Application>
  <PresentationFormat>Widescreen</PresentationFormat>
  <Paragraphs>58</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External explanations as to why girls are outperforming boys </vt:lpstr>
      <vt:lpstr>The impact of the women’s movement and Feminism</vt:lpstr>
      <vt:lpstr>The family</vt:lpstr>
      <vt:lpstr>Changes in the position of women in employment</vt:lpstr>
      <vt:lpstr>Why are boys underachieving?</vt:lpstr>
      <vt:lpstr>Globalisation and declining traditional male employment oppurtunities</vt:lpstr>
      <vt:lpstr>Male identity crisis</vt:lpstr>
      <vt:lpstr>Hegemonic masculinity</vt:lpstr>
      <vt:lpstr>Over estimation of ability</vt:lpstr>
      <vt:lpstr>Internal: Girls outperforming</vt:lpstr>
      <vt:lpstr>Labelling and self fulfilling prophecy </vt:lpstr>
      <vt:lpstr>Equal Opportunity Policies </vt:lpstr>
      <vt:lpstr>Role Models </vt:lpstr>
      <vt:lpstr>Gender Stereotypes </vt:lpstr>
      <vt:lpstr>Marketization</vt:lpstr>
      <vt:lpstr>Why are boys underachieving? (internal factors)</vt:lpstr>
      <vt:lpstr>Labelling and the self fulfilling prophecy </vt:lpstr>
      <vt:lpstr>Anti-school subcultures</vt:lpstr>
      <vt:lpstr>Feminisation of the curriculum</vt:lpstr>
      <vt:lpstr>Lack of male role models </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Isabelle E Storey (166504)</dc:creator>
  <cp:lastModifiedBy>Dave King</cp:lastModifiedBy>
  <cp:revision>4</cp:revision>
  <dcterms:created xsi:type="dcterms:W3CDTF">2017-11-23T14:22:34Z</dcterms:created>
  <dcterms:modified xsi:type="dcterms:W3CDTF">2018-01-24T10:41:15Z</dcterms:modified>
</cp:coreProperties>
</file>